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223" r:id="rId1"/>
  </p:sldMasterIdLst>
  <p:notesMasterIdLst>
    <p:notesMasterId r:id="rId20"/>
  </p:notesMasterIdLst>
  <p:handoutMasterIdLst>
    <p:handoutMasterId r:id="rId21"/>
  </p:handoutMasterIdLst>
  <p:sldIdLst>
    <p:sldId id="492" r:id="rId2"/>
    <p:sldId id="493" r:id="rId3"/>
    <p:sldId id="527" r:id="rId4"/>
    <p:sldId id="528" r:id="rId5"/>
    <p:sldId id="529" r:id="rId6"/>
    <p:sldId id="530" r:id="rId7"/>
    <p:sldId id="525" r:id="rId8"/>
    <p:sldId id="532" r:id="rId9"/>
    <p:sldId id="533" r:id="rId10"/>
    <p:sldId id="524" r:id="rId11"/>
    <p:sldId id="539" r:id="rId12"/>
    <p:sldId id="534" r:id="rId13"/>
    <p:sldId id="535" r:id="rId14"/>
    <p:sldId id="536" r:id="rId15"/>
    <p:sldId id="537" r:id="rId16"/>
    <p:sldId id="520" r:id="rId17"/>
    <p:sldId id="538" r:id="rId18"/>
    <p:sldId id="521" r:id="rId19"/>
  </p:sldIdLst>
  <p:sldSz cx="9144000" cy="6858000" type="screen4x3"/>
  <p:notesSz cx="6797675" cy="9874250"/>
  <p:defaultTextStyle>
    <a:defPPr>
      <a:defRPr lang="en-US"/>
    </a:defPPr>
    <a:lvl1pPr algn="l" defTabSz="760413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1pPr>
    <a:lvl2pPr marL="379413" indent="77788" algn="l" defTabSz="760413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2pPr>
    <a:lvl3pPr marL="760413" indent="153988" algn="l" defTabSz="760413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3pPr>
    <a:lvl4pPr marL="1141413" indent="230188" algn="l" defTabSz="760413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4pPr>
    <a:lvl5pPr marL="1522413" indent="306388" algn="l" defTabSz="760413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DE0E8"/>
    <a:srgbClr val="E8F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1300" autoAdjust="0"/>
  </p:normalViewPr>
  <p:slideViewPr>
    <p:cSldViewPr>
      <p:cViewPr varScale="1">
        <p:scale>
          <a:sx n="89" d="100"/>
          <a:sy n="89" d="100"/>
        </p:scale>
        <p:origin x="-1277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02"/>
    </p:cViewPr>
  </p:sorterViewPr>
  <p:notesViewPr>
    <p:cSldViewPr>
      <p:cViewPr varScale="1">
        <p:scale>
          <a:sx n="85" d="100"/>
          <a:sy n="85" d="100"/>
        </p:scale>
        <p:origin x="3918" y="60"/>
      </p:cViewPr>
      <p:guideLst>
        <p:guide orient="horz" pos="3110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45" cy="49426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911" y="0"/>
            <a:ext cx="2946144" cy="49426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D8DEE1C3-5B38-4F91-8080-F9065ADCEE06}" type="datetimeFigureOut">
              <a:rPr lang="en-US" altLang="en-US"/>
              <a:pPr/>
              <a:t>2016/10/08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406"/>
            <a:ext cx="2946145" cy="49426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911" y="9378406"/>
            <a:ext cx="2946144" cy="49426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EEB032FB-EE47-4E8B-A22F-2E2F3BA766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37582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244162" y="11054"/>
            <a:ext cx="2944525" cy="49268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  <a:p>
            <a:r>
              <a:rPr lang="en-US" altLang="en-US"/>
              <a:t>Introduction to SCADA and WillowLynx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430213"/>
            <a:ext cx="5405437" cy="4052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54" y="4634724"/>
            <a:ext cx="5437168" cy="4498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0253" y="9378406"/>
            <a:ext cx="3474152" cy="494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761932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Willowglen MSC Berhad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172897" y="9378406"/>
            <a:ext cx="2944525" cy="49426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r>
              <a:rPr lang="en-US" altLang="en-US"/>
              <a:t>1-1-</a:t>
            </a:r>
            <a:fld id="{4158A2E2-987D-460C-AA24-E10D0BD2CE8E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>
            <a:stCxn id="6" idx="1"/>
            <a:endCxn id="7" idx="3"/>
          </p:cNvCxnSpPr>
          <p:nvPr/>
        </p:nvCxnSpPr>
        <p:spPr>
          <a:xfrm rot="10800000" flipH="1">
            <a:off x="680254" y="9626327"/>
            <a:ext cx="5437168" cy="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18321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76041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9413" algn="l" defTabSz="76041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0413" algn="l" defTabSz="76041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41413" algn="l" defTabSz="76041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22413" algn="l" defTabSz="76041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04829" algn="l" defTabSz="7619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795" algn="l" defTabSz="7619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760" algn="l" defTabSz="7619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727" algn="l" defTabSz="7619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96025"/>
            <a:ext cx="21336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488" y="4324350"/>
            <a:ext cx="2297112" cy="365125"/>
          </a:xfrm>
        </p:spPr>
        <p:txBody>
          <a:bodyPr/>
          <a:lstStyle>
            <a:lvl1pPr>
              <a:defRPr/>
            </a:lvl1pPr>
          </a:lstStyle>
          <a:p>
            <a:fld id="{5B3EEDC4-0246-4F33-B080-BA8EAE15DB8F}" type="datetime1">
              <a:rPr lang="en-US" altLang="en-US"/>
              <a:pPr/>
              <a:t>2016/10/08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4350"/>
            <a:ext cx="487997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338"/>
            <a:ext cx="21717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2AA6327-0B66-4B23-B743-72516E4DC0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09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AF1553-779D-42F9-945B-EE30B847AFD3}" type="datetime1">
              <a:rPr lang="en-US" altLang="en-US"/>
              <a:pPr/>
              <a:t>2016/10/08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2025FFE-E60D-4347-A34F-5795797002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61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15559F-5935-4D73-A387-D4D22F72B227}" type="datetime1">
              <a:rPr lang="en-US" altLang="en-US"/>
              <a:pPr/>
              <a:t>2016/10/08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DC986DF-4311-4F2B-A253-FDAD88B891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273811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600" y="381000"/>
            <a:ext cx="2182813" cy="365125"/>
          </a:xfrm>
        </p:spPr>
        <p:txBody>
          <a:bodyPr/>
          <a:lstStyle>
            <a:lvl1pPr>
              <a:defRPr/>
            </a:lvl1pPr>
          </a:lstStyle>
          <a:p>
            <a:fld id="{D81A1EDB-1EA3-413E-8960-13D679CE3C29}" type="datetime1">
              <a:rPr lang="en-US" altLang="en-US"/>
              <a:pPr/>
              <a:t>2016/10/08</a:t>
            </a:fld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3725" y="381000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1938" y="381000"/>
            <a:ext cx="6683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A494EF3-E663-4B83-905A-FF739A6E77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30773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1775" y="808038"/>
            <a:ext cx="457200" cy="584200"/>
          </a:xfrm>
          <a:prstGeom prst="rect">
            <a:avLst/>
          </a:prstGeom>
        </p:spPr>
        <p:txBody>
          <a:bodyPr anchor="ctr"/>
          <a:lstStyle/>
          <a:p>
            <a:r>
              <a:rPr lang="en-US" altLang="en-US" sz="8000"/>
              <a:t>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7050" y="3021013"/>
            <a:ext cx="457200" cy="585787"/>
          </a:xfrm>
          <a:prstGeom prst="rect">
            <a:avLst/>
          </a:prstGeom>
        </p:spPr>
        <p:txBody>
          <a:bodyPr anchor="ctr"/>
          <a:lstStyle/>
          <a:p>
            <a:pPr algn="r"/>
            <a:r>
              <a:rPr lang="en-US" altLang="en-US" sz="800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>
          <a:xfrm>
            <a:off x="5562600" y="381000"/>
            <a:ext cx="2182813" cy="365125"/>
          </a:xfrm>
        </p:spPr>
        <p:txBody>
          <a:bodyPr/>
          <a:lstStyle>
            <a:lvl1pPr>
              <a:defRPr/>
            </a:lvl1pPr>
          </a:lstStyle>
          <a:p>
            <a:fld id="{87305D36-A326-4C46-A776-034E2C3F89C2}" type="datetime1">
              <a:rPr lang="en-US" altLang="en-US"/>
              <a:pPr/>
              <a:t>2016/10/08</a:t>
            </a:fld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593725" y="379413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7881938" y="381000"/>
            <a:ext cx="6683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D4E5C03-4683-42FE-BD91-3354162432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019545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600" y="379413"/>
            <a:ext cx="2182813" cy="365125"/>
          </a:xfrm>
        </p:spPr>
        <p:txBody>
          <a:bodyPr/>
          <a:lstStyle>
            <a:lvl1pPr>
              <a:defRPr/>
            </a:lvl1pPr>
          </a:lstStyle>
          <a:p>
            <a:fld id="{5994578B-EFE5-42DE-9EB6-5795C83D1568}" type="datetime1">
              <a:rPr lang="en-US" altLang="en-US"/>
              <a:pPr/>
              <a:t>2016/10/08</a:t>
            </a:fld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3725" y="379413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1938" y="381000"/>
            <a:ext cx="6683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6FAA467-F6DB-4D72-B52D-7CFDF15656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571212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fld id="{E5EC52BB-0128-4521-AEA0-15A66BC2569F}" type="datetime1">
              <a:rPr lang="en-US" altLang="en-US"/>
              <a:pPr/>
              <a:t>2016/10/08</a:t>
            </a:fld>
            <a:endParaRPr lang="en-US" alt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20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E9CB31-27C5-4314-BDFA-6BDB83BDD6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863270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fld id="{F8472C1E-5618-4BB5-9E4A-2C550E0F766D}" type="datetime1">
              <a:rPr lang="en-US" altLang="en-US"/>
              <a:pPr/>
              <a:t>2016/10/08</a:t>
            </a:fld>
            <a:endParaRPr lang="en-US" alt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25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1C93423-D31B-423D-A5EC-8FEB7C9468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181963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714725-9023-4077-9617-D0BB2CE411F3}" type="datetime1">
              <a:rPr lang="en-US" altLang="en-US"/>
              <a:pPr/>
              <a:t>2016/10/08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5E5CA7-FBF0-4AAD-96EB-8B6C3CD3F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993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381000"/>
            <a:ext cx="2182813" cy="365125"/>
          </a:xfrm>
        </p:spPr>
        <p:txBody>
          <a:bodyPr/>
          <a:lstStyle>
            <a:lvl1pPr>
              <a:defRPr/>
            </a:lvl1pPr>
          </a:lstStyle>
          <a:p>
            <a:fld id="{DD9C1FA7-B785-4CD3-91AE-D8F2B126F2B6}" type="datetime1">
              <a:rPr lang="en-US" altLang="en-US"/>
              <a:pPr/>
              <a:t>2016/10/08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3725" y="381000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1938" y="381000"/>
            <a:ext cx="6683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6AE2154-2F11-44E0-A593-51EAE88A01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04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6248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324600"/>
            <a:ext cx="18573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DF3D3F-3887-49FC-B902-3F0AA709A6D0}" type="datetime1">
              <a:rPr lang="en-US" altLang="en-US"/>
              <a:pPr/>
              <a:t>2016/10/08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DD4F58-D9AE-4F84-A189-29294FAF00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30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/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381000"/>
            <a:ext cx="2182813" cy="365125"/>
          </a:xfrm>
        </p:spPr>
        <p:txBody>
          <a:bodyPr/>
          <a:lstStyle>
            <a:lvl1pPr>
              <a:defRPr/>
            </a:lvl1pPr>
          </a:lstStyle>
          <a:p>
            <a:fld id="{1EC55958-D1F8-482D-B117-3056EDAC3F73}" type="datetime1">
              <a:rPr lang="en-US" altLang="en-US"/>
              <a:pPr/>
              <a:t>2016/10/08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3725" y="381000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1938" y="381000"/>
            <a:ext cx="6683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8229207-EB54-45BB-9343-0FD6BA2BF4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95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AFED6E-771A-450A-96B5-506D2F5F988C}" type="datetime1">
              <a:rPr lang="en-US" altLang="en-US"/>
              <a:pPr/>
              <a:t>2016/10/08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94352A-1CFB-4BA2-AB4A-5FD1AECB75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64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043B8D-3B6D-4856-8A6D-2E7667FB3974}" type="datetime1">
              <a:rPr lang="en-US" altLang="en-US"/>
              <a:pPr/>
              <a:t>2016/10/08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B1306A-727B-4610-8A27-D4D57A6909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84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6023F4-560E-4277-851B-FE8FF0066212}" type="datetime1">
              <a:rPr lang="en-US" altLang="en-US"/>
              <a:pPr/>
              <a:t>2016/10/08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D65C49E-293A-4BF3-9F78-FA05529CE9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96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9A6FD6-E033-4A1F-B2E7-C5F3BF988250}" type="datetime1">
              <a:rPr lang="en-US" altLang="en-US"/>
              <a:pPr/>
              <a:t>2016/10/08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7D5271B-B4BF-4F0F-AB59-25BF29FAB2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68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FD918E-47E3-488E-B6E9-6BBED9FECAF2}" type="datetime1">
              <a:rPr lang="en-US" altLang="en-US"/>
              <a:pPr/>
              <a:t>2016/10/08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7073A4A-C70B-4946-BB29-93973FC6A6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235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6AA03-5BB6-4381-A17F-0102D8746AF7}" type="datetime1">
              <a:rPr lang="en-US" altLang="en-US"/>
              <a:pPr/>
              <a:t>2016/10/08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9DEA640-0309-49A1-AE84-CFE6BECBEF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24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C3-HD-TOP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3725" y="381000"/>
            <a:ext cx="7956550" cy="12938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3725" y="2193925"/>
            <a:ext cx="7956550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1913" y="6356350"/>
            <a:ext cx="21383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F5C0681-748E-419A-9C5F-4B34B1497429}" type="datetime1">
              <a:rPr lang="en-US" altLang="en-US"/>
              <a:pPr/>
              <a:t>2016/10/08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3725" y="6356350"/>
            <a:ext cx="56816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</a:defRPr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80" r:id="rId1"/>
    <p:sldLayoutId id="2147484981" r:id="rId2"/>
    <p:sldLayoutId id="2147484982" r:id="rId3"/>
    <p:sldLayoutId id="2147484983" r:id="rId4"/>
    <p:sldLayoutId id="2147484984" r:id="rId5"/>
    <p:sldLayoutId id="2147484985" r:id="rId6"/>
    <p:sldLayoutId id="2147484986" r:id="rId7"/>
    <p:sldLayoutId id="2147484987" r:id="rId8"/>
    <p:sldLayoutId id="2147484988" r:id="rId9"/>
    <p:sldLayoutId id="2147484989" r:id="rId10"/>
    <p:sldLayoutId id="2147484990" r:id="rId11"/>
    <p:sldLayoutId id="2147484991" r:id="rId12"/>
    <p:sldLayoutId id="2147484992" r:id="rId13"/>
    <p:sldLayoutId id="2147484993" r:id="rId14"/>
    <p:sldLayoutId id="2147484994" r:id="rId15"/>
    <p:sldLayoutId id="2147484995" r:id="rId16"/>
    <p:sldLayoutId id="2147484996" r:id="rId17"/>
    <p:sldLayoutId id="2147484997" r:id="rId18"/>
  </p:sldLayoutIdLst>
  <p:hf sldNum="0" hdr="0" dt="0"/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anose="020B0502020202020204" pitchFamily="34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anose="020B0502020202020204" pitchFamily="34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anose="020B0502020202020204" pitchFamily="34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anose="020B0502020202020204" pitchFamily="34" charset="0"/>
        </a:defRPr>
      </a:lvl5pPr>
      <a:lvl6pPr marL="457200" algn="r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anose="020B0502020202020204" pitchFamily="34" charset="0"/>
        </a:defRPr>
      </a:lvl6pPr>
      <a:lvl7pPr marL="914400" algn="r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anose="020B0502020202020204" pitchFamily="34" charset="0"/>
        </a:defRPr>
      </a:lvl7pPr>
      <a:lvl8pPr marL="1371600" algn="r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anose="020B0502020202020204" pitchFamily="34" charset="0"/>
        </a:defRPr>
      </a:lvl8pPr>
      <a:lvl9pPr marL="1828800" algn="r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2224405"/>
            <a:ext cx="795655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Push notification </a:t>
            </a:r>
            <a:br>
              <a:rPr lang="en-US" dirty="0" smtClean="0"/>
            </a:br>
            <a:r>
              <a:rPr lang="en-US" dirty="0" smtClean="0"/>
              <a:t>using </a:t>
            </a:r>
            <a:br>
              <a:rPr lang="en-US" dirty="0" smtClean="0"/>
            </a:br>
            <a:r>
              <a:rPr lang="en-US" dirty="0" smtClean="0"/>
              <a:t>web services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8055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8169275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err="1" smtClean="0"/>
              <a:t>Wcf</a:t>
            </a:r>
            <a:r>
              <a:rPr lang="en-US" altLang="en-US" dirty="0" smtClean="0"/>
              <a:t> Callback Implementation</a:t>
            </a:r>
            <a:br>
              <a:rPr lang="en-US" altLang="en-US" dirty="0" smtClean="0"/>
            </a:br>
            <a:r>
              <a:rPr lang="en-US" altLang="en-US" dirty="0" smtClean="0"/>
              <a:t>Between Client &amp; Server</a:t>
            </a:r>
            <a:endParaRPr lang="en-S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590800"/>
            <a:ext cx="7788275" cy="2301875"/>
          </a:xfrm>
        </p:spPr>
        <p:txBody>
          <a:bodyPr/>
          <a:lstStyle/>
          <a:p>
            <a:r>
              <a:rPr lang="en-US" dirty="0" smtClean="0"/>
              <a:t>Let’s see the sample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0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8169275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Disadvantage of WCF Duplex</a:t>
            </a:r>
            <a:br>
              <a:rPr lang="en-US" altLang="en-US" dirty="0" smtClean="0"/>
            </a:br>
            <a:r>
              <a:rPr lang="en-US" altLang="en-US" dirty="0" smtClean="0"/>
              <a:t>Service</a:t>
            </a:r>
            <a:r>
              <a:rPr lang="en-US" altLang="en-US" dirty="0" smtClean="0"/>
              <a:t> </a:t>
            </a:r>
            <a:endParaRPr lang="en-S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590800"/>
            <a:ext cx="7788275" cy="2301875"/>
          </a:xfrm>
        </p:spPr>
        <p:txBody>
          <a:bodyPr/>
          <a:lstStyle/>
          <a:p>
            <a:r>
              <a:rPr lang="en-US" dirty="0" smtClean="0"/>
              <a:t>It only support SOAP protocol. If client cannot use SOAP, that client cannot consume the service.</a:t>
            </a:r>
          </a:p>
          <a:p>
            <a:r>
              <a:rPr lang="en-US" dirty="0" smtClean="0"/>
              <a:t>But there is another alternative technology known as </a:t>
            </a:r>
            <a:r>
              <a:rPr lang="en-US" b="1" dirty="0" err="1" smtClean="0"/>
              <a:t>Websocket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WebSocket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86" y="1371600"/>
            <a:ext cx="7956550" cy="4070350"/>
          </a:xfrm>
        </p:spPr>
        <p:txBody>
          <a:bodyPr/>
          <a:lstStyle/>
          <a:p>
            <a:r>
              <a:rPr lang="en-US" altLang="en-US" sz="2400" dirty="0"/>
              <a:t>It support full duplex communication between server and </a:t>
            </a:r>
            <a:r>
              <a:rPr lang="en-US" altLang="en-US" sz="2400" dirty="0" smtClean="0"/>
              <a:t>client.</a:t>
            </a:r>
          </a:p>
          <a:p>
            <a:r>
              <a:rPr lang="en-US" dirty="0" smtClean="0"/>
              <a:t>It </a:t>
            </a:r>
            <a:r>
              <a:rPr lang="en-US" dirty="0"/>
              <a:t>can broadcast to every </a:t>
            </a:r>
            <a:r>
              <a:rPr lang="en-US" dirty="0" smtClean="0"/>
              <a:t>clients</a:t>
            </a:r>
          </a:p>
          <a:p>
            <a:r>
              <a:rPr lang="en-US" dirty="0"/>
              <a:t>So, how to use the </a:t>
            </a:r>
            <a:r>
              <a:rPr lang="en-US" dirty="0" err="1"/>
              <a:t>websocket</a:t>
            </a:r>
            <a:r>
              <a:rPr lang="en-US" dirty="0"/>
              <a:t>, there is a API called </a:t>
            </a:r>
            <a:r>
              <a:rPr lang="en-US" dirty="0" err="1"/>
              <a:t>SignalR</a:t>
            </a:r>
            <a:r>
              <a:rPr lang="en-US" dirty="0"/>
              <a:t> developed by Microsoft.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08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Microsoft </a:t>
            </a:r>
            <a:r>
              <a:rPr lang="en-US" dirty="0" err="1" smtClean="0"/>
              <a:t>SignalR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86" y="1371600"/>
            <a:ext cx="7956550" cy="4070350"/>
          </a:xfrm>
        </p:spPr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 created on top of </a:t>
            </a:r>
            <a:r>
              <a:rPr lang="en-US" dirty="0" err="1"/>
              <a:t>WebSocket</a:t>
            </a:r>
            <a:r>
              <a:rPr lang="en-US" dirty="0"/>
              <a:t> </a:t>
            </a:r>
            <a:r>
              <a:rPr lang="en-US" dirty="0" smtClean="0"/>
              <a:t>technology. Whatever </a:t>
            </a:r>
            <a:r>
              <a:rPr lang="en-US" dirty="0" err="1"/>
              <a:t>websocket</a:t>
            </a:r>
            <a:r>
              <a:rPr lang="en-US" dirty="0"/>
              <a:t> can do, </a:t>
            </a:r>
            <a:r>
              <a:rPr lang="en-US" dirty="0" err="1"/>
              <a:t>SignalR</a:t>
            </a:r>
            <a:r>
              <a:rPr lang="en-US" dirty="0"/>
              <a:t> can also </a:t>
            </a:r>
            <a:r>
              <a:rPr lang="en-US" dirty="0" smtClean="0"/>
              <a:t>do.</a:t>
            </a:r>
          </a:p>
          <a:p>
            <a:r>
              <a:rPr lang="en-US" dirty="0"/>
              <a:t>Allow full duplex communication between client and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No </a:t>
            </a:r>
            <a:r>
              <a:rPr lang="en-US" dirty="0"/>
              <a:t>more binding </a:t>
            </a:r>
            <a:r>
              <a:rPr lang="en-US" dirty="0" smtClean="0"/>
              <a:t>is </a:t>
            </a:r>
            <a:r>
              <a:rPr lang="en-US" dirty="0" err="1" smtClean="0"/>
              <a:t>requred</a:t>
            </a:r>
            <a:r>
              <a:rPr lang="en-US" dirty="0" smtClean="0"/>
              <a:t> </a:t>
            </a:r>
            <a:r>
              <a:rPr lang="en-US" dirty="0"/>
              <a:t>which we needed in </a:t>
            </a:r>
            <a:r>
              <a:rPr lang="en-US" dirty="0" smtClean="0"/>
              <a:t>WCF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need complex configuration like we needed in WCF.</a:t>
            </a:r>
            <a:endParaRPr lang="en-US" dirty="0" smtClean="0"/>
          </a:p>
          <a:p>
            <a:r>
              <a:rPr lang="en-US" dirty="0"/>
              <a:t>It can integrated with </a:t>
            </a:r>
            <a:r>
              <a:rPr lang="en-US" dirty="0" err="1"/>
              <a:t>RESTful</a:t>
            </a:r>
            <a:r>
              <a:rPr lang="en-US" dirty="0"/>
              <a:t> service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422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Service provider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66800"/>
            <a:ext cx="8382000" cy="4724400"/>
          </a:xfrm>
        </p:spPr>
      </p:pic>
    </p:spTree>
    <p:extLst>
      <p:ext uri="{BB962C8B-B14F-4D97-AF65-F5344CB8AC3E}">
        <p14:creationId xmlns:p14="http://schemas.microsoft.com/office/powerpoint/2010/main" val="244892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Service Consumer</a:t>
            </a:r>
            <a:endParaRPr lang="en-S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8534400" cy="5273675"/>
          </a:xfrm>
        </p:spPr>
      </p:pic>
    </p:spTree>
    <p:extLst>
      <p:ext uri="{BB962C8B-B14F-4D97-AF65-F5344CB8AC3E}">
        <p14:creationId xmlns:p14="http://schemas.microsoft.com/office/powerpoint/2010/main" val="421665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2224405"/>
            <a:ext cx="7956550" cy="762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Sample Source Codes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756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2224405"/>
            <a:ext cx="7956550" cy="762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ANY QUESTIONS?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291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2224405"/>
            <a:ext cx="7956550" cy="762000"/>
          </a:xfrm>
        </p:spPr>
        <p:txBody>
          <a:bodyPr>
            <a:normAutofit/>
          </a:bodyPr>
          <a:lstStyle/>
          <a:p>
            <a:pPr algn="ctr"/>
            <a:r>
              <a:rPr lang="en-SG" smtClean="0"/>
              <a:t>THANK YOU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8507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81001"/>
            <a:ext cx="7956550" cy="762000"/>
          </a:xfrm>
        </p:spPr>
        <p:txBody>
          <a:bodyPr/>
          <a:lstStyle/>
          <a:p>
            <a:pPr algn="ctr"/>
            <a:r>
              <a:rPr lang="en-SG" dirty="0" smtClean="0"/>
              <a:t>AGENDA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35" y="1676400"/>
            <a:ext cx="7956550" cy="4070350"/>
          </a:xfrm>
        </p:spPr>
        <p:txBody>
          <a:bodyPr/>
          <a:lstStyle/>
          <a:p>
            <a:r>
              <a:rPr lang="en-US" dirty="0" smtClean="0"/>
              <a:t>Callback between C# and C/C++</a:t>
            </a:r>
          </a:p>
          <a:p>
            <a:r>
              <a:rPr lang="en-US" dirty="0" err="1" smtClean="0"/>
              <a:t>Asmx</a:t>
            </a:r>
            <a:r>
              <a:rPr lang="en-US" dirty="0" smtClean="0"/>
              <a:t> web service</a:t>
            </a:r>
            <a:endParaRPr lang="en-US" dirty="0"/>
          </a:p>
          <a:p>
            <a:r>
              <a:rPr lang="en-US" dirty="0" smtClean="0"/>
              <a:t>WCF web services</a:t>
            </a:r>
            <a:endParaRPr lang="en-US" dirty="0"/>
          </a:p>
          <a:p>
            <a:r>
              <a:rPr lang="en-US" dirty="0" err="1" smtClean="0"/>
              <a:t>Websocket</a:t>
            </a:r>
            <a:endParaRPr lang="en-US" dirty="0"/>
          </a:p>
          <a:p>
            <a:r>
              <a:rPr lang="en-US" dirty="0" smtClean="0"/>
              <a:t>Microsoft </a:t>
            </a:r>
            <a:r>
              <a:rPr lang="en-US" dirty="0" err="1" smtClean="0"/>
              <a:t>SignalR</a:t>
            </a:r>
            <a:endParaRPr lang="en-US" dirty="0" smtClean="0"/>
          </a:p>
          <a:p>
            <a:r>
              <a:rPr lang="en-US" dirty="0" smtClean="0"/>
              <a:t>Q&amp;A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787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81001"/>
            <a:ext cx="795655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err="1"/>
              <a:t>callback</a:t>
            </a:r>
            <a:r>
              <a:rPr lang="en-SG" dirty="0"/>
              <a:t> </a:t>
            </a:r>
            <a:r>
              <a:rPr lang="en-SG" dirty="0" smtClean="0"/>
              <a:t>implementation 1</a:t>
            </a:r>
            <a:br>
              <a:rPr lang="en-SG" dirty="0" smtClean="0"/>
            </a:br>
            <a:r>
              <a:rPr lang="en-SG" dirty="0" smtClean="0"/>
              <a:t>in C/C++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3" y="1752601"/>
            <a:ext cx="7956550" cy="3517006"/>
          </a:xfrm>
        </p:spPr>
      </p:pic>
    </p:spTree>
    <p:extLst>
      <p:ext uri="{BB962C8B-B14F-4D97-AF65-F5344CB8AC3E}">
        <p14:creationId xmlns:p14="http://schemas.microsoft.com/office/powerpoint/2010/main" val="285749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81001"/>
            <a:ext cx="795655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err="1"/>
              <a:t>callback</a:t>
            </a:r>
            <a:r>
              <a:rPr lang="en-SG" dirty="0"/>
              <a:t> </a:t>
            </a:r>
            <a:r>
              <a:rPr lang="en-SG" dirty="0" smtClean="0"/>
              <a:t>implementation 2</a:t>
            </a:r>
            <a:br>
              <a:rPr lang="en-SG" dirty="0" smtClean="0"/>
            </a:br>
            <a:r>
              <a:rPr lang="en-SG" dirty="0" smtClean="0"/>
              <a:t>in C/C++</a:t>
            </a:r>
            <a:endParaRPr lang="en-S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8153400" cy="4070350"/>
          </a:xfrm>
        </p:spPr>
      </p:pic>
    </p:spTree>
    <p:extLst>
      <p:ext uri="{BB962C8B-B14F-4D97-AF65-F5344CB8AC3E}">
        <p14:creationId xmlns:p14="http://schemas.microsoft.com/office/powerpoint/2010/main" val="18727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81001"/>
            <a:ext cx="795655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err="1"/>
              <a:t>callback</a:t>
            </a:r>
            <a:r>
              <a:rPr lang="en-SG" dirty="0"/>
              <a:t> </a:t>
            </a:r>
            <a:r>
              <a:rPr lang="en-SG" dirty="0" smtClean="0"/>
              <a:t>implementation 3</a:t>
            </a:r>
            <a:br>
              <a:rPr lang="en-SG" dirty="0" smtClean="0"/>
            </a:br>
            <a:r>
              <a:rPr lang="en-SG" dirty="0" smtClean="0"/>
              <a:t>in C/C++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" y="1828800"/>
            <a:ext cx="7956550" cy="3741317"/>
          </a:xfrm>
        </p:spPr>
      </p:pic>
    </p:spTree>
    <p:extLst>
      <p:ext uri="{BB962C8B-B14F-4D97-AF65-F5344CB8AC3E}">
        <p14:creationId xmlns:p14="http://schemas.microsoft.com/office/powerpoint/2010/main" val="95226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81001"/>
            <a:ext cx="795655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err="1"/>
              <a:t>callback</a:t>
            </a:r>
            <a:r>
              <a:rPr lang="en-SG" dirty="0"/>
              <a:t> </a:t>
            </a:r>
            <a:r>
              <a:rPr lang="en-SG" dirty="0" smtClean="0"/>
              <a:t>implementation 4</a:t>
            </a:r>
            <a:br>
              <a:rPr lang="en-SG" dirty="0" smtClean="0"/>
            </a:br>
            <a:r>
              <a:rPr lang="en-SG" dirty="0" smtClean="0"/>
              <a:t>in C#</a:t>
            </a:r>
            <a:endParaRPr lang="en-S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610600" cy="4419600"/>
          </a:xfrm>
        </p:spPr>
      </p:pic>
    </p:spTree>
    <p:extLst>
      <p:ext uri="{BB962C8B-B14F-4D97-AF65-F5344CB8AC3E}">
        <p14:creationId xmlns:p14="http://schemas.microsoft.com/office/powerpoint/2010/main" val="25564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Asmx</a:t>
            </a:r>
            <a:r>
              <a:rPr lang="en-US" dirty="0"/>
              <a:t> web service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86" y="1371600"/>
            <a:ext cx="7956550" cy="4070350"/>
          </a:xfrm>
        </p:spPr>
        <p:txBody>
          <a:bodyPr/>
          <a:lstStyle/>
          <a:p>
            <a:r>
              <a:rPr lang="en-US" altLang="en-US" sz="2400" dirty="0" smtClean="0"/>
              <a:t>(</a:t>
            </a:r>
            <a:r>
              <a:rPr lang="en-US" altLang="en-US" sz="2400" b="1" dirty="0" smtClean="0"/>
              <a:t>Advantage</a:t>
            </a:r>
            <a:r>
              <a:rPr lang="en-US" altLang="en-US" sz="2400" dirty="0"/>
              <a:t>) As it is web service, the consumer can be in any platform. (</a:t>
            </a:r>
            <a:r>
              <a:rPr lang="en-US" altLang="en-US" sz="2400" dirty="0" err="1"/>
              <a:t>eg</a:t>
            </a:r>
            <a:r>
              <a:rPr lang="en-US" altLang="en-US" sz="2400" dirty="0"/>
              <a:t>. Window, OS X, Linux)</a:t>
            </a:r>
          </a:p>
          <a:p>
            <a:r>
              <a:rPr lang="en-US" altLang="en-US" sz="2400" dirty="0" smtClean="0"/>
              <a:t>(</a:t>
            </a:r>
            <a:r>
              <a:rPr lang="en-US" altLang="en-US" sz="2400" b="1" dirty="0" smtClean="0"/>
              <a:t>Disadvantage</a:t>
            </a:r>
            <a:r>
              <a:rPr lang="en-US" altLang="en-US" sz="2400" dirty="0"/>
              <a:t>) Only SOAP can be supported (Very difficult to implement to support </a:t>
            </a:r>
            <a:r>
              <a:rPr lang="en-US" altLang="en-US" sz="2400" dirty="0" err="1"/>
              <a:t>RESTful</a:t>
            </a:r>
            <a:r>
              <a:rPr lang="en-US" altLang="en-US" sz="2400" dirty="0" smtClean="0"/>
              <a:t>)</a:t>
            </a:r>
          </a:p>
          <a:p>
            <a:r>
              <a:rPr lang="en-US" altLang="en-US" sz="2400" dirty="0" smtClean="0"/>
              <a:t>(</a:t>
            </a:r>
            <a:r>
              <a:rPr lang="en-US" altLang="en-US" sz="2400" b="1" dirty="0" smtClean="0"/>
              <a:t>Disadvantage</a:t>
            </a:r>
            <a:r>
              <a:rPr lang="en-US" altLang="en-US" sz="2400" dirty="0"/>
              <a:t>) Duplex communication are not supported</a:t>
            </a:r>
            <a:r>
              <a:rPr lang="en-US" altLang="en-US" sz="2400" dirty="0" smtClean="0"/>
              <a:t>, it </a:t>
            </a:r>
            <a:r>
              <a:rPr lang="en-US" altLang="en-US" sz="2400" dirty="0"/>
              <a:t>means whenever client need the value from server, client must send the request.</a:t>
            </a:r>
          </a:p>
          <a:p>
            <a:r>
              <a:rPr lang="en-US" altLang="en-US" sz="2400" dirty="0" smtClean="0"/>
              <a:t>(</a:t>
            </a:r>
            <a:r>
              <a:rPr lang="en-US" altLang="en-US" sz="2400" b="1" dirty="0" smtClean="0"/>
              <a:t>Disadvantage</a:t>
            </a:r>
            <a:r>
              <a:rPr lang="en-US" altLang="en-US" sz="2400" dirty="0" smtClean="0"/>
              <a:t>)So it </a:t>
            </a:r>
            <a:r>
              <a:rPr lang="en-US" altLang="en-US" sz="2400" dirty="0"/>
              <a:t>cannot behave as a broadcasting station.</a:t>
            </a:r>
          </a:p>
          <a:p>
            <a:r>
              <a:rPr lang="en-US" altLang="en-US" sz="2400" dirty="0" smtClean="0"/>
              <a:t>(</a:t>
            </a:r>
            <a:r>
              <a:rPr lang="en-US" altLang="en-US" sz="2400" b="1" dirty="0" smtClean="0"/>
              <a:t>Disadvantage</a:t>
            </a:r>
            <a:r>
              <a:rPr lang="en-US" altLang="en-US" sz="2400" dirty="0" smtClean="0"/>
              <a:t>)So it </a:t>
            </a:r>
            <a:r>
              <a:rPr lang="en-US" altLang="en-US" sz="2400" dirty="0"/>
              <a:t>do not support callback functionalities. 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884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WCF </a:t>
            </a:r>
            <a:r>
              <a:rPr lang="en-US" dirty="0" smtClean="0"/>
              <a:t>Web Service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86" y="1371600"/>
            <a:ext cx="7956550" cy="4070350"/>
          </a:xfrm>
        </p:spPr>
        <p:txBody>
          <a:bodyPr/>
          <a:lstStyle/>
          <a:p>
            <a:r>
              <a:rPr lang="en-US" altLang="en-US" sz="2400" dirty="0"/>
              <a:t>(</a:t>
            </a:r>
            <a:r>
              <a:rPr lang="en-US" altLang="en-US" sz="2400" b="1" dirty="0" err="1"/>
              <a:t>webHttpBinding</a:t>
            </a:r>
            <a:r>
              <a:rPr lang="en-US" altLang="en-US" sz="2400" dirty="0" smtClean="0"/>
              <a:t>) To create </a:t>
            </a:r>
            <a:r>
              <a:rPr lang="en-US" altLang="en-US" sz="2400" dirty="0" err="1" smtClean="0"/>
              <a:t>restfull</a:t>
            </a:r>
            <a:r>
              <a:rPr lang="en-US" altLang="en-US" sz="2400" dirty="0" smtClean="0"/>
              <a:t> service</a:t>
            </a:r>
          </a:p>
          <a:p>
            <a:r>
              <a:rPr lang="en-US" altLang="en-US" sz="2400" dirty="0"/>
              <a:t>(</a:t>
            </a:r>
            <a:r>
              <a:rPr lang="en-US" altLang="en-US" sz="2400" b="1" dirty="0" err="1"/>
              <a:t>basicHttpBinding</a:t>
            </a:r>
            <a:r>
              <a:rPr lang="en-US" altLang="en-US" sz="2400" dirty="0" smtClean="0"/>
              <a:t>) Soap version 1, same as </a:t>
            </a:r>
            <a:r>
              <a:rPr lang="en-US" altLang="en-US" sz="2400" dirty="0" err="1" smtClean="0"/>
              <a:t>Asmx</a:t>
            </a:r>
            <a:endParaRPr lang="en-US" altLang="en-US" sz="2400" dirty="0" smtClean="0"/>
          </a:p>
          <a:p>
            <a:r>
              <a:rPr lang="en-US" altLang="en-US" sz="2400" dirty="0"/>
              <a:t>(</a:t>
            </a:r>
            <a:r>
              <a:rPr lang="en-US" altLang="en-US" sz="2400" b="1" dirty="0" err="1"/>
              <a:t>wsHttpBinding</a:t>
            </a:r>
            <a:r>
              <a:rPr lang="en-US" altLang="en-US" sz="2400" dirty="0" smtClean="0"/>
              <a:t>) Soap version 2, more secure</a:t>
            </a:r>
          </a:p>
          <a:p>
            <a:r>
              <a:rPr lang="en-US" altLang="en-US" sz="2400" dirty="0"/>
              <a:t>(</a:t>
            </a:r>
            <a:r>
              <a:rPr lang="en-US" altLang="en-US" sz="2400" b="1" dirty="0" err="1"/>
              <a:t>wsDualHttpBinding</a:t>
            </a:r>
            <a:r>
              <a:rPr lang="en-US" altLang="en-US" sz="2400" dirty="0" smtClean="0"/>
              <a:t>) To </a:t>
            </a:r>
            <a:r>
              <a:rPr lang="en-US" altLang="en-US" sz="2400" dirty="0" err="1" smtClean="0"/>
              <a:t>creare</a:t>
            </a:r>
            <a:r>
              <a:rPr lang="en-US" altLang="en-US" sz="2400" dirty="0" smtClean="0"/>
              <a:t> callback service, also known as </a:t>
            </a:r>
            <a:r>
              <a:rPr lang="en-US" altLang="en-US" sz="2400" dirty="0" err="1" smtClean="0"/>
              <a:t>wcf</a:t>
            </a:r>
            <a:r>
              <a:rPr lang="en-US" altLang="en-US" sz="2400" dirty="0" smtClean="0"/>
              <a:t> duplex service.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529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WCF </a:t>
            </a:r>
            <a:r>
              <a:rPr lang="en-US" dirty="0" smtClean="0"/>
              <a:t>duplex Service </a:t>
            </a:r>
            <a:br>
              <a:rPr lang="en-US" dirty="0" smtClean="0"/>
            </a:br>
            <a:r>
              <a:rPr lang="en-US" dirty="0" err="1" smtClean="0"/>
              <a:t>Config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8077200" cy="4070350"/>
          </a:xfrm>
        </p:spPr>
      </p:pic>
    </p:spTree>
    <p:extLst>
      <p:ext uri="{BB962C8B-B14F-4D97-AF65-F5344CB8AC3E}">
        <p14:creationId xmlns:p14="http://schemas.microsoft.com/office/powerpoint/2010/main" val="32637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18781</TotalTime>
  <Words>313</Words>
  <Application>Microsoft Office PowerPoint</Application>
  <PresentationFormat>On-screen Show (4:3)</PresentationFormat>
  <Paragraphs>44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Vapor Trail</vt:lpstr>
      <vt:lpstr>Push notification  using  web services</vt:lpstr>
      <vt:lpstr>AGENDA</vt:lpstr>
      <vt:lpstr>callback implementation 1 in C/C++</vt:lpstr>
      <vt:lpstr>callback implementation 2 in C/C++</vt:lpstr>
      <vt:lpstr>callback implementation 3 in C/C++</vt:lpstr>
      <vt:lpstr>callback implementation 4 in C#</vt:lpstr>
      <vt:lpstr>Asmx web service</vt:lpstr>
      <vt:lpstr>WCF Web Service</vt:lpstr>
      <vt:lpstr>WCF duplex Service  Config</vt:lpstr>
      <vt:lpstr>Wcf Callback Implementation Between Client &amp; Server</vt:lpstr>
      <vt:lpstr>Disadvantage of WCF Duplex Service </vt:lpstr>
      <vt:lpstr>WebSocket</vt:lpstr>
      <vt:lpstr>Microsoft SignalR</vt:lpstr>
      <vt:lpstr>Service provider</vt:lpstr>
      <vt:lpstr>Service Consumer</vt:lpstr>
      <vt:lpstr>Sample Source Codes</vt:lpstr>
      <vt:lpstr>ANY QUESTIONS?</vt:lpstr>
      <vt:lpstr>THANK YOU</vt:lpstr>
    </vt:vector>
  </TitlesOfParts>
  <Company>Willowglen MSC Berhad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R&amp;D Software Dept.</dc:creator>
  <cp:lastModifiedBy>Administrator</cp:lastModifiedBy>
  <cp:revision>1262</cp:revision>
  <cp:lastPrinted>2014-02-26T01:57:16Z</cp:lastPrinted>
  <dcterms:created xsi:type="dcterms:W3CDTF">2010-04-05T09:45:00Z</dcterms:created>
  <dcterms:modified xsi:type="dcterms:W3CDTF">2016-10-08T09:32:04Z</dcterms:modified>
</cp:coreProperties>
</file>