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223" r:id="rId1"/>
  </p:sldMasterIdLst>
  <p:notesMasterIdLst>
    <p:notesMasterId r:id="rId35"/>
  </p:notesMasterIdLst>
  <p:handoutMasterIdLst>
    <p:handoutMasterId r:id="rId36"/>
  </p:handoutMasterIdLst>
  <p:sldIdLst>
    <p:sldId id="492" r:id="rId2"/>
    <p:sldId id="493" r:id="rId3"/>
    <p:sldId id="525" r:id="rId4"/>
    <p:sldId id="524" r:id="rId5"/>
    <p:sldId id="494" r:id="rId6"/>
    <p:sldId id="495" r:id="rId7"/>
    <p:sldId id="496" r:id="rId8"/>
    <p:sldId id="501" r:id="rId9"/>
    <p:sldId id="497" r:id="rId10"/>
    <p:sldId id="498" r:id="rId11"/>
    <p:sldId id="502" r:id="rId12"/>
    <p:sldId id="499" r:id="rId13"/>
    <p:sldId id="500" r:id="rId14"/>
    <p:sldId id="503" r:id="rId15"/>
    <p:sldId id="504" r:id="rId16"/>
    <p:sldId id="505" r:id="rId17"/>
    <p:sldId id="506" r:id="rId18"/>
    <p:sldId id="508" r:id="rId19"/>
    <p:sldId id="507" r:id="rId20"/>
    <p:sldId id="509" r:id="rId21"/>
    <p:sldId id="526" r:id="rId22"/>
    <p:sldId id="510" r:id="rId23"/>
    <p:sldId id="511" r:id="rId24"/>
    <p:sldId id="519" r:id="rId25"/>
    <p:sldId id="516" r:id="rId26"/>
    <p:sldId id="518" r:id="rId27"/>
    <p:sldId id="515" r:id="rId28"/>
    <p:sldId id="513" r:id="rId29"/>
    <p:sldId id="514" r:id="rId30"/>
    <p:sldId id="517" r:id="rId31"/>
    <p:sldId id="522" r:id="rId32"/>
    <p:sldId id="520" r:id="rId33"/>
    <p:sldId id="521" r:id="rId34"/>
  </p:sldIdLst>
  <p:sldSz cx="9144000" cy="6858000" type="screen4x3"/>
  <p:notesSz cx="6797675" cy="9874250"/>
  <p:defaultTextStyle>
    <a:defPPr>
      <a:defRPr lang="en-US"/>
    </a:defPPr>
    <a:lvl1pPr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379413" indent="777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1539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141413" indent="2301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522413" indent="3063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E0E8"/>
    <a:srgbClr val="E8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1300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notesViewPr>
    <p:cSldViewPr>
      <p:cViewPr varScale="1">
        <p:scale>
          <a:sx n="85" d="100"/>
          <a:sy n="85" d="100"/>
        </p:scale>
        <p:origin x="3918" y="60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45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11" y="0"/>
            <a:ext cx="2946144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D8DEE1C3-5B38-4F91-8080-F9065ADCEE06}" type="datetimeFigureOut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406"/>
            <a:ext cx="2946145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11" y="9378406"/>
            <a:ext cx="2946144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EB032FB-EE47-4E8B-A22F-2E2F3BA76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37582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244162" y="11054"/>
            <a:ext cx="2944525" cy="49268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  <a:p>
            <a:r>
              <a:rPr lang="en-US" altLang="en-US"/>
              <a:t>Introduction to SCADA and WillowLynx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430213"/>
            <a:ext cx="5405437" cy="4052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54" y="4634724"/>
            <a:ext cx="5437168" cy="449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0253" y="9378406"/>
            <a:ext cx="3474152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6193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Willowglen MSC Berhad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72897" y="9378406"/>
            <a:ext cx="2944525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r>
              <a:rPr lang="en-US" altLang="en-US"/>
              <a:t>1-1-</a:t>
            </a:r>
            <a:fld id="{4158A2E2-987D-460C-AA24-E10D0BD2CE8E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>
            <a:stCxn id="6" idx="1"/>
            <a:endCxn id="7" idx="3"/>
          </p:cNvCxnSpPr>
          <p:nvPr/>
        </p:nvCxnSpPr>
        <p:spPr>
          <a:xfrm rot="10800000" flipH="1">
            <a:off x="680254" y="9626327"/>
            <a:ext cx="5437168" cy="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832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9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0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1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2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829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795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760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727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6025"/>
            <a:ext cx="2133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fld id="{5B3EEDC4-0246-4F33-B080-BA8EAE15DB8F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AA6327-0B66-4B23-B743-72516E4DC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0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F1553-779D-42F9-945B-EE30B847AFD3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025FFE-E60D-4347-A34F-579579700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5559F-5935-4D73-A387-D4D22F72B227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C986DF-4311-4F2B-A253-FDAD88B8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27381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D81A1EDB-1EA3-413E-8960-13D679CE3C29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494EF3-E663-4B83-905A-FF739A6E7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30773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en-US" sz="8000"/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87305D36-A326-4C46-A776-034E2C3F89C2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4E5C03-4683-42FE-BD91-335416243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01954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5994578B-EFE5-42DE-9EB6-5795C83D1568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FAA467-F6DB-4D72-B52D-7CFDF156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57121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E5EC52BB-0128-4521-AEA0-15A66BC2569F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9CB31-27C5-4314-BDFA-6BDB83BDD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86327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F8472C1E-5618-4BB5-9E4A-2C550E0F766D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C93423-D31B-423D-A5EC-8FEB7C946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18196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14725-9023-4077-9617-D0BB2CE411F3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5E5CA7-FBF0-4AAD-96EB-8B6C3CD3F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99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DD9C1FA7-B785-4CD3-91AE-D8F2B126F2B6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AE2154-2F11-44E0-A593-51EAE88A0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0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4600"/>
            <a:ext cx="18573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DF3D3F-3887-49FC-B902-3F0AA709A6D0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DD4F58-D9AE-4F84-A189-29294FAF0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1EC55958-D1F8-482D-B117-3056EDAC3F73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229207-EB54-45BB-9343-0FD6BA2BF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5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FED6E-771A-450A-96B5-506D2F5F988C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94352A-1CFB-4BA2-AB4A-5FD1AECB7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3B8D-3B6D-4856-8A6D-2E7667FB3974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B1306A-727B-4610-8A27-D4D57A690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023F4-560E-4277-851B-FE8FF0066212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65C49E-293A-4BF3-9F78-FA05529CE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9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A6FD6-E033-4A1F-B2E7-C5F3BF988250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D5271B-B4BF-4F0F-AB59-25BF29FAB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6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D918E-47E3-488E-B6E9-6BBED9FECAF2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073A4A-C70B-4946-BB29-93973FC6A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5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6AA03-5BB6-4381-A17F-0102D8746AF7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DEA640-0309-49A1-AE84-CFE6BECBE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2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3-HD-TOP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381000"/>
            <a:ext cx="7956550" cy="1293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F5C0681-748E-419A-9C5F-4B34B1497429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0" r:id="rId1"/>
    <p:sldLayoutId id="2147484981" r:id="rId2"/>
    <p:sldLayoutId id="2147484982" r:id="rId3"/>
    <p:sldLayoutId id="2147484983" r:id="rId4"/>
    <p:sldLayoutId id="2147484984" r:id="rId5"/>
    <p:sldLayoutId id="2147484985" r:id="rId6"/>
    <p:sldLayoutId id="2147484986" r:id="rId7"/>
    <p:sldLayoutId id="2147484987" r:id="rId8"/>
    <p:sldLayoutId id="2147484988" r:id="rId9"/>
    <p:sldLayoutId id="2147484989" r:id="rId10"/>
    <p:sldLayoutId id="2147484990" r:id="rId11"/>
    <p:sldLayoutId id="2147484991" r:id="rId12"/>
    <p:sldLayoutId id="2147484992" r:id="rId13"/>
    <p:sldLayoutId id="2147484993" r:id="rId14"/>
    <p:sldLayoutId id="2147484994" r:id="rId15"/>
    <p:sldLayoutId id="2147484995" r:id="rId16"/>
    <p:sldLayoutId id="2147484996" r:id="rId17"/>
    <p:sldLayoutId id="2147484997" r:id="rId18"/>
  </p:sldLayoutIdLst>
  <p:hf sldNum="0" hd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Fundamentals and applications 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0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04800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GENERATED Service and DATA CONTRACT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3" y="1285507"/>
            <a:ext cx="8397877" cy="48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04800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GENERATED Service and DATA CONTRACT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4" y="1371600"/>
            <a:ext cx="82026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GENERATED SERVICE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1371599"/>
            <a:ext cx="8169276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GENERATED CONFIGURATION FILE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59" y="1143001"/>
            <a:ext cx="7739641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RUNNING WCF 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95436"/>
            <a:ext cx="8382000" cy="48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SAMPLE WCF CLIENT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36047"/>
            <a:ext cx="8534401" cy="49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CREATE WCF CLIENT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72713"/>
            <a:ext cx="8534401" cy="50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GENERATE WCF </a:t>
            </a:r>
            <a:r>
              <a:rPr lang="en-SG" dirty="0" err="1" smtClean="0"/>
              <a:t>SERVIce</a:t>
            </a:r>
            <a:r>
              <a:rPr lang="en-SG" dirty="0" smtClean="0"/>
              <a:t> PROXY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58396"/>
            <a:ext cx="8382001" cy="49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GENERATE WCF </a:t>
            </a:r>
            <a:r>
              <a:rPr lang="en-SG" dirty="0" err="1"/>
              <a:t>SERVIce</a:t>
            </a:r>
            <a:r>
              <a:rPr lang="en-SG" dirty="0"/>
              <a:t> PROXY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20" y="1143001"/>
            <a:ext cx="7861879" cy="49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IMPLEMENT WCF CLIENT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43001"/>
            <a:ext cx="7772400" cy="49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/>
          <a:lstStyle/>
          <a:p>
            <a:pPr algn="ctr"/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35" y="1676400"/>
            <a:ext cx="7956550" cy="4070350"/>
          </a:xfrm>
        </p:spPr>
        <p:txBody>
          <a:bodyPr/>
          <a:lstStyle/>
          <a:p>
            <a:r>
              <a:rPr lang="en-US" dirty="0" smtClean="0"/>
              <a:t>Web Service Architecture</a:t>
            </a:r>
          </a:p>
          <a:p>
            <a:r>
              <a:rPr lang="en-US" dirty="0" smtClean="0"/>
              <a:t>Service </a:t>
            </a:r>
            <a:r>
              <a:rPr lang="en-US" dirty="0" smtClean="0"/>
              <a:t>Oriented Architecture (SOA)</a:t>
            </a:r>
            <a:endParaRPr lang="en-US" dirty="0"/>
          </a:p>
          <a:p>
            <a:r>
              <a:rPr lang="en-US" dirty="0" smtClean="0"/>
              <a:t>Walkthrough WCF Service Implementation</a:t>
            </a:r>
            <a:endParaRPr lang="en-US" dirty="0"/>
          </a:p>
          <a:p>
            <a:r>
              <a:rPr lang="en-US" dirty="0" smtClean="0"/>
              <a:t>Walkthrough WCF Client Proxy Generation</a:t>
            </a:r>
            <a:endParaRPr lang="en-US" dirty="0"/>
          </a:p>
          <a:p>
            <a:r>
              <a:rPr lang="en-US" dirty="0" smtClean="0"/>
              <a:t>WCF in WSCC Project</a:t>
            </a:r>
            <a:endParaRPr lang="en-US" dirty="0"/>
          </a:p>
          <a:p>
            <a:r>
              <a:rPr lang="en-US" dirty="0" smtClean="0"/>
              <a:t>Sample console application – </a:t>
            </a:r>
            <a:r>
              <a:rPr lang="en-US" dirty="0" err="1" smtClean="0"/>
              <a:t>CISCOServerWCF</a:t>
            </a:r>
            <a:endParaRPr lang="en-US" dirty="0" smtClean="0"/>
          </a:p>
          <a:p>
            <a:r>
              <a:rPr lang="en-US" dirty="0" smtClean="0"/>
              <a:t>WSCC – CISCO APP DEMO</a:t>
            </a:r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78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RUNNING WCF CLIENT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795462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TuTORIAL</a:t>
            </a:r>
            <a:r>
              <a:rPr lang="en-US" dirty="0" smtClean="0"/>
              <a:t> – Develop A Web SERVICE and Client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67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WCF  </a:t>
            </a:r>
            <a:r>
              <a:rPr lang="en-US" dirty="0" err="1" smtClean="0"/>
              <a:t>aPPLICATIoN</a:t>
            </a:r>
            <a:r>
              <a:rPr lang="en-US" dirty="0" smtClean="0"/>
              <a:t> IN </a:t>
            </a:r>
            <a:r>
              <a:rPr lang="en-US" dirty="0" smtClean="0"/>
              <a:t>WSCC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0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WCF APPLICATION </a:t>
            </a:r>
            <a:r>
              <a:rPr lang="en-SG" dirty="0" smtClean="0"/>
              <a:t>IN WSCC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CISCO Application</a:t>
            </a:r>
          </a:p>
          <a:p>
            <a:pPr lvl="1"/>
            <a:r>
              <a:rPr lang="en-US" dirty="0" smtClean="0"/>
              <a:t>CISCO Desktop Service</a:t>
            </a:r>
          </a:p>
          <a:p>
            <a:pPr lvl="1"/>
            <a:r>
              <a:rPr lang="en-US" dirty="0" smtClean="0"/>
              <a:t>CISCO Server Service</a:t>
            </a:r>
            <a:endParaRPr lang="en-US" dirty="0"/>
          </a:p>
          <a:p>
            <a:r>
              <a:rPr lang="en-US" dirty="0" smtClean="0"/>
              <a:t>Service Reservoir Stock Estimation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88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Source location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SVN url: http://192.3.70.200:18080/svn/PROJ_WSCC_APPLS/branches/IntelligenceModule/CISCO/CISCOWCF</a:t>
            </a:r>
          </a:p>
        </p:txBody>
      </p:sp>
    </p:spTree>
    <p:extLst>
      <p:ext uri="{BB962C8B-B14F-4D97-AF65-F5344CB8AC3E}">
        <p14:creationId xmlns:p14="http://schemas.microsoft.com/office/powerpoint/2010/main" val="34628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data contract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20" y="1447800"/>
            <a:ext cx="763328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Data contract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9248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service contract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433" y="1447800"/>
            <a:ext cx="7931967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service implementation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5" y="1447800"/>
            <a:ext cx="7554481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Start WCF Service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10" y="1600200"/>
            <a:ext cx="8005990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Web service architecture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/>
              <a:t>A web service is a network accessible interface to application functionality, built using standard Internet technologies.</a:t>
            </a:r>
          </a:p>
          <a:p>
            <a:r>
              <a:rPr lang="en-US" altLang="en-US" sz="2400" dirty="0"/>
              <a:t>Clients of web services do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need to know how it is implemented.  </a:t>
            </a:r>
          </a:p>
          <a:p>
            <a:endParaRPr lang="en-SG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304132" y="4429884"/>
            <a:ext cx="4648200" cy="381000"/>
          </a:xfrm>
          <a:prstGeom prst="leftRightArrow">
            <a:avLst>
              <a:gd name="adj1" fmla="val 42500"/>
              <a:gd name="adj2" fmla="val 1066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1532" y="4201284"/>
            <a:ext cx="1676400" cy="10144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client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52332" y="4125084"/>
            <a:ext cx="1676400" cy="10144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code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61332" y="3591684"/>
            <a:ext cx="2362200" cy="1981200"/>
          </a:xfrm>
          <a:prstGeom prst="irregularSeal1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28332" y="3515484"/>
            <a:ext cx="990600" cy="21336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Web</a:t>
            </a:r>
          </a:p>
          <a:p>
            <a:pPr algn="ctr"/>
            <a:r>
              <a:rPr lang="en-US" altLang="en-US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884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 smtClean="0"/>
              <a:t>CISCOSErverwcf</a:t>
            </a:r>
            <a:r>
              <a:rPr lang="en-SG" dirty="0" smtClean="0"/>
              <a:t> – </a:t>
            </a:r>
            <a:r>
              <a:rPr lang="en-SG" dirty="0" err="1" smtClean="0"/>
              <a:t>Config</a:t>
            </a:r>
            <a:r>
              <a:rPr lang="en-SG" dirty="0" smtClean="0"/>
              <a:t> file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81" y="1295400"/>
            <a:ext cx="7908019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WSCC – CISCO Application DEMO</a:t>
            </a:r>
            <a:endParaRPr lang="en-SG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3" y="2107581"/>
            <a:ext cx="7956550" cy="3007964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1082675" y="11376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082675" y="15948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35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35413" algn="l"/>
              </a:tabLst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35413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75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SG" smtClean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Web service architecture</a:t>
            </a:r>
            <a:endParaRPr lang="en-SG" dirty="0"/>
          </a:p>
        </p:txBody>
      </p:sp>
      <p:pic>
        <p:nvPicPr>
          <p:cNvPr id="4" name="Picture 4" descr="Web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49296"/>
            <a:ext cx="4419600" cy="3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5235495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UDDI – Universal Directory Discovery Integration</a:t>
            </a:r>
            <a:endParaRPr lang="en-US" dirty="0"/>
          </a:p>
          <a:p>
            <a:r>
              <a:rPr lang="en-US" dirty="0" smtClean="0"/>
              <a:t>WSDL – Web Service Description Language</a:t>
            </a:r>
            <a:endParaRPr lang="en-US" dirty="0"/>
          </a:p>
          <a:p>
            <a:r>
              <a:rPr lang="en-US" dirty="0" smtClean="0"/>
              <a:t>SOAP – Simple Object Access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WHAT IS SERVICE ORIENTED ARCHITECTURE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73" y="1905000"/>
            <a:ext cx="7956550" cy="4070350"/>
          </a:xfrm>
        </p:spPr>
        <p:txBody>
          <a:bodyPr/>
          <a:lstStyle/>
          <a:p>
            <a:r>
              <a:rPr lang="en-US" b="1" dirty="0"/>
              <a:t>Service-Oriented Architecture</a:t>
            </a:r>
            <a:r>
              <a:rPr lang="en-US" dirty="0"/>
              <a:t> (</a:t>
            </a:r>
            <a:r>
              <a:rPr lang="en-US" b="1" dirty="0"/>
              <a:t>SOA</a:t>
            </a:r>
            <a:r>
              <a:rPr lang="en-US" dirty="0"/>
              <a:t>) is a set of principles and methodologies for designing and developing software in the form of interoperable services. These services are well-defined business functionalities that are built as software components (discrete pieces of code and/or data structures) that can be reused for different purposes. SOA design principles are used during the phases of systems development and integration.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0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SOA DESIGN PRINCIPLES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Boundaries</a:t>
            </a:r>
          </a:p>
          <a:p>
            <a:r>
              <a:rPr lang="en-US" dirty="0"/>
              <a:t>Share Contract and Schema, not Classes</a:t>
            </a:r>
          </a:p>
          <a:p>
            <a:r>
              <a:rPr lang="en-US" dirty="0" smtClean="0"/>
              <a:t>Autonomous</a:t>
            </a:r>
            <a:endParaRPr lang="en-US" dirty="0"/>
          </a:p>
          <a:p>
            <a:r>
              <a:rPr lang="en-US" dirty="0"/>
              <a:t>Interoperable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48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WHAT IS WCF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Communication Foundation (WCF) is a framework for building service-oriented applications</a:t>
            </a:r>
            <a:r>
              <a:rPr lang="en-US"/>
              <a:t>. 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/>
              <a:t>is a runtime and a set of APIs for creating systems that send messages between services and clients.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90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WALKTHROUGH WCF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48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Create Project Solution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3" y="1143001"/>
            <a:ext cx="8169275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18637</TotalTime>
  <Words>342</Words>
  <Application>Microsoft Office PowerPoint</Application>
  <PresentationFormat>On-screen Show (4:3)</PresentationFormat>
  <Paragraphs>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SimSun</vt:lpstr>
      <vt:lpstr>Arial</vt:lpstr>
      <vt:lpstr>Calibri</vt:lpstr>
      <vt:lpstr>Century Gothic</vt:lpstr>
      <vt:lpstr>Times New Roman</vt:lpstr>
      <vt:lpstr>Vapor Trail</vt:lpstr>
      <vt:lpstr>Fundamentals and applications of WEB SERVICES</vt:lpstr>
      <vt:lpstr>AGENDA</vt:lpstr>
      <vt:lpstr>Web service architecture</vt:lpstr>
      <vt:lpstr>Web service architecture</vt:lpstr>
      <vt:lpstr>WHAT IS SERVICE ORIENTED ARCHITECTURE</vt:lpstr>
      <vt:lpstr>SOA DESIGN PRINCIPLES</vt:lpstr>
      <vt:lpstr>WHAT IS WCF</vt:lpstr>
      <vt:lpstr>WALKTHROUGH WCF DEVELOPMENT</vt:lpstr>
      <vt:lpstr>Create Project Solution</vt:lpstr>
      <vt:lpstr>GENERATED Service and DATA CONTRACT</vt:lpstr>
      <vt:lpstr>GENERATED Service and DATA CONTRACT</vt:lpstr>
      <vt:lpstr>GENERATED SERVICE IMPLEMENTATION</vt:lpstr>
      <vt:lpstr>GENERATED CONFIGURATION FILE</vt:lpstr>
      <vt:lpstr>RUNNING WCF SERVICE</vt:lpstr>
      <vt:lpstr>SAMPLE WCF CLIENT</vt:lpstr>
      <vt:lpstr>CREATE WCF CLIENT</vt:lpstr>
      <vt:lpstr>GENERATE WCF SERVIce PROXY</vt:lpstr>
      <vt:lpstr>GENERATE WCF SERVIce PROXY</vt:lpstr>
      <vt:lpstr>IMPLEMENT WCF CLIENT</vt:lpstr>
      <vt:lpstr>RUNNING WCF CLIENT</vt:lpstr>
      <vt:lpstr>TuTORIAL – Develop A Web SERVICE and Client</vt:lpstr>
      <vt:lpstr>WCF  aPPLICATIoN IN WSCC</vt:lpstr>
      <vt:lpstr>WCF APPLICATION IN WSCC</vt:lpstr>
      <vt:lpstr>CISCOSErverwcf – Source location</vt:lpstr>
      <vt:lpstr>CISCOSErverwcf – data contract</vt:lpstr>
      <vt:lpstr>CISCOSErverwcf – Data contract</vt:lpstr>
      <vt:lpstr>CISCOSErverwcf – service contract</vt:lpstr>
      <vt:lpstr>CISCOSErverwcf – service implementation</vt:lpstr>
      <vt:lpstr>CISCOSErverwcf – Start WCF Service</vt:lpstr>
      <vt:lpstr>CISCOSErverwcf – Config file</vt:lpstr>
      <vt:lpstr>WSCC – CISCO Application DEMO</vt:lpstr>
      <vt:lpstr>ANY QUESTIONS?</vt:lpstr>
      <vt:lpstr>THANK YOU</vt:lpstr>
    </vt:vector>
  </TitlesOfParts>
  <Company>Willowglen MSC Berhad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R&amp;D Software Dept.</dc:creator>
  <cp:lastModifiedBy>Kok Leong Ng</cp:lastModifiedBy>
  <cp:revision>1173</cp:revision>
  <cp:lastPrinted>2014-02-26T01:57:16Z</cp:lastPrinted>
  <dcterms:created xsi:type="dcterms:W3CDTF">2010-04-05T09:45:00Z</dcterms:created>
  <dcterms:modified xsi:type="dcterms:W3CDTF">2016-04-04T05:36:46Z</dcterms:modified>
</cp:coreProperties>
</file>