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65" r:id="rId12"/>
    <p:sldId id="266" r:id="rId13"/>
    <p:sldId id="267" r:id="rId14"/>
    <p:sldId id="284" r:id="rId15"/>
    <p:sldId id="268" r:id="rId16"/>
    <p:sldId id="269" r:id="rId17"/>
    <p:sldId id="270" r:id="rId18"/>
    <p:sldId id="271" r:id="rId19"/>
    <p:sldId id="272" r:id="rId20"/>
    <p:sldId id="282" r:id="rId21"/>
    <p:sldId id="273" r:id="rId22"/>
    <p:sldId id="280" r:id="rId23"/>
    <p:sldId id="281" r:id="rId24"/>
    <p:sldId id="276" r:id="rId25"/>
    <p:sldId id="283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02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DCD5C-9AC8-49A1-8FD9-16ED6A9399DD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09609-84F0-4F33-BBAF-565C094AFE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77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[Nielsen 2022]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09609-84F0-4F33-BBAF-565C094AFE8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46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\def\DFS{\mathrm{DFS}}</a:t>
            </a:r>
          </a:p>
          <a:p>
            <a:endParaRPr lang="fr-FR" smtClean="0"/>
          </a:p>
          <a:p>
            <a:r>
              <a:rPr lang="fr-FR" smtClean="0"/>
              <a:t>\begin{document}</a:t>
            </a:r>
          </a:p>
          <a:p>
            <a:endParaRPr lang="fr-FR" smtClean="0"/>
          </a:p>
          <a:p>
            <a:r>
              <a:rPr lang="fr-FR" smtClean="0"/>
              <a:t>\begin{eqnarray*}</a:t>
            </a:r>
          </a:p>
          <a:p>
            <a:r>
              <a:rPr lang="fr-FR" smtClean="0"/>
              <a:t>(M,g,\nabla,\nabla^*) &amp;\leftarrow&amp; \DFS([\Theta,F(\theta),H,F^*(\eta)])\\</a:t>
            </a:r>
          </a:p>
          <a:p>
            <a:r>
              <a:rPr lang="fr-FR" smtClean="0"/>
              <a:t> &amp;\leftarrow&amp; \DFS([\bar\Theta,\bar F(\bar\theta),\bar H,\bar F^*(\bar\eta)])</a:t>
            </a:r>
          </a:p>
          <a:p>
            <a:r>
              <a:rPr lang="fr-FR" smtClean="0"/>
              <a:t>\end{eqnarray*}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F(\theta)+F^*(\eta)-\inner{\theta}{\eta}=0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\eta=\nabla F(\theta)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\begin{eqnarray*}</a:t>
            </a:r>
          </a:p>
          <a:p>
            <a:r>
              <a:rPr lang="fr-FR" smtClean="0"/>
              <a:t>B_F(\theta_1:\theta_2) &amp;:=&amp; F(\theta_1) - \underbrace{F(\theta_2)}_{=\inner{\theta_2}{\eta_2}-F^*(\eta_2)} - \inner{\theta_1-\theta_2}{\nabla F(\eta_2)}\\</a:t>
            </a:r>
          </a:p>
          <a:p>
            <a:r>
              <a:rPr lang="fr-FR" smtClean="0"/>
              <a:t>&amp;=&amp;  F(\theta_1)+F^*(\eta_2) -\inner{\theta_1}{\eta_2} =: Y_F(\theta_1:\eta_2)</a:t>
            </a:r>
          </a:p>
          <a:p>
            <a:r>
              <a:rPr lang="fr-FR" smtClean="0"/>
              <a:t>\end{eqnarray*}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\begin{eqnarray*}</a:t>
            </a:r>
          </a:p>
          <a:p>
            <a:r>
              <a:rPr lang="fr-FR" smtClean="0"/>
              <a:t>D_{\nabla,\nabla^*}(P_1:P_2) &amp;=&amp; B_F(\theta_1:\theta_2) = B_{F^*}(\eta_1,\eta_2)= Y_F(\theta_1:\eta_2)= Y_{F^*}(\eta_2:\theta_1)\\</a:t>
            </a:r>
          </a:p>
          <a:p>
            <a:r>
              <a:rPr lang="fr-FR" smtClean="0"/>
              <a:t>&amp;=&amp; B_{\bar F}(\overline{\theta_1}:\overline{\theta_2}) = B_{\bar{F}^*}(\overline{\eta_1},\overline{\eta_2})= Y_F(\overline{\theta_1}:</a:t>
            </a:r>
          </a:p>
          <a:p>
            <a:r>
              <a:rPr lang="fr-FR" smtClean="0"/>
              <a:t>\overline{\eta_2})= Y_{F^*}(\overline{\eta_2}:\overline{\theta_1})</a:t>
            </a:r>
          </a:p>
          <a:p>
            <a:r>
              <a:rPr lang="fr-FR" smtClean="0"/>
              <a:t>\end{eqnarray*}</a:t>
            </a:r>
          </a:p>
          <a:p>
            <a:endParaRPr lang="fr-FR" smtClean="0"/>
          </a:p>
          <a:p>
            <a:r>
              <a:rPr lang="fr-FR" smtClean="0"/>
              <a:t>\end{document}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09609-84F0-4F33-BBAF-565C094AFE8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90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ProbabilitySimplexAlphaGeodesic.pde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09609-84F0-4F33-BBAF-565C094AFE8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051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Atteia</a:t>
            </a:r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-Raissouli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09609-84F0-4F33-BBAF-565C094AFE8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4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F6D1-16ED-4218-82BD-089713DD0AC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0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F6D1-16ED-4218-82BD-089713DD0AC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8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F6D1-16ED-4218-82BD-089713DD0AC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43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F6D1-16ED-4218-82BD-089713DD0AC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79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F6D1-16ED-4218-82BD-089713DD0AC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74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F6D1-16ED-4218-82BD-089713DD0AC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22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F6D1-16ED-4218-82BD-089713DD0AC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10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F6D1-16ED-4218-82BD-089713DD0AC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87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F6D1-16ED-4218-82BD-089713DD0AC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64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F6D1-16ED-4218-82BD-089713DD0AC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41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F6D1-16ED-4218-82BD-089713DD0AC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40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F6D1-16ED-4218-82BD-089713DD0AC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34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79.png"/><Relationship Id="rId7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92728" y="356263"/>
            <a:ext cx="1099794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>
                <a:solidFill>
                  <a:schemeClr val="accent1"/>
                </a:solidFill>
              </a:rPr>
              <a:t>Quasi-arithmetic centers, </a:t>
            </a:r>
            <a:endParaRPr lang="fr-FR" b="1" smtClean="0">
              <a:solidFill>
                <a:schemeClr val="accent1"/>
              </a:solidFill>
            </a:endParaRPr>
          </a:p>
          <a:p>
            <a:pPr algn="ctr"/>
            <a:r>
              <a:rPr lang="fr-FR" b="1" smtClean="0">
                <a:solidFill>
                  <a:schemeClr val="accent1"/>
                </a:solidFill>
              </a:rPr>
              <a:t>quasi-arithmetic</a:t>
            </a:r>
            <a:r>
              <a:rPr lang="fr-FR" b="1">
                <a:solidFill>
                  <a:schemeClr val="accent1"/>
                </a:solidFill>
              </a:rPr>
              <a:t> </a:t>
            </a:r>
            <a:r>
              <a:rPr lang="en-US" b="1" smtClean="0">
                <a:solidFill>
                  <a:schemeClr val="accent1"/>
                </a:solidFill>
              </a:rPr>
              <a:t>mixtures</a:t>
            </a:r>
            <a:r>
              <a:rPr lang="en-US" b="1">
                <a:solidFill>
                  <a:schemeClr val="accent1"/>
                </a:solidFill>
              </a:rPr>
              <a:t>, and the </a:t>
            </a:r>
            <a:endParaRPr lang="en-US" b="1" smtClean="0">
              <a:solidFill>
                <a:schemeClr val="accent1"/>
              </a:solidFill>
            </a:endParaRPr>
          </a:p>
          <a:p>
            <a:pPr algn="ctr"/>
            <a:r>
              <a:rPr lang="en-US" b="1" smtClean="0">
                <a:solidFill>
                  <a:schemeClr val="accent1"/>
                </a:solidFill>
              </a:rPr>
              <a:t>Jensen-Shannon </a:t>
            </a:r>
            <a:r>
              <a:rPr lang="fr-FR" b="1">
                <a:solidFill>
                  <a:schemeClr val="accent1"/>
                </a:solidFill>
              </a:rPr>
              <a:t>∇</a:t>
            </a:r>
            <a:r>
              <a:rPr lang="en-US" b="1" smtClean="0">
                <a:solidFill>
                  <a:schemeClr val="accent1"/>
                </a:solidFill>
              </a:rPr>
              <a:t>-</a:t>
            </a:r>
            <a:r>
              <a:rPr lang="en-US" b="1">
                <a:solidFill>
                  <a:schemeClr val="accent1"/>
                </a:solidFill>
              </a:rPr>
              <a:t>divergences</a:t>
            </a:r>
            <a:endParaRPr lang="en-US" sz="8000" b="1" dirty="0">
              <a:solidFill>
                <a:schemeClr val="accent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2375" y="307614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smtClean="0"/>
              <a:t>Frank Nielsen</a:t>
            </a:r>
          </a:p>
          <a:p>
            <a:endParaRPr lang="en-US" sz="3600" dirty="0" smtClean="0"/>
          </a:p>
          <a:p>
            <a:r>
              <a:rPr lang="en-US" sz="3600" dirty="0" smtClean="0"/>
              <a:t>Sony Computer Science Laboratories </a:t>
            </a:r>
            <a:r>
              <a:rPr lang="en-US" sz="3600" dirty="0" err="1" smtClean="0"/>
              <a:t>Inc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920" y="5064183"/>
            <a:ext cx="4792910" cy="12295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1262" y="6293742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 June 2023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9934460" y="6355297"/>
            <a:ext cx="2036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smtClean="0">
                <a:solidFill>
                  <a:schemeClr val="accent6"/>
                </a:solidFill>
              </a:rPr>
              <a:t>arXiv:2301.10980</a:t>
            </a:r>
            <a:endParaRPr lang="fr-FR" sz="2000" b="1">
              <a:solidFill>
                <a:schemeClr val="accent6"/>
              </a:solidFill>
            </a:endParaRPr>
          </a:p>
        </p:txBody>
      </p:sp>
      <p:pic>
        <p:nvPicPr>
          <p:cNvPr id="1026" name="Picture 2" descr="https://franknielsen.github.io/GSI/smallGSI-Woman_teaching_geome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93" y="2971137"/>
            <a:ext cx="1594540" cy="176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3889" y="4731904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GSI'23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9604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-235238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Dually flat structures of information geometry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26" y="892752"/>
            <a:ext cx="11714019" cy="4351338"/>
          </a:xfrm>
        </p:spPr>
        <p:txBody>
          <a:bodyPr/>
          <a:lstStyle/>
          <a:p>
            <a:r>
              <a:rPr lang="en-US" smtClean="0"/>
              <a:t>A Legendre-type Bregman </a:t>
            </a:r>
            <a:r>
              <a:rPr lang="en-US" smtClean="0"/>
              <a:t>generator F() </a:t>
            </a:r>
            <a:r>
              <a:rPr lang="en-US" smtClean="0"/>
              <a:t>induces a </a:t>
            </a:r>
            <a:r>
              <a:rPr lang="en-US" b="1" smtClean="0">
                <a:solidFill>
                  <a:srgbClr val="FF0000"/>
                </a:solidFill>
              </a:rPr>
              <a:t>dually flat space structure</a:t>
            </a:r>
            <a:r>
              <a:rPr lang="en-US" smtClean="0"/>
              <a:t>: 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                                                   </a:t>
            </a:r>
            <a:endParaRPr lang="en-US" smtClean="0"/>
          </a:p>
          <a:p>
            <a:r>
              <a:rPr lang="en-US" smtClean="0"/>
              <a:t>A point P can be either parameterized by </a:t>
            </a:r>
            <a:r>
              <a:rPr lang="el-GR" smtClean="0"/>
              <a:t>θ</a:t>
            </a:r>
            <a:r>
              <a:rPr lang="en-US" smtClean="0"/>
              <a:t>-coordinate and dual </a:t>
            </a:r>
            <a:r>
              <a:rPr lang="el-GR" smtClean="0"/>
              <a:t>η</a:t>
            </a:r>
            <a:r>
              <a:rPr lang="en-US" smtClean="0"/>
              <a:t>-coordinate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581" y="2321990"/>
            <a:ext cx="5866966" cy="4428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301989"/>
            <a:ext cx="3192101" cy="522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51886" y="6334551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6"/>
                </a:solidFill>
              </a:rPr>
              <a:t>[AMS </a:t>
            </a:r>
            <a:r>
              <a:rPr lang="en-US" sz="2400" b="1">
                <a:solidFill>
                  <a:schemeClr val="accent6"/>
                </a:solidFill>
              </a:rPr>
              <a:t>2022]</a:t>
            </a:r>
            <a:endParaRPr lang="fr-FR" sz="2400" b="1">
              <a:solidFill>
                <a:schemeClr val="accent6"/>
              </a:solidFill>
            </a:endParaRPr>
          </a:p>
          <a:p>
            <a:endParaRPr lang="fr-FR" sz="24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00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-42729"/>
            <a:ext cx="11223171" cy="1325563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Quasi-arithmetic barycenters and dual geodesics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123" y="632427"/>
            <a:ext cx="11559804" cy="4351338"/>
          </a:xfrm>
        </p:spPr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 smtClean="0"/>
              <a:t>The </a:t>
            </a:r>
            <a:r>
              <a:rPr lang="en-US" b="1" smtClean="0">
                <a:solidFill>
                  <a:srgbClr val="FF0000"/>
                </a:solidFill>
              </a:rPr>
              <a:t>dual geodesics</a:t>
            </a:r>
            <a:r>
              <a:rPr lang="en-US" smtClean="0"/>
              <a:t> induced by the dual flat connections can be expressed using </a:t>
            </a:r>
            <a:r>
              <a:rPr lang="en-US" b="1" smtClean="0">
                <a:solidFill>
                  <a:srgbClr val="FF0000"/>
                </a:solidFill>
              </a:rPr>
              <a:t>dual weighted quasi-arithmetic centers</a:t>
            </a:r>
            <a:r>
              <a:rPr lang="en-US" smtClean="0"/>
              <a:t>:</a:t>
            </a:r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3127"/>
            <a:ext cx="9564266" cy="3650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03180" y="5250911"/>
            <a:ext cx="2429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←</a:t>
            </a:r>
            <a:r>
              <a:rPr lang="en-US" sz="2400" smtClean="0">
                <a:solidFill>
                  <a:schemeClr val="accent4"/>
                </a:solidFill>
              </a:rPr>
              <a:t>primal QAC M</a:t>
            </a:r>
            <a:r>
              <a:rPr lang="fr-FR" sz="2400" baseline="-25000">
                <a:solidFill>
                  <a:schemeClr val="accent4"/>
                </a:solidFill>
              </a:rPr>
              <a:t>∇F</a:t>
            </a:r>
            <a:endParaRPr lang="fr-FR" sz="240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8972" y="3345068"/>
            <a:ext cx="2340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←</a:t>
            </a:r>
            <a:r>
              <a:rPr lang="en-US" sz="2400" smtClean="0">
                <a:solidFill>
                  <a:schemeClr val="accent4"/>
                </a:solidFill>
              </a:rPr>
              <a:t>dual QAC  M</a:t>
            </a:r>
            <a:r>
              <a:rPr lang="fr-FR" sz="2400" baseline="-25000" smtClean="0">
                <a:solidFill>
                  <a:schemeClr val="accent4"/>
                </a:solidFill>
              </a:rPr>
              <a:t>∇F*</a:t>
            </a:r>
            <a:endParaRPr lang="fr-FR" sz="2400" baseline="-250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00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80" y="0"/>
            <a:ext cx="11246922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n-Variable Quasi-arithmetic centers as centroids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 smtClean="0">
                <a:solidFill>
                  <a:schemeClr val="accent1"/>
                </a:solidFill>
              </a:rPr>
              <a:t>in dually flat spaces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35" y="4895752"/>
            <a:ext cx="4852101" cy="1917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912" y="1151660"/>
            <a:ext cx="5590289" cy="597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8758" y="1830672"/>
            <a:ext cx="3219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smtClean="0">
                <a:solidFill>
                  <a:srgbClr val="FF0000"/>
                </a:solidFill>
              </a:rPr>
              <a:t>Right-sided centroid</a:t>
            </a:r>
            <a:r>
              <a:rPr lang="en-US" sz="2800" smtClean="0"/>
              <a:t>:</a:t>
            </a:r>
            <a:endParaRPr lang="fr-FR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88" y="3595026"/>
            <a:ext cx="4695825" cy="1114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456" y="3956976"/>
            <a:ext cx="3762375" cy="752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34051" y="1948185"/>
            <a:ext cx="3022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smtClean="0">
                <a:solidFill>
                  <a:srgbClr val="FF0000"/>
                </a:solidFill>
              </a:rPr>
              <a:t>Left-sided centroid</a:t>
            </a:r>
            <a:r>
              <a:rPr lang="en-US" sz="2800" smtClean="0"/>
              <a:t>:</a:t>
            </a:r>
            <a:endParaRPr lang="fr-FR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88" y="2461724"/>
            <a:ext cx="5339298" cy="3729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12" y="2989625"/>
            <a:ext cx="46672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4051" y="2378670"/>
            <a:ext cx="5457949" cy="4830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1456" y="3062693"/>
            <a:ext cx="4705350" cy="4953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88" y="1226479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Consider</a:t>
            </a:r>
            <a:endParaRPr lang="fr-FR" sz="2400"/>
          </a:p>
        </p:txBody>
      </p:sp>
      <p:sp>
        <p:nvSpPr>
          <p:cNvPr id="16" name="TextBox 15"/>
          <p:cNvSpPr txBox="1"/>
          <p:nvPr/>
        </p:nvSpPr>
        <p:spPr>
          <a:xfrm>
            <a:off x="7411320" y="1257256"/>
            <a:ext cx="490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(canonical divergence = Bregman divergence)</a:t>
            </a:r>
            <a:endParaRPr lang="fr-FR" sz="2000"/>
          </a:p>
        </p:txBody>
      </p:sp>
      <p:sp>
        <p:nvSpPr>
          <p:cNvPr id="17" name="TextBox 16"/>
          <p:cNvSpPr txBox="1"/>
          <p:nvPr/>
        </p:nvSpPr>
        <p:spPr>
          <a:xfrm>
            <a:off x="10083698" y="3921405"/>
            <a:ext cx="188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←</a:t>
            </a:r>
            <a:r>
              <a:rPr lang="en-US" sz="2400" smtClean="0">
                <a:solidFill>
                  <a:schemeClr val="accent4"/>
                </a:solidFill>
              </a:rPr>
              <a:t>primal </a:t>
            </a:r>
            <a:r>
              <a:rPr lang="en-US" sz="2400" smtClean="0">
                <a:solidFill>
                  <a:schemeClr val="accent4"/>
                </a:solidFill>
              </a:rPr>
              <a:t>QAC</a:t>
            </a:r>
            <a:endParaRPr lang="fr-FR" sz="240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9669" y="4333213"/>
            <a:ext cx="1620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←</a:t>
            </a:r>
            <a:r>
              <a:rPr lang="en-US" sz="2400" smtClean="0">
                <a:solidFill>
                  <a:schemeClr val="accent4"/>
                </a:solidFill>
              </a:rPr>
              <a:t>dual </a:t>
            </a:r>
            <a:r>
              <a:rPr lang="en-US" sz="2400" smtClean="0">
                <a:solidFill>
                  <a:schemeClr val="accent4"/>
                </a:solidFill>
              </a:rPr>
              <a:t>QAC</a:t>
            </a:r>
            <a:endParaRPr lang="fr-FR" sz="2400">
              <a:solidFill>
                <a:schemeClr val="accent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1456" y="5452729"/>
            <a:ext cx="4874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Notice that when n=2, weighted dual </a:t>
            </a:r>
          </a:p>
          <a:p>
            <a:r>
              <a:rPr lang="en-US" sz="2400" smtClean="0"/>
              <a:t>quasi-arithmetic barycenters</a:t>
            </a:r>
          </a:p>
          <a:p>
            <a:r>
              <a:rPr lang="en-US" sz="2400" smtClean="0"/>
              <a:t>define the dual geodesics</a:t>
            </a:r>
            <a:endParaRPr lang="fr-FR" sz="2400"/>
          </a:p>
        </p:txBody>
      </p:sp>
      <p:sp>
        <p:nvSpPr>
          <p:cNvPr id="6" name="TextBox 5"/>
          <p:cNvSpPr txBox="1"/>
          <p:nvPr/>
        </p:nvSpPr>
        <p:spPr>
          <a:xfrm>
            <a:off x="6107771" y="2079644"/>
            <a:ext cx="615553" cy="2629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800" smtClean="0"/>
              <a:t>Reference duality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283421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4198" y="3115676"/>
            <a:ext cx="56173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By adding an affine term...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By an affine change of coordinate...</a:t>
            </a:r>
            <a:endParaRPr lang="fr-FR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45" y="-107160"/>
            <a:ext cx="121920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Invariance/equivariance of quasi-arithmetic centers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556" y="954459"/>
            <a:ext cx="108916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Information geometry is well-suited to </a:t>
            </a:r>
            <a:r>
              <a:rPr lang="en-US" sz="2800" smtClean="0"/>
              <a:t>study the </a:t>
            </a:r>
            <a:r>
              <a:rPr lang="en-US" sz="2800" b="1" smtClean="0">
                <a:solidFill>
                  <a:srgbClr val="FFC000"/>
                </a:solidFill>
              </a:rPr>
              <a:t>properties of QACs</a:t>
            </a:r>
            <a:r>
              <a:rPr lang="en-US" sz="2800" smtClean="0"/>
              <a:t>:</a:t>
            </a:r>
          </a:p>
          <a:p>
            <a:r>
              <a:rPr lang="en-US" sz="2800" smtClean="0"/>
              <a:t>A dually flat space (DFS) can be </a:t>
            </a:r>
            <a:r>
              <a:rPr lang="en-US" sz="2800" b="1" smtClean="0">
                <a:solidFill>
                  <a:srgbClr val="FF0000"/>
                </a:solidFill>
              </a:rPr>
              <a:t>realized</a:t>
            </a:r>
            <a:r>
              <a:rPr lang="en-US" sz="2800" smtClean="0"/>
              <a:t> by </a:t>
            </a:r>
            <a:r>
              <a:rPr lang="en-US" sz="2800" i="1" smtClean="0"/>
              <a:t>a </a:t>
            </a:r>
            <a:r>
              <a:rPr lang="en-US" sz="2800" i="1"/>
              <a:t>class</a:t>
            </a:r>
            <a:r>
              <a:rPr lang="en-US" sz="2800" i="1" smtClean="0"/>
              <a:t> of Bregman generators</a:t>
            </a:r>
            <a:r>
              <a:rPr lang="en-US" sz="2800" smtClean="0"/>
              <a:t>:</a:t>
            </a:r>
          </a:p>
          <a:p>
            <a:endParaRPr lang="en-US" sz="2800" smtClean="0"/>
          </a:p>
          <a:p>
            <a:endParaRPr lang="en-US" sz="2800"/>
          </a:p>
          <a:p>
            <a:r>
              <a:rPr lang="en-US" sz="2800" b="1" u="sng"/>
              <a:t>A</a:t>
            </a:r>
            <a:r>
              <a:rPr lang="en-US" sz="2800" b="1" u="sng" smtClean="0"/>
              <a:t>ffine Legendre invariance of dually flat spaces</a:t>
            </a:r>
            <a:r>
              <a:rPr lang="en-US" sz="2800" smtClean="0"/>
              <a:t>:</a:t>
            </a:r>
            <a:endParaRPr lang="fr-F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950" y="2006648"/>
            <a:ext cx="5525933" cy="400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756" y="3681443"/>
            <a:ext cx="2981325" cy="352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05" y="3491788"/>
            <a:ext cx="5000625" cy="619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136" y="4965151"/>
            <a:ext cx="1504950" cy="361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4831" y="5618980"/>
            <a:ext cx="4200525" cy="43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8013" y="5022708"/>
            <a:ext cx="1533525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9948" y="6057130"/>
            <a:ext cx="2800350" cy="476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1505" y="5590405"/>
            <a:ext cx="5867400" cy="495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79905" y="3115676"/>
            <a:ext cx="497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4"/>
                </a:solidFill>
              </a:rPr>
              <a:t>Invariance of quasi-arithmetic center:</a:t>
            </a:r>
            <a:endParaRPr lang="fr-FR" sz="2400" b="1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79905" y="5124420"/>
            <a:ext cx="5283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4"/>
                </a:solidFill>
              </a:rPr>
              <a:t>Equivariance of quasi-arithmetic center:</a:t>
            </a:r>
            <a:endParaRPr lang="fr-FR" sz="2400" b="1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831" y="3669145"/>
            <a:ext cx="162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Same DFS with </a:t>
            </a: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451" y="4983218"/>
            <a:ext cx="162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Same DFS with </a:t>
            </a:r>
            <a:endParaRPr lang="fr-FR"/>
          </a:p>
        </p:txBody>
      </p:sp>
      <p:sp>
        <p:nvSpPr>
          <p:cNvPr id="17" name="Right Arrow 16"/>
          <p:cNvSpPr/>
          <p:nvPr/>
        </p:nvSpPr>
        <p:spPr>
          <a:xfrm>
            <a:off x="5395355" y="3401291"/>
            <a:ext cx="684549" cy="535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ight Arrow 17"/>
          <p:cNvSpPr/>
          <p:nvPr/>
        </p:nvSpPr>
        <p:spPr>
          <a:xfrm>
            <a:off x="5423918" y="5549996"/>
            <a:ext cx="684549" cy="535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3362133" y="4987048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such that </a:t>
            </a:r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4468013" y="6043802"/>
            <a:ext cx="5991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Same </a:t>
            </a:r>
            <a:r>
              <a:rPr lang="en-US" smtClean="0"/>
              <a:t>canonical divergence of the DFS </a:t>
            </a:r>
          </a:p>
          <a:p>
            <a:r>
              <a:rPr lang="en-US" smtClean="0"/>
              <a:t>(= constrast function on the diagonal of the product manifold)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67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28" y="0"/>
            <a:ext cx="11778343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Canonical divergence versus 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	</a:t>
            </a:r>
            <a:r>
              <a:rPr lang="en-US" b="1" smtClean="0">
                <a:solidFill>
                  <a:schemeClr val="accent1"/>
                </a:solidFill>
              </a:rPr>
              <a:t>Legendre-Fenchel/Bregman divergences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27" y="1325563"/>
            <a:ext cx="11854543" cy="4351338"/>
          </a:xfrm>
        </p:spPr>
        <p:txBody>
          <a:bodyPr/>
          <a:lstStyle/>
          <a:p>
            <a:r>
              <a:rPr lang="en-US" smtClean="0"/>
              <a:t>Canonical divergence induced by dual flat connections is between</a:t>
            </a:r>
            <a:r>
              <a:rPr lang="en-US" b="1" smtClean="0">
                <a:solidFill>
                  <a:srgbClr val="FF0000"/>
                </a:solidFill>
              </a:rPr>
              <a:t> points</a:t>
            </a:r>
          </a:p>
          <a:p>
            <a:r>
              <a:rPr lang="en-US" smtClean="0"/>
              <a:t>dual Bregman divergences B</a:t>
            </a:r>
            <a:r>
              <a:rPr lang="en-US" baseline="-25000" smtClean="0"/>
              <a:t>F</a:t>
            </a:r>
            <a:r>
              <a:rPr lang="en-US" smtClean="0"/>
              <a:t> and B</a:t>
            </a:r>
            <a:r>
              <a:rPr lang="en-US" baseline="-25000" smtClean="0"/>
              <a:t>F*</a:t>
            </a:r>
            <a:r>
              <a:rPr lang="en-US" smtClean="0"/>
              <a:t> between </a:t>
            </a:r>
            <a:r>
              <a:rPr lang="en-US" b="1" smtClean="0">
                <a:solidFill>
                  <a:srgbClr val="FF0000"/>
                </a:solidFill>
              </a:rPr>
              <a:t>dual coordinates</a:t>
            </a:r>
          </a:p>
          <a:p>
            <a:r>
              <a:rPr lang="en-US" smtClean="0"/>
              <a:t>Legendre-Fenchel divergence Y</a:t>
            </a:r>
            <a:r>
              <a:rPr lang="en-US" baseline="-25000" smtClean="0"/>
              <a:t>F</a:t>
            </a:r>
            <a:r>
              <a:rPr lang="en-US" smtClean="0"/>
              <a:t> between </a:t>
            </a:r>
            <a:r>
              <a:rPr lang="en-US" b="1" smtClean="0">
                <a:solidFill>
                  <a:srgbClr val="FF0000"/>
                </a:solidFill>
              </a:rPr>
              <a:t>mixed coordinates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99" y="2859198"/>
            <a:ext cx="3581400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804" y="2873485"/>
            <a:ext cx="170497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9334" y="3455928"/>
            <a:ext cx="5521099" cy="1067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625" y="5607603"/>
            <a:ext cx="10620375" cy="1200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826" y="4618088"/>
            <a:ext cx="6267450" cy="895350"/>
          </a:xfrm>
          <a:prstGeom prst="rect">
            <a:avLst/>
          </a:prstGeom>
        </p:spPr>
      </p:pic>
      <p:sp>
        <p:nvSpPr>
          <p:cNvPr id="9" name="Bent-Up Arrow 8"/>
          <p:cNvSpPr/>
          <p:nvPr/>
        </p:nvSpPr>
        <p:spPr>
          <a:xfrm rot="5400000">
            <a:off x="551405" y="5102365"/>
            <a:ext cx="1136924" cy="1143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77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29170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Affine Legendre invariance of dually flat spaces </a:t>
            </a:r>
            <a:r>
              <a:rPr lang="en-US" b="1" smtClean="0">
                <a:solidFill>
                  <a:schemeClr val="accent1"/>
                </a:solidFill>
              </a:rPr>
              <a:t>   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	</a:t>
            </a:r>
            <a:r>
              <a:rPr lang="en-US" b="1" smtClean="0">
                <a:solidFill>
                  <a:schemeClr val="accent1"/>
                </a:solidFill>
              </a:rPr>
              <a:t>   </a:t>
            </a:r>
            <a:r>
              <a:rPr lang="en-US" b="1" smtClean="0">
                <a:solidFill>
                  <a:schemeClr val="accent1"/>
                </a:solidFill>
              </a:rPr>
              <a:t>plus setting </a:t>
            </a:r>
            <a:r>
              <a:rPr lang="en-US" b="1" smtClean="0">
                <a:solidFill>
                  <a:schemeClr val="accent1"/>
                </a:solidFill>
              </a:rPr>
              <a:t>the unit scale of divergences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351338"/>
          </a:xfrm>
        </p:spPr>
        <p:txBody>
          <a:bodyPr/>
          <a:lstStyle/>
          <a:p>
            <a:r>
              <a:rPr lang="en-US" smtClean="0"/>
              <a:t>Affine Legendre invariance: </a:t>
            </a:r>
          </a:p>
          <a:p>
            <a:pPr marL="0" indent="0">
              <a:buNone/>
            </a:pPr>
            <a:endParaRPr lang="en-US"/>
          </a:p>
          <a:p>
            <a:r>
              <a:rPr lang="en-US" smtClean="0"/>
              <a:t>Set the unit scale of canonical divergence (DFS differ here, rescaled):</a:t>
            </a:r>
          </a:p>
          <a:p>
            <a:pPr marL="0" indent="0">
              <a:buNone/>
            </a:pPr>
            <a:r>
              <a:rPr lang="en-US" smtClean="0"/>
              <a:t> (does not change the quasi-arithmetic center)  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962" y="1391824"/>
            <a:ext cx="4572000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962" y="1966280"/>
            <a:ext cx="5381625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962" y="3045805"/>
            <a:ext cx="2905125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" y="4285118"/>
            <a:ext cx="11772900" cy="1971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3317" y="4235349"/>
            <a:ext cx="11689133" cy="2442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85976" y="3552458"/>
            <a:ext cx="6567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amount to scale the potential function </a:t>
            </a:r>
            <a:r>
              <a:rPr lang="el-GR" sz="2400" smtClean="0"/>
              <a:t>λ</a:t>
            </a:r>
            <a:r>
              <a:rPr lang="en-US" sz="2400" smtClean="0"/>
              <a:t>F(</a:t>
            </a:r>
            <a:r>
              <a:rPr lang="el-GR" sz="2400"/>
              <a:t>θ</a:t>
            </a:r>
            <a:r>
              <a:rPr lang="en-US" sz="2400" smtClean="0"/>
              <a:t>) vs F(</a:t>
            </a:r>
            <a:r>
              <a:rPr lang="el-GR" sz="2400"/>
              <a:t>θ</a:t>
            </a:r>
            <a:r>
              <a:rPr lang="en-US" sz="2400" smtClean="0"/>
              <a:t>)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54998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32" y="-27132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Illustrating example: Mahalanobis divergence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73" y="1148731"/>
            <a:ext cx="11233727" cy="4351338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Mahalanobis divergence </a:t>
            </a:r>
            <a:r>
              <a:rPr lang="en-US" smtClean="0"/>
              <a:t>= squared Mahalanobis metric distance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The dual </a:t>
            </a:r>
            <a:r>
              <a:rPr lang="en-US" smtClean="0"/>
              <a:t>QACs induced by the dual Mahalanobis generators F and F* coincide to </a:t>
            </a:r>
            <a:r>
              <a:rPr lang="en-US" smtClean="0">
                <a:solidFill>
                  <a:schemeClr val="accent2"/>
                </a:solidFill>
              </a:rPr>
              <a:t>weighted arithmetic mean</a:t>
            </a:r>
            <a:r>
              <a:rPr lang="en-US" smtClean="0"/>
              <a:t> M</a:t>
            </a:r>
            <a:r>
              <a:rPr lang="en-US" baseline="-25000" smtClean="0"/>
              <a:t>id</a:t>
            </a:r>
            <a:r>
              <a:rPr lang="en-US" smtClean="0"/>
              <a:t>: 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08" y="1703737"/>
            <a:ext cx="7458075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737" y="2554215"/>
            <a:ext cx="3933825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737" y="3017744"/>
            <a:ext cx="3804002" cy="76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291" y="5118448"/>
            <a:ext cx="8060089" cy="16481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90714" y="2505322"/>
            <a:ext cx="337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Primal potential function:</a:t>
            </a:r>
            <a:endParaRPr lang="fr-FR" sz="2400"/>
          </a:p>
        </p:txBody>
      </p:sp>
      <p:sp>
        <p:nvSpPr>
          <p:cNvPr id="9" name="TextBox 8"/>
          <p:cNvSpPr txBox="1"/>
          <p:nvPr/>
        </p:nvSpPr>
        <p:spPr>
          <a:xfrm>
            <a:off x="1436919" y="3216843"/>
            <a:ext cx="314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Dual potential function:</a:t>
            </a:r>
            <a:endParaRPr lang="fr-FR" sz="2400"/>
          </a:p>
        </p:txBody>
      </p:sp>
      <p:sp>
        <p:nvSpPr>
          <p:cNvPr id="10" name="TextBox 9"/>
          <p:cNvSpPr txBox="1"/>
          <p:nvPr/>
        </p:nvSpPr>
        <p:spPr>
          <a:xfrm>
            <a:off x="9772072" y="1703737"/>
            <a:ext cx="2313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fails triangle inequality</a:t>
            </a:r>
          </a:p>
          <a:p>
            <a:pPr algn="r"/>
            <a:r>
              <a:rPr lang="en-US" smtClean="0"/>
              <a:t>of metric distances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47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7" y="0"/>
            <a:ext cx="11790650" cy="1325563"/>
          </a:xfrm>
        </p:spPr>
        <p:txBody>
          <a:bodyPr/>
          <a:lstStyle/>
          <a:p>
            <a:r>
              <a:rPr lang="fr-FR" b="1">
                <a:solidFill>
                  <a:schemeClr val="accent1"/>
                </a:solidFill>
              </a:rPr>
              <a:t>Quasi-arithmetic </a:t>
            </a:r>
            <a:r>
              <a:rPr lang="fr-FR" b="1" smtClean="0">
                <a:solidFill>
                  <a:schemeClr val="accent1"/>
                </a:solidFill>
              </a:rPr>
              <a:t>mixtures (QAMixs), and </a:t>
            </a:r>
            <a:r>
              <a:rPr lang="el-GR" b="1" smtClean="0">
                <a:solidFill>
                  <a:schemeClr val="accent1"/>
                </a:solidFill>
              </a:rPr>
              <a:t>α-</a:t>
            </a:r>
            <a:r>
              <a:rPr lang="en-US" b="1" smtClean="0">
                <a:solidFill>
                  <a:schemeClr val="accent1"/>
                </a:solidFill>
              </a:rPr>
              <a:t>mixtures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036740"/>
            <a:ext cx="11610975" cy="2266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348" y="5020486"/>
            <a:ext cx="459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D</a:t>
            </a:r>
            <a:r>
              <a:rPr lang="el-GR" sz="2800" baseline="-25000"/>
              <a:t>α</a:t>
            </a:r>
            <a:r>
              <a:rPr lang="en-US" sz="2800" smtClean="0"/>
              <a:t> </a:t>
            </a:r>
            <a:r>
              <a:rPr lang="en-US" sz="2800"/>
              <a:t>denotes </a:t>
            </a:r>
            <a:r>
              <a:rPr lang="en-US" sz="2800" smtClean="0"/>
              <a:t>the </a:t>
            </a:r>
            <a:r>
              <a:rPr lang="el-GR" sz="2800" smtClean="0"/>
              <a:t>α</a:t>
            </a:r>
            <a:r>
              <a:rPr lang="en-US" sz="2800" smtClean="0"/>
              <a:t>-divergences:</a:t>
            </a:r>
            <a:endParaRPr lang="fr-FR" sz="2800"/>
          </a:p>
        </p:txBody>
      </p:sp>
      <p:sp>
        <p:nvSpPr>
          <p:cNvPr id="6" name="TextBox 5"/>
          <p:cNvSpPr txBox="1"/>
          <p:nvPr/>
        </p:nvSpPr>
        <p:spPr>
          <a:xfrm>
            <a:off x="175491" y="3542325"/>
            <a:ext cx="10897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Centroid </a:t>
            </a:r>
            <a:r>
              <a:rPr lang="en-US" sz="2800" smtClean="0"/>
              <a:t>of n densities with respect to the </a:t>
            </a:r>
            <a:r>
              <a:rPr lang="el-GR" sz="2800" smtClean="0">
                <a:solidFill>
                  <a:srgbClr val="FF0000"/>
                </a:solidFill>
              </a:rPr>
              <a:t>α</a:t>
            </a:r>
            <a:r>
              <a:rPr lang="en-US" sz="2800" smtClean="0">
                <a:solidFill>
                  <a:srgbClr val="FF0000"/>
                </a:solidFill>
              </a:rPr>
              <a:t>-divergences</a:t>
            </a:r>
            <a:r>
              <a:rPr lang="en-US" sz="2800" smtClean="0"/>
              <a:t> yields a QAMix: </a:t>
            </a:r>
            <a:endParaRPr lang="fr-FR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68" y="4045972"/>
            <a:ext cx="6720960" cy="9481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2618" y="2087418"/>
            <a:ext cx="8366414" cy="1216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3823855" y="6435371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6"/>
                </a:solidFill>
              </a:rPr>
              <a:t>[Amari 2007</a:t>
            </a:r>
            <a:r>
              <a:rPr lang="en-US" sz="2000" b="1" smtClean="0">
                <a:solidFill>
                  <a:schemeClr val="accent6"/>
                </a:solidFill>
              </a:rPr>
              <a:t>]</a:t>
            </a:r>
            <a:endParaRPr lang="fr-FR" sz="2000" b="1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0512" y="6433791"/>
            <a:ext cx="365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mtClean="0"/>
              <a:t>α-</a:t>
            </a:r>
            <a:r>
              <a:rPr lang="fr-FR"/>
              <a:t>f</a:t>
            </a:r>
            <a:r>
              <a:rPr lang="fr-FR" smtClean="0"/>
              <a:t>amilies of probability distributions</a:t>
            </a:r>
            <a:endParaRPr lang="fr-F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721" y="4980229"/>
            <a:ext cx="5695950" cy="1428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98640" y="6403013"/>
            <a:ext cx="220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smtClean="0">
                <a:solidFill>
                  <a:schemeClr val="accent6"/>
                </a:solidFill>
              </a:rPr>
              <a:t>[arXiv:2209.07481]</a:t>
            </a:r>
            <a:endParaRPr lang="fr-FR" sz="20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7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-53726"/>
            <a:ext cx="11910951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k=2 QAMixs  and the </a:t>
            </a:r>
            <a:r>
              <a:rPr lang="fr-FR" smtClean="0">
                <a:solidFill>
                  <a:schemeClr val="accent1"/>
                </a:solidFill>
              </a:rPr>
              <a:t>∇-</a:t>
            </a:r>
            <a:r>
              <a:rPr lang="en-US" b="1" smtClean="0">
                <a:solidFill>
                  <a:schemeClr val="accent1"/>
                </a:solidFill>
              </a:rPr>
              <a:t>Jensen-Shannon </a:t>
            </a:r>
            <a:r>
              <a:rPr lang="en-US" b="1" smtClean="0">
                <a:solidFill>
                  <a:schemeClr val="accent1"/>
                </a:solidFill>
              </a:rPr>
              <a:t>divergence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46850"/>
            <a:ext cx="11353800" cy="4351338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Jensen-Shannon divergence</a:t>
            </a:r>
            <a:r>
              <a:rPr lang="en-US" smtClean="0"/>
              <a:t> is bounded symmetrization of KL divergence: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Interpret arithmetic mixture as the </a:t>
            </a:r>
            <a:r>
              <a:rPr lang="en-US" b="1" smtClean="0">
                <a:solidFill>
                  <a:srgbClr val="FF0000"/>
                </a:solidFill>
              </a:rPr>
              <a:t>midpoint of a mixture geodesic</a:t>
            </a:r>
            <a:r>
              <a:rPr lang="en-US" smtClean="0"/>
              <a:t> (wrt to the flat </a:t>
            </a:r>
            <a:r>
              <a:rPr lang="en-US" smtClean="0"/>
              <a:t>non-parametric mixture </a:t>
            </a:r>
            <a:r>
              <a:rPr lang="en-US" smtClean="0"/>
              <a:t>connection </a:t>
            </a:r>
            <a:r>
              <a:rPr lang="fr-FR" smtClean="0"/>
              <a:t>∇</a:t>
            </a:r>
            <a:r>
              <a:rPr lang="fr-FR" baseline="30000" smtClean="0"/>
              <a:t>m</a:t>
            </a:r>
            <a:r>
              <a:rPr lang="fr-FR" smtClean="0"/>
              <a:t> </a:t>
            </a:r>
            <a:r>
              <a:rPr lang="en-US" smtClean="0"/>
              <a:t>in  information geometry).</a:t>
            </a:r>
          </a:p>
          <a:p>
            <a:r>
              <a:rPr lang="en-US" smtClean="0"/>
              <a:t>Generalize Jensen-Shannon divergence with </a:t>
            </a:r>
            <a:r>
              <a:rPr lang="en-US" b="1" smtClean="0">
                <a:solidFill>
                  <a:srgbClr val="00B0F0"/>
                </a:solidFill>
              </a:rPr>
              <a:t>arbitrary 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fr-FR" b="1" smtClean="0">
                <a:solidFill>
                  <a:srgbClr val="00B0F0"/>
                </a:solidFill>
              </a:rPr>
              <a:t>∇-</a:t>
            </a:r>
            <a:r>
              <a:rPr lang="en-US" b="1" smtClean="0">
                <a:solidFill>
                  <a:srgbClr val="00B0F0"/>
                </a:solidFill>
              </a:rPr>
              <a:t>connections</a:t>
            </a:r>
            <a:r>
              <a:rPr lang="en-US" smtClean="0"/>
              <a:t>: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229" y="1317107"/>
            <a:ext cx="8004958" cy="1097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8" y="3812288"/>
            <a:ext cx="11468100" cy="297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9318" y="5606473"/>
            <a:ext cx="10293927" cy="1177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0270194" y="1580122"/>
            <a:ext cx="1805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smtClean="0"/>
              <a:t>≤ </a:t>
            </a:r>
            <a:r>
              <a:rPr lang="en-US" sz="2800" smtClean="0"/>
              <a:t>log(2)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375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8" y="103868"/>
            <a:ext cx="12108873" cy="1724932"/>
          </a:xfrm>
        </p:spPr>
        <p:txBody>
          <a:bodyPr/>
          <a:lstStyle/>
          <a:p>
            <a:r>
              <a:rPr lang="fr-FR" b="1" smtClean="0">
                <a:solidFill>
                  <a:schemeClr val="accent1"/>
                </a:solidFill>
              </a:rPr>
              <a:t>∇</a:t>
            </a:r>
            <a:r>
              <a:rPr lang="el-GR" b="1" baseline="30000" smtClean="0">
                <a:solidFill>
                  <a:schemeClr val="accent1"/>
                </a:solidFill>
              </a:rPr>
              <a:t>α</a:t>
            </a:r>
            <a:r>
              <a:rPr lang="fr-FR" b="1" smtClean="0">
                <a:solidFill>
                  <a:schemeClr val="accent1"/>
                </a:solidFill>
              </a:rPr>
              <a:t>-</a:t>
            </a:r>
            <a:r>
              <a:rPr lang="en-US" b="1" smtClean="0">
                <a:solidFill>
                  <a:schemeClr val="accent1"/>
                </a:solidFill>
              </a:rPr>
              <a:t>connections and geodesics in the probability simplex, </a:t>
            </a:r>
            <a:r>
              <a:rPr lang="fr-FR" b="1" smtClean="0">
                <a:solidFill>
                  <a:schemeClr val="accent1"/>
                </a:solidFill>
              </a:rPr>
              <a:t>∇</a:t>
            </a:r>
            <a:r>
              <a:rPr lang="el-GR" b="1" baseline="30000">
                <a:solidFill>
                  <a:schemeClr val="accent1"/>
                </a:solidFill>
              </a:rPr>
              <a:t>α</a:t>
            </a:r>
            <a:r>
              <a:rPr lang="en-US" b="1" smtClean="0">
                <a:solidFill>
                  <a:schemeClr val="accent1"/>
                </a:solidFill>
              </a:rPr>
              <a:t>-Jensen-Shannon divergence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1828800"/>
            <a:ext cx="11526982" cy="34562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325" y="5475432"/>
            <a:ext cx="9979450" cy="102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1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26" y="0"/>
            <a:ext cx="10978408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Talk </a:t>
            </a:r>
            <a:r>
              <a:rPr lang="en-US" b="1" smtClean="0">
                <a:solidFill>
                  <a:schemeClr val="accent1"/>
                </a:solidFill>
              </a:rPr>
              <a:t>outline, and contributions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25" y="1177781"/>
            <a:ext cx="11870047" cy="2339975"/>
          </a:xfrm>
        </p:spPr>
        <p:txBody>
          <a:bodyPr/>
          <a:lstStyle/>
          <a:p>
            <a:pPr marL="0" indent="0">
              <a:buNone/>
            </a:pPr>
            <a:r>
              <a:rPr lang="en-US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  <a:r>
              <a:rPr lang="en-US" smtClean="0"/>
              <a:t>:</a:t>
            </a:r>
            <a:endParaRPr lang="en-US" smtClean="0"/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Generalize scalar quasi-arithmetic means to multivariate cases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Show that the dually flat spaces of information geometry yields a natural </a:t>
            </a:r>
            <a:r>
              <a:rPr lang="en-US" smtClean="0"/>
              <a:t>framework </a:t>
            </a:r>
            <a:r>
              <a:rPr lang="en-US" smtClean="0"/>
              <a:t>for defining and studying this generalization</a:t>
            </a:r>
          </a:p>
          <a:p>
            <a:pPr marL="0" indent="0">
              <a:buNone/>
            </a:pPr>
            <a:endParaRPr lang="en-US" smtClean="0"/>
          </a:p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741" y="5153056"/>
            <a:ext cx="4775298" cy="143184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38824" y="3605986"/>
            <a:ext cx="11870047" cy="2339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smtClean="0"/>
              <a:t>Outline of the talk</a:t>
            </a:r>
            <a:r>
              <a:rPr lang="en-US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Weighted quasi-arithmetic means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Quasi-arithmetic centers and their </a:t>
            </a:r>
            <a:r>
              <a:rPr lang="en-US" smtClean="0"/>
              <a:t>invariance and equivariance properties</a:t>
            </a: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Quasi-arithmetic mixtures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Jensen-Shannon </a:t>
            </a:r>
            <a:r>
              <a:rPr lang="fr-FR" smtClean="0"/>
              <a:t>∇</a:t>
            </a:r>
            <a:r>
              <a:rPr lang="en-US" smtClean="0"/>
              <a:t>-divergences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0144039" y="5207297"/>
            <a:ext cx="19648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/>
                </a:solidFill>
              </a:rPr>
              <a:t>examples of</a:t>
            </a:r>
          </a:p>
          <a:p>
            <a:pPr algn="ctr"/>
            <a:r>
              <a:rPr lang="el-GR">
                <a:solidFill>
                  <a:schemeClr val="accent6"/>
                </a:solidFill>
              </a:rPr>
              <a:t>α</a:t>
            </a:r>
            <a:r>
              <a:rPr lang="en-US" smtClean="0">
                <a:solidFill>
                  <a:schemeClr val="accent6"/>
                </a:solidFill>
              </a:rPr>
              <a:t>-geodesics</a:t>
            </a:r>
          </a:p>
          <a:p>
            <a:pPr algn="ctr"/>
            <a:r>
              <a:rPr lang="en-US" smtClean="0">
                <a:solidFill>
                  <a:schemeClr val="accent6"/>
                </a:solidFill>
              </a:rPr>
              <a:t>with </a:t>
            </a:r>
            <a:r>
              <a:rPr lang="en-US" smtClean="0">
                <a:solidFill>
                  <a:schemeClr val="accent6"/>
                </a:solidFill>
              </a:rPr>
              <a:t>midpoint</a:t>
            </a:r>
            <a:r>
              <a:rPr lang="fr-FR" smtClean="0">
                <a:solidFill>
                  <a:schemeClr val="accent6"/>
                </a:solidFill>
              </a:rPr>
              <a:t>s</a:t>
            </a:r>
          </a:p>
          <a:p>
            <a:pPr algn="ctr"/>
            <a:r>
              <a:rPr lang="en-US" smtClean="0">
                <a:solidFill>
                  <a:schemeClr val="accent6"/>
                </a:solidFill>
              </a:rPr>
              <a:t>in the </a:t>
            </a:r>
          </a:p>
          <a:p>
            <a:pPr algn="ctr"/>
            <a:r>
              <a:rPr lang="en-US" smtClean="0">
                <a:solidFill>
                  <a:schemeClr val="accent6"/>
                </a:solidFill>
              </a:rPr>
              <a:t>probability simplex</a:t>
            </a:r>
          </a:p>
        </p:txBody>
      </p:sp>
    </p:spTree>
    <p:extLst>
      <p:ext uri="{BB962C8B-B14F-4D97-AF65-F5344CB8AC3E}">
        <p14:creationId xmlns:p14="http://schemas.microsoft.com/office/powerpoint/2010/main" val="122391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4" y="152689"/>
            <a:ext cx="10515600" cy="1325563"/>
          </a:xfrm>
        </p:spPr>
        <p:txBody>
          <a:bodyPr/>
          <a:lstStyle/>
          <a:p>
            <a:r>
              <a:rPr lang="el-GR" b="1" smtClean="0">
                <a:solidFill>
                  <a:schemeClr val="accent1"/>
                </a:solidFill>
              </a:rPr>
              <a:t>α</a:t>
            </a:r>
            <a:r>
              <a:rPr lang="en-US" b="1" smtClean="0">
                <a:solidFill>
                  <a:schemeClr val="accent1"/>
                </a:solidFill>
              </a:rPr>
              <a:t>-geodesics coincide when they pass through a standard simplex vertex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5" name="AlphaGeodesicsProbabilitySimplex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7364" y="1710208"/>
            <a:ext cx="4176713" cy="4351338"/>
          </a:xfrm>
        </p:spPr>
      </p:pic>
      <p:sp>
        <p:nvSpPr>
          <p:cNvPr id="4" name="TextBox 3"/>
          <p:cNvSpPr txBox="1"/>
          <p:nvPr/>
        </p:nvSpPr>
        <p:spPr>
          <a:xfrm>
            <a:off x="2815720" y="6293502"/>
            <a:ext cx="8772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smtClean="0"/>
              <a:t>grateful for fruitful discussions with Fábio </a:t>
            </a:r>
            <a:r>
              <a:rPr lang="it-IT" sz="2400"/>
              <a:t>Meneghetti and Sueli Costa</a:t>
            </a:r>
            <a:endParaRPr lang="fr-FR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579" y="1915885"/>
            <a:ext cx="4083880" cy="37766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30551" y="2438055"/>
            <a:ext cx="615553" cy="24280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800"/>
              <a:t>non-degenerate</a:t>
            </a:r>
            <a:endParaRPr lang="fr-FR" sz="2800"/>
          </a:p>
        </p:txBody>
      </p:sp>
      <p:sp>
        <p:nvSpPr>
          <p:cNvPr id="8" name="TextBox 7"/>
          <p:cNvSpPr txBox="1"/>
          <p:nvPr/>
        </p:nvSpPr>
        <p:spPr>
          <a:xfrm>
            <a:off x="10935187" y="2535469"/>
            <a:ext cx="615553" cy="17499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800" smtClean="0"/>
              <a:t>degenerate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229186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82" y="-142875"/>
            <a:ext cx="12018818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Inductive Means: Geodesics/quasi-arithmetic centers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44" y="1031298"/>
            <a:ext cx="11630891" cy="4351338"/>
          </a:xfrm>
        </p:spPr>
        <p:txBody>
          <a:bodyPr/>
          <a:lstStyle/>
          <a:p>
            <a:r>
              <a:rPr lang="en-US" smtClean="0"/>
              <a:t>Gauss and Lagrange independently studied the following convergence of </a:t>
            </a:r>
            <a:r>
              <a:rPr lang="en-US" smtClean="0"/>
              <a:t>pairs of iterations</a:t>
            </a:r>
            <a:r>
              <a:rPr lang="en-US" smtClean="0"/>
              <a:t>: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In general, choosing two strict means M and M' with interness property will converge but difficult to</a:t>
            </a:r>
            <a:r>
              <a:rPr lang="en-US" i="1" smtClean="0"/>
              <a:t> analytically express the common limits of iterations</a:t>
            </a:r>
            <a:endParaRPr lang="en-US" i="1"/>
          </a:p>
          <a:p>
            <a:r>
              <a:rPr lang="en-US" smtClean="0"/>
              <a:t>When M=Arithmetic and M'=Harmonic, the</a:t>
            </a:r>
            <a:r>
              <a:rPr lang="en-US" b="1" smtClean="0">
                <a:solidFill>
                  <a:srgbClr val="FF0000"/>
                </a:solidFill>
              </a:rPr>
              <a:t> arithmetic-harmonic mean</a:t>
            </a:r>
            <a:r>
              <a:rPr lang="en-US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AHM </a:t>
            </a:r>
            <a:r>
              <a:rPr lang="en-US" smtClean="0"/>
              <a:t>yields the geometric mean:</a:t>
            </a:r>
          </a:p>
          <a:p>
            <a:endParaRPr lang="en-US"/>
          </a:p>
          <a:p>
            <a:endParaRPr lang="en-US" smtClean="0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24" y="1844355"/>
            <a:ext cx="2381250" cy="1209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8954" y="1941362"/>
            <a:ext cx="5124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and proves quadratic convergence to</a:t>
            </a:r>
          </a:p>
          <a:p>
            <a:r>
              <a:rPr lang="en-US" sz="2400" smtClean="0"/>
              <a:t>the </a:t>
            </a:r>
            <a:r>
              <a:rPr lang="en-US" sz="2400" b="1" smtClean="0">
                <a:solidFill>
                  <a:srgbClr val="FF0000"/>
                </a:solidFill>
              </a:rPr>
              <a:t>arithmetic-geometric mean</a:t>
            </a:r>
            <a:r>
              <a:rPr lang="en-US" sz="2400" smtClean="0"/>
              <a:t> </a:t>
            </a:r>
            <a:r>
              <a:rPr lang="en-US" sz="2400" b="1" smtClean="0">
                <a:solidFill>
                  <a:srgbClr val="FF0000"/>
                </a:solidFill>
              </a:rPr>
              <a:t>AGM </a:t>
            </a:r>
            <a:endParaRPr lang="fr-FR" sz="2400" b="1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710" y="1933681"/>
            <a:ext cx="3457575" cy="99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9058" y="2984934"/>
            <a:ext cx="537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where K is complete elliptic integral of the first kind</a:t>
            </a:r>
          </a:p>
          <a:p>
            <a:r>
              <a:rPr lang="en-US" smtClean="0"/>
              <a:t>AGM also used to approximate ellipse perimeter </a:t>
            </a:r>
            <a:r>
              <a:rPr lang="en-US" smtClean="0"/>
              <a:t>and </a:t>
            </a:r>
            <a:r>
              <a:rPr lang="fr-FR" smtClean="0"/>
              <a:t>𝜋</a:t>
            </a:r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539" y="5838591"/>
            <a:ext cx="2838450" cy="895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999" y="5907827"/>
            <a:ext cx="6896100" cy="6381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35433" y="5802322"/>
            <a:ext cx="7086600" cy="849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6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45" y="791152"/>
            <a:ext cx="12126026" cy="4351338"/>
          </a:xfrm>
        </p:spPr>
        <p:txBody>
          <a:bodyPr/>
          <a:lstStyle/>
          <a:p>
            <a:r>
              <a:rPr lang="en-US" smtClean="0"/>
              <a:t>Consider the cone of symmetric positive-definite </a:t>
            </a:r>
            <a:r>
              <a:rPr lang="en-US" smtClean="0"/>
              <a:t>matrices (SPD cone), </a:t>
            </a:r>
            <a:r>
              <a:rPr lang="en-US" smtClean="0"/>
              <a:t>and extend the AHM to SPD matrices: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Then the sequences </a:t>
            </a:r>
            <a:r>
              <a:rPr lang="en-US" smtClean="0"/>
              <a:t>converge quadratically </a:t>
            </a:r>
            <a:r>
              <a:rPr lang="en-US" smtClean="0"/>
              <a:t>to </a:t>
            </a:r>
            <a:r>
              <a:rPr lang="en-US" smtClean="0"/>
              <a:t>the </a:t>
            </a:r>
            <a:r>
              <a:rPr lang="en-US" b="1" smtClean="0">
                <a:solidFill>
                  <a:srgbClr val="FF0000"/>
                </a:solidFill>
              </a:rPr>
              <a:t>matrix </a:t>
            </a:r>
            <a:r>
              <a:rPr lang="en-US" b="1" smtClean="0">
                <a:solidFill>
                  <a:srgbClr val="FF0000"/>
                </a:solidFill>
              </a:rPr>
              <a:t>geometric mean</a:t>
            </a:r>
            <a:r>
              <a:rPr lang="en-US" smtClean="0"/>
              <a:t>:</a:t>
            </a:r>
            <a:endParaRPr lang="fr-FR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6309" y="-251053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Inductive matrix arithmetic-harmonic mean 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7" y="1646743"/>
            <a:ext cx="6257925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2" y="3630179"/>
            <a:ext cx="5210175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2" y="4367646"/>
            <a:ext cx="7143750" cy="628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0809" y="4996296"/>
            <a:ext cx="11503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which is </a:t>
            </a:r>
            <a:r>
              <a:rPr lang="en-US" sz="2800" smtClean="0"/>
              <a:t>also the </a:t>
            </a:r>
            <a:r>
              <a:rPr lang="en-US" sz="2800" b="1" smtClean="0">
                <a:solidFill>
                  <a:srgbClr val="FF0000"/>
                </a:solidFill>
              </a:rPr>
              <a:t>Riemannian center of mass</a:t>
            </a:r>
            <a:r>
              <a:rPr lang="en-US" sz="2800" smtClean="0"/>
              <a:t> with respect to the trace metric:</a:t>
            </a:r>
            <a:endParaRPr lang="fr-FR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877" y="6352678"/>
            <a:ext cx="3096780" cy="4585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8246" y="5553825"/>
            <a:ext cx="3551237" cy="7476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809" y="5594894"/>
            <a:ext cx="5401146" cy="6940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81928" y="1819169"/>
            <a:ext cx="260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/>
              <a:t>←</a:t>
            </a:r>
            <a:r>
              <a:rPr lang="en-US" sz="2400" smtClean="0">
                <a:solidFill>
                  <a:schemeClr val="accent4"/>
                </a:solidFill>
              </a:rPr>
              <a:t>arithmetic mean </a:t>
            </a:r>
            <a:endParaRPr lang="fr-FR" sz="240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9762" y="2453260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/>
              <a:t>←</a:t>
            </a:r>
            <a:r>
              <a:rPr lang="en-US" sz="2400" smtClean="0">
                <a:solidFill>
                  <a:schemeClr val="accent4"/>
                </a:solidFill>
              </a:rPr>
              <a:t>harmonic mean </a:t>
            </a:r>
            <a:endParaRPr lang="fr-FR" sz="2400">
              <a:solidFill>
                <a:schemeClr val="accent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8745" y="4397698"/>
            <a:ext cx="7457825" cy="607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/>
          <p:cNvSpPr txBox="1"/>
          <p:nvPr/>
        </p:nvSpPr>
        <p:spPr>
          <a:xfrm>
            <a:off x="9948394" y="5774088"/>
            <a:ext cx="213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Riemannian distance</a:t>
            </a:r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6839303" y="6383124"/>
            <a:ext cx="5293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6"/>
                </a:solidFill>
              </a:rPr>
              <a:t>[Nakamura 2001</a:t>
            </a:r>
            <a:r>
              <a:rPr lang="en-US" sz="2400" b="1">
                <a:solidFill>
                  <a:schemeClr val="accent6"/>
                </a:solidFill>
              </a:rPr>
              <a:t>, </a:t>
            </a:r>
            <a:r>
              <a:rPr lang="en-US" sz="2400" b="1" smtClean="0">
                <a:solidFill>
                  <a:schemeClr val="accent6"/>
                </a:solidFill>
              </a:rPr>
              <a:t>Atteia-Raissouli 2001 </a:t>
            </a:r>
            <a:r>
              <a:rPr lang="en-US" sz="2400" b="1">
                <a:solidFill>
                  <a:schemeClr val="accent6"/>
                </a:solidFill>
              </a:rPr>
              <a:t>]</a:t>
            </a:r>
            <a:endParaRPr lang="fr-FR" sz="24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25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82" y="-207746"/>
            <a:ext cx="11769436" cy="1325563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G</a:t>
            </a:r>
            <a:r>
              <a:rPr lang="en-US" b="1" smtClean="0">
                <a:solidFill>
                  <a:schemeClr val="accent1"/>
                </a:solidFill>
              </a:rPr>
              <a:t>eometric interpretation of the AHM matrix mean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713" y="818861"/>
            <a:ext cx="352425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7" y="1101725"/>
            <a:ext cx="6257925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82" y="3296933"/>
            <a:ext cx="5555850" cy="18420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249" y="5344046"/>
            <a:ext cx="9111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</a:t>
            </a:r>
            <a:r>
              <a:rPr lang="en-US" sz="2400" smtClean="0"/>
              <a:t>rimal geodesic midpoint is the arithmetic center </a:t>
            </a:r>
            <a:r>
              <a:rPr lang="en-US" sz="2400" smtClean="0"/>
              <a:t> </a:t>
            </a:r>
            <a:r>
              <a:rPr lang="en-US" sz="2400" smtClean="0"/>
              <a:t>wrt Euclidean metric</a:t>
            </a:r>
          </a:p>
          <a:p>
            <a:r>
              <a:rPr lang="en-US" sz="2400" smtClean="0"/>
              <a:t>Dual geodesic midpoint </a:t>
            </a:r>
            <a:r>
              <a:rPr lang="en-US" sz="2400" smtClean="0"/>
              <a:t>= harmonic </a:t>
            </a:r>
            <a:r>
              <a:rPr lang="en-US" sz="2400" smtClean="0"/>
              <a:t>center </a:t>
            </a:r>
            <a:r>
              <a:rPr lang="en-US" sz="2400" smtClean="0"/>
              <a:t>wrt </a:t>
            </a:r>
            <a:r>
              <a:rPr lang="en-US" sz="2400" smtClean="0"/>
              <a:t>an isometric </a:t>
            </a:r>
            <a:r>
              <a:rPr lang="en-US" sz="2400" smtClean="0"/>
              <a:t>Eucl. </a:t>
            </a:r>
            <a:r>
              <a:rPr lang="en-US" sz="2400" smtClean="0"/>
              <a:t>metric</a:t>
            </a:r>
          </a:p>
          <a:p>
            <a:r>
              <a:rPr lang="en-US" sz="2400" smtClean="0"/>
              <a:t>Levi-Civita geodesic midpoint is geometric </a:t>
            </a:r>
            <a:r>
              <a:rPr lang="en-US" sz="2400" smtClean="0"/>
              <a:t>Karcher mean </a:t>
            </a:r>
            <a:r>
              <a:rPr lang="en-US" sz="2400" smtClean="0"/>
              <a:t>(not QAC)  </a:t>
            </a:r>
            <a:endParaRPr lang="fr-FR" sz="2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531" y="5300673"/>
            <a:ext cx="2286938" cy="4512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0247" y="5751880"/>
            <a:ext cx="3151753" cy="3846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8645" y="6103786"/>
            <a:ext cx="3393355" cy="4341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50922" y="3593404"/>
            <a:ext cx="6041077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smtClean="0"/>
              <a:t>Dually flat space (SPD, g</a:t>
            </a:r>
            <a:r>
              <a:rPr lang="en-US" sz="2400" baseline="30000" smtClean="0"/>
              <a:t>G</a:t>
            </a:r>
            <a:r>
              <a:rPr lang="en-US" sz="2400" smtClean="0"/>
              <a:t>, </a:t>
            </a:r>
            <a:r>
              <a:rPr lang="fr-FR" sz="2400" smtClean="0"/>
              <a:t>∇</a:t>
            </a:r>
            <a:r>
              <a:rPr lang="fr-FR" sz="2400" baseline="30000" smtClean="0"/>
              <a:t>A</a:t>
            </a:r>
            <a:r>
              <a:rPr lang="fr-FR" sz="2400" smtClean="0"/>
              <a:t>, ∇</a:t>
            </a:r>
            <a:r>
              <a:rPr lang="fr-FR" sz="2400" baseline="30000" smtClean="0"/>
              <a:t>H</a:t>
            </a:r>
            <a:r>
              <a:rPr lang="fr-FR" sz="2400" smtClean="0"/>
              <a:t>) </a:t>
            </a:r>
          </a:p>
          <a:p>
            <a:r>
              <a:rPr lang="en-US" sz="2400" smtClean="0"/>
              <a:t>in information geometry defines</a:t>
            </a:r>
          </a:p>
          <a:p>
            <a:r>
              <a:rPr lang="en-US" sz="2400" smtClean="0"/>
              <a:t>quasi-arithmetic centers as geodesic midpoints</a:t>
            </a:r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10240000" y="6488668"/>
            <a:ext cx="2028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6"/>
                </a:solidFill>
              </a:rPr>
              <a:t>[</a:t>
            </a:r>
            <a:r>
              <a:rPr lang="en-US" sz="2000" b="1">
                <a:solidFill>
                  <a:schemeClr val="accent6"/>
                </a:solidFill>
              </a:rPr>
              <a:t>Nakamura </a:t>
            </a:r>
            <a:r>
              <a:rPr lang="en-US" sz="2000" b="1" smtClean="0">
                <a:solidFill>
                  <a:schemeClr val="accent6"/>
                </a:solidFill>
              </a:rPr>
              <a:t>2001]</a:t>
            </a:r>
            <a:endParaRPr lang="fr-FR" sz="2000"/>
          </a:p>
        </p:txBody>
      </p:sp>
      <p:sp>
        <p:nvSpPr>
          <p:cNvPr id="6" name="Rectangle 5"/>
          <p:cNvSpPr/>
          <p:nvPr/>
        </p:nvSpPr>
        <p:spPr>
          <a:xfrm>
            <a:off x="540462" y="2678142"/>
            <a:ext cx="12514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(SPD, g</a:t>
            </a:r>
            <a:r>
              <a:rPr lang="en-US" sz="3200" b="1" baseline="30000">
                <a:solidFill>
                  <a:srgbClr val="FF0000"/>
                </a:solidFill>
              </a:rPr>
              <a:t>G</a:t>
            </a:r>
            <a:r>
              <a:rPr lang="en-US" sz="3200" b="1">
                <a:solidFill>
                  <a:srgbClr val="FF0000"/>
                </a:solidFill>
              </a:rPr>
              <a:t>, </a:t>
            </a:r>
            <a:r>
              <a:rPr lang="fr-FR" sz="3200" b="1">
                <a:solidFill>
                  <a:srgbClr val="FF0000"/>
                </a:solidFill>
              </a:rPr>
              <a:t>∇</a:t>
            </a:r>
            <a:r>
              <a:rPr lang="fr-FR" sz="3200" b="1" baseline="30000">
                <a:solidFill>
                  <a:srgbClr val="FF0000"/>
                </a:solidFill>
              </a:rPr>
              <a:t>A</a:t>
            </a:r>
            <a:r>
              <a:rPr lang="fr-FR" sz="3200" b="1">
                <a:solidFill>
                  <a:srgbClr val="FF0000"/>
                </a:solidFill>
              </a:rPr>
              <a:t>, ∇</a:t>
            </a:r>
            <a:r>
              <a:rPr lang="fr-FR" sz="3200" b="1" baseline="30000">
                <a:solidFill>
                  <a:srgbClr val="FF0000"/>
                </a:solidFill>
              </a:rPr>
              <a:t>H</a:t>
            </a:r>
            <a:r>
              <a:rPr lang="fr-FR" sz="3200" b="1">
                <a:solidFill>
                  <a:srgbClr val="FF0000"/>
                </a:solidFill>
              </a:rPr>
              <a:t>) is a dually flat space</a:t>
            </a:r>
            <a:r>
              <a:rPr lang="fr-FR" sz="3200" b="1">
                <a:solidFill>
                  <a:srgbClr val="FF0000"/>
                </a:solidFill>
              </a:rPr>
              <a:t>,  </a:t>
            </a:r>
            <a:r>
              <a:rPr lang="fr-FR" sz="3200" b="1" smtClean="0">
                <a:solidFill>
                  <a:srgbClr val="FF0000"/>
                </a:solidFill>
              </a:rPr>
              <a:t> </a:t>
            </a:r>
            <a:r>
              <a:rPr lang="fr-FR" sz="3200" b="1">
                <a:solidFill>
                  <a:srgbClr val="FF0000"/>
                </a:solidFill>
              </a:rPr>
              <a:t>∇</a:t>
            </a:r>
            <a:r>
              <a:rPr lang="fr-FR" sz="3200" b="1" baseline="30000">
                <a:solidFill>
                  <a:srgbClr val="FF0000"/>
                </a:solidFill>
              </a:rPr>
              <a:t>G</a:t>
            </a:r>
            <a:r>
              <a:rPr lang="en-US" sz="3200" b="1" baseline="30000">
                <a:solidFill>
                  <a:srgbClr val="FF0000"/>
                </a:solidFill>
              </a:rPr>
              <a:t> </a:t>
            </a:r>
            <a:r>
              <a:rPr lang="fr-FR" sz="3200" b="1" smtClean="0">
                <a:solidFill>
                  <a:srgbClr val="FF0000"/>
                </a:solidFill>
              </a:rPr>
              <a:t>is Levi-Civita </a:t>
            </a:r>
            <a:r>
              <a:rPr lang="fr-FR" sz="3200" b="1">
                <a:solidFill>
                  <a:srgbClr val="FF0000"/>
                </a:solidFill>
              </a:rPr>
              <a:t>connection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4602" y="4934312"/>
            <a:ext cx="2645059" cy="2893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1604" y="3541109"/>
            <a:ext cx="2224395" cy="2990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7228" y="3201828"/>
            <a:ext cx="2507735" cy="3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67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970" y="-157890"/>
            <a:ext cx="115952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accent1"/>
                </a:solidFill>
              </a:rPr>
              <a:t>Summary: Beyond scalar quasi-arithmetic means  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1491" y="20689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/>
          </a:p>
        </p:txBody>
      </p:sp>
      <p:sp>
        <p:nvSpPr>
          <p:cNvPr id="3" name="TextBox 2"/>
          <p:cNvSpPr txBox="1"/>
          <p:nvPr/>
        </p:nvSpPr>
        <p:spPr>
          <a:xfrm>
            <a:off x="129970" y="768919"/>
            <a:ext cx="1192397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Information geometry of dually flat spaces</a:t>
            </a:r>
            <a:r>
              <a:rPr lang="en-US" sz="2400" smtClean="0"/>
              <a:t> yields  a generalization of quasi-arithmetic means:</a:t>
            </a:r>
          </a:p>
          <a:p>
            <a:endParaRPr lang="en-US" sz="2400" smtClean="0"/>
          </a:p>
          <a:p>
            <a:endParaRPr lang="en-US" sz="2400"/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1d monotone </a:t>
            </a:r>
            <a:r>
              <a:rPr lang="en-US" sz="2400" smtClean="0"/>
              <a:t>function generalize to </a:t>
            </a:r>
            <a:r>
              <a:rPr lang="en-US" sz="2400" smtClean="0"/>
              <a:t>gradient </a:t>
            </a:r>
            <a:r>
              <a:rPr lang="en-US" sz="2400" smtClean="0"/>
              <a:t>map of a Legendre-type multivatiate function </a:t>
            </a:r>
          </a:p>
          <a:p>
            <a:r>
              <a:rPr lang="en-US" sz="2400" smtClean="0"/>
              <a:t>(comonotone)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endParaRPr lang="en-US" sz="24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dual centers of mass of n</a:t>
            </a:r>
            <a:r>
              <a:rPr lang="fr-FR" sz="2400" smtClean="0"/>
              <a:t>≥2</a:t>
            </a:r>
            <a:r>
              <a:rPr lang="en-US" sz="2400" smtClean="0"/>
              <a:t> points expressed using weighted quasi-arithmetic centers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dual </a:t>
            </a:r>
            <a:r>
              <a:rPr lang="en-US" sz="2400" smtClean="0"/>
              <a:t>geodesics expressed in coordinate systems as weighted quasi-arithmetic </a:t>
            </a:r>
            <a:r>
              <a:rPr lang="en-US" sz="2400" smtClean="0"/>
              <a:t>centers (n=2)</a:t>
            </a:r>
            <a:endParaRPr lang="en-US" sz="24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invariance/equivariance </a:t>
            </a:r>
            <a:r>
              <a:rPr lang="en-US" sz="2400" smtClean="0"/>
              <a:t>analyzed from the viewpoint of information </a:t>
            </a:r>
            <a:r>
              <a:rPr lang="en-US" sz="2400" smtClean="0"/>
              <a:t>geometry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define quasi-arithmetic mixtures which provides a way to integrate  density </a:t>
            </a:r>
            <a:r>
              <a:rPr lang="en-US" sz="2400" smtClean="0"/>
              <a:t>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define </a:t>
            </a:r>
            <a:r>
              <a:rPr lang="fr-FR" sz="2400"/>
              <a:t>∇-</a:t>
            </a:r>
            <a:r>
              <a:rPr lang="en-US" sz="2400" smtClean="0"/>
              <a:t>Jensen-Shannon divergences</a:t>
            </a:r>
            <a:endParaRPr lang="en-US" sz="24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Inductive arithmetic-harmonic </a:t>
            </a:r>
            <a:r>
              <a:rPr lang="en-US" sz="2400" smtClean="0"/>
              <a:t>geometric matrix </a:t>
            </a:r>
            <a:r>
              <a:rPr lang="en-US" sz="2400" smtClean="0"/>
              <a:t>mean </a:t>
            </a:r>
            <a:r>
              <a:rPr lang="en-US" sz="2400" smtClean="0"/>
              <a:t>expressed </a:t>
            </a:r>
            <a:r>
              <a:rPr lang="en-US" sz="2400" smtClean="0"/>
              <a:t>using QACs</a:t>
            </a:r>
            <a:endParaRPr lang="fr-FR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781" y="1374417"/>
            <a:ext cx="4617905" cy="791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087" y="2661165"/>
            <a:ext cx="4758147" cy="1492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16794" y="2938744"/>
            <a:ext cx="4853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dual quasi-arithmetic centers</a:t>
            </a:r>
          </a:p>
          <a:p>
            <a:r>
              <a:rPr lang="en-US" sz="2400" b="1" smtClean="0">
                <a:solidFill>
                  <a:srgbClr val="FF0000"/>
                </a:solidFill>
              </a:rPr>
              <a:t>induced by a Legendre-type function</a:t>
            </a:r>
            <a:endParaRPr lang="fr-FR" sz="24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804" y="3654670"/>
            <a:ext cx="3311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smtClean="0"/>
              <a:t>Applications of QACs</a:t>
            </a:r>
            <a:r>
              <a:rPr lang="en-US" sz="2800" smtClean="0"/>
              <a:t>:</a:t>
            </a:r>
            <a:endParaRPr lang="fr-FR" sz="2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171784" y="3067301"/>
            <a:ext cx="295178" cy="36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169425" y="3394434"/>
            <a:ext cx="295178" cy="35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927" y="5250430"/>
            <a:ext cx="2524125" cy="371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326" y="5215954"/>
            <a:ext cx="4067175" cy="38100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834743" y="5296990"/>
            <a:ext cx="501423" cy="200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483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371598" y="2770868"/>
            <a:ext cx="3875314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Some references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858" y="83911"/>
            <a:ext cx="11321142" cy="5652860"/>
          </a:xfrm>
        </p:spPr>
        <p:txBody>
          <a:bodyPr>
            <a:normAutofit/>
          </a:bodyPr>
          <a:lstStyle/>
          <a:p>
            <a:r>
              <a:rPr lang="en-US" sz="2000"/>
              <a:t>Amari</a:t>
            </a:r>
            <a:r>
              <a:rPr lang="en-US" sz="2000"/>
              <a:t>, </a:t>
            </a:r>
            <a:r>
              <a:rPr lang="en-US" sz="2000" smtClean="0"/>
              <a:t>Shun-ichi: </a:t>
            </a:r>
            <a:r>
              <a:rPr lang="en-US" sz="2000"/>
              <a:t>Information Geometry and Its Applications. </a:t>
            </a:r>
            <a:r>
              <a:rPr lang="en-US" sz="2000"/>
              <a:t>Applied </a:t>
            </a:r>
            <a:r>
              <a:rPr lang="en-US" sz="2000" smtClean="0"/>
              <a:t>Mathematical </a:t>
            </a:r>
            <a:r>
              <a:rPr lang="fr-FR" sz="2000" smtClean="0"/>
              <a:t>Sciences</a:t>
            </a:r>
            <a:r>
              <a:rPr lang="fr-FR" sz="2000"/>
              <a:t>, Springer Japan (</a:t>
            </a:r>
            <a:r>
              <a:rPr lang="fr-FR" sz="2000"/>
              <a:t>2016</a:t>
            </a:r>
            <a:r>
              <a:rPr lang="fr-FR" sz="2000" smtClean="0"/>
              <a:t>)</a:t>
            </a:r>
          </a:p>
          <a:p>
            <a:r>
              <a:rPr lang="fr-FR" sz="2000"/>
              <a:t>Masrani, V., Brekelmans, R., Bui, T., Nielsen, F., Galstyan, A., Ver Steeg</a:t>
            </a:r>
            <a:r>
              <a:rPr lang="fr-FR" sz="2000"/>
              <a:t>, </a:t>
            </a:r>
            <a:r>
              <a:rPr lang="fr-FR" sz="2000" smtClean="0"/>
              <a:t>G., </a:t>
            </a:r>
            <a:r>
              <a:rPr lang="en-US" sz="2000" smtClean="0"/>
              <a:t>Wood</a:t>
            </a:r>
            <a:r>
              <a:rPr lang="en-US" sz="2000"/>
              <a:t>, F.: q-paths: Generalizing the geometric annealing path using </a:t>
            </a:r>
            <a:r>
              <a:rPr lang="en-US" sz="2000"/>
              <a:t>power </a:t>
            </a:r>
            <a:r>
              <a:rPr lang="en-US" sz="2000" smtClean="0"/>
              <a:t>means. In</a:t>
            </a:r>
            <a:r>
              <a:rPr lang="en-US" sz="2000"/>
              <a:t>: Uncertainty in Articial Intelligence. pp</a:t>
            </a:r>
            <a:r>
              <a:rPr lang="en-US" sz="2000"/>
              <a:t>. </a:t>
            </a:r>
            <a:r>
              <a:rPr lang="en-US" sz="2000" smtClean="0"/>
              <a:t>1938-1947</a:t>
            </a:r>
            <a:r>
              <a:rPr lang="en-US" sz="2000"/>
              <a:t>. PMLR (</a:t>
            </a:r>
            <a:r>
              <a:rPr lang="en-US" sz="2000"/>
              <a:t>2021</a:t>
            </a:r>
            <a:r>
              <a:rPr lang="en-US" sz="2000" smtClean="0"/>
              <a:t>)</a:t>
            </a:r>
          </a:p>
          <a:p>
            <a:r>
              <a:rPr lang="en-US" sz="2000"/>
              <a:t>Nakamura, Y.: Algorithms associated with arithmetic, geometric </a:t>
            </a:r>
            <a:r>
              <a:rPr lang="en-US" sz="2000"/>
              <a:t>and </a:t>
            </a:r>
            <a:r>
              <a:rPr lang="en-US" sz="2000" smtClean="0"/>
              <a:t>harmonic means </a:t>
            </a:r>
            <a:r>
              <a:rPr lang="en-US" sz="2000"/>
              <a:t>and integrable systems. Journal of computational and </a:t>
            </a:r>
            <a:r>
              <a:rPr lang="en-US" sz="2000"/>
              <a:t>applied </a:t>
            </a:r>
            <a:r>
              <a:rPr lang="en-US" sz="2000" smtClean="0"/>
              <a:t>mathematics </a:t>
            </a:r>
            <a:r>
              <a:rPr lang="fr-FR" sz="2000" smtClean="0"/>
              <a:t>131(1-2</a:t>
            </a:r>
            <a:r>
              <a:rPr lang="fr-FR" sz="2000"/>
              <a:t>), 161174 (</a:t>
            </a:r>
            <a:r>
              <a:rPr lang="fr-FR" sz="2000"/>
              <a:t>2001</a:t>
            </a:r>
            <a:r>
              <a:rPr lang="fr-FR" sz="2000" smtClean="0"/>
              <a:t>)</a:t>
            </a:r>
          </a:p>
          <a:p>
            <a:r>
              <a:rPr lang="en-US" sz="2000"/>
              <a:t>Rockafellar, R.T.: Conjugates and Legendre transforms of convex functions</a:t>
            </a:r>
            <a:r>
              <a:rPr lang="en-US" sz="2000"/>
              <a:t>. </a:t>
            </a:r>
            <a:r>
              <a:rPr lang="en-US" sz="2000" smtClean="0"/>
              <a:t>Canadian Journal </a:t>
            </a:r>
            <a:r>
              <a:rPr lang="en-US" sz="2000"/>
              <a:t>of Mathematics 19, 200205 (</a:t>
            </a:r>
            <a:r>
              <a:rPr lang="en-US" sz="2000"/>
              <a:t>1967</a:t>
            </a:r>
            <a:r>
              <a:rPr lang="en-US" sz="2000" smtClean="0"/>
              <a:t>)</a:t>
            </a:r>
          </a:p>
          <a:p>
            <a:r>
              <a:rPr lang="en-US" sz="2000"/>
              <a:t>Zhang, J.: Nonparametric information geometry: From divergence </a:t>
            </a:r>
            <a:r>
              <a:rPr lang="en-US" sz="2000"/>
              <a:t>function </a:t>
            </a:r>
            <a:r>
              <a:rPr lang="en-US" sz="2000" smtClean="0"/>
              <a:t>to </a:t>
            </a:r>
            <a:r>
              <a:rPr lang="fr-FR" sz="2000" smtClean="0"/>
              <a:t>referential-representational </a:t>
            </a:r>
            <a:r>
              <a:rPr lang="fr-FR" sz="2000"/>
              <a:t>biduality on statistical manifolds. Entropy </a:t>
            </a:r>
            <a:r>
              <a:rPr lang="fr-FR" sz="2000"/>
              <a:t>15(12</a:t>
            </a:r>
            <a:r>
              <a:rPr lang="fr-FR" sz="2000" smtClean="0"/>
              <a:t>), 5384-5418 </a:t>
            </a:r>
            <a:r>
              <a:rPr lang="fr-FR" sz="2000"/>
              <a:t>(</a:t>
            </a:r>
            <a:r>
              <a:rPr lang="fr-FR" sz="2000"/>
              <a:t>2013</a:t>
            </a:r>
            <a:r>
              <a:rPr lang="fr-FR" sz="2000" smtClean="0"/>
              <a:t>)</a:t>
            </a:r>
          </a:p>
          <a:p>
            <a:r>
              <a:rPr lang="en-US" sz="2000"/>
              <a:t>Nielsen, Frank. "The many faces of information geometry." </a:t>
            </a:r>
            <a:r>
              <a:rPr lang="en-US" sz="2000" i="1"/>
              <a:t>Not. Am. Math. Soc</a:t>
            </a:r>
            <a:r>
              <a:rPr lang="en-US" sz="2000"/>
              <a:t> 69.1 (2022): </a:t>
            </a:r>
            <a:r>
              <a:rPr lang="en-US" sz="2000"/>
              <a:t>36-45</a:t>
            </a:r>
            <a:r>
              <a:rPr lang="en-US" sz="2000" smtClean="0"/>
              <a:t>.</a:t>
            </a:r>
          </a:p>
          <a:p>
            <a:r>
              <a:rPr lang="en-US" sz="2000"/>
              <a:t>Atteia, Marc, and Mustapha Raïssouli. "Self dual operators on </a:t>
            </a:r>
            <a:r>
              <a:rPr lang="en-US" sz="2000"/>
              <a:t>convex </a:t>
            </a:r>
            <a:r>
              <a:rPr lang="en-US" sz="2000" smtClean="0"/>
              <a:t>functionals: </a:t>
            </a:r>
            <a:r>
              <a:rPr lang="en-US" sz="2000"/>
              <a:t>G</a:t>
            </a:r>
            <a:r>
              <a:rPr lang="en-US" sz="2000" smtClean="0"/>
              <a:t>eometric </a:t>
            </a:r>
            <a:r>
              <a:rPr lang="en-US" sz="2000"/>
              <a:t>mean and square root of convex functionals." </a:t>
            </a:r>
            <a:r>
              <a:rPr lang="en-US" sz="2000" i="1"/>
              <a:t>Journal of Convex Analysis</a:t>
            </a:r>
            <a:r>
              <a:rPr lang="en-US" sz="2000"/>
              <a:t> 8.1 (2001): </a:t>
            </a:r>
            <a:r>
              <a:rPr lang="en-US" sz="2000"/>
              <a:t>223-240</a:t>
            </a:r>
            <a:r>
              <a:rPr lang="en-US" sz="2000" smtClean="0"/>
              <a:t>.</a:t>
            </a:r>
          </a:p>
          <a:p>
            <a:r>
              <a:rPr lang="en-US" sz="2000"/>
              <a:t>Ben-Tal, A., Charnes, A., Teboulle, M.: Entropic means. Journal </a:t>
            </a:r>
            <a:r>
              <a:rPr lang="en-US" sz="2000"/>
              <a:t>of </a:t>
            </a:r>
            <a:r>
              <a:rPr lang="en-US" sz="2000" smtClean="0"/>
              <a:t>Mathematical Analysis </a:t>
            </a:r>
            <a:r>
              <a:rPr lang="en-US" sz="2000"/>
              <a:t>and Applications 139(2), 537551 (</a:t>
            </a:r>
            <a:r>
              <a:rPr lang="en-US" sz="2000"/>
              <a:t>1989</a:t>
            </a:r>
            <a:r>
              <a:rPr lang="en-US" sz="2000" smtClean="0"/>
              <a:t>)</a:t>
            </a:r>
          </a:p>
          <a:p>
            <a:r>
              <a:rPr lang="en-US" sz="2000"/>
              <a:t>Amari</a:t>
            </a:r>
            <a:r>
              <a:rPr lang="en-US" sz="2000"/>
              <a:t>, </a:t>
            </a:r>
            <a:r>
              <a:rPr lang="en-US" sz="2000" smtClean="0"/>
              <a:t>Shun-ichi: </a:t>
            </a:r>
            <a:r>
              <a:rPr lang="en-US" sz="2000"/>
              <a:t>Integration of stochastic models by minimizing -divergence</a:t>
            </a:r>
            <a:r>
              <a:rPr lang="en-US" sz="2000"/>
              <a:t>. </a:t>
            </a:r>
            <a:r>
              <a:rPr lang="en-US" sz="2000" smtClean="0"/>
              <a:t>Neural </a:t>
            </a:r>
            <a:r>
              <a:rPr lang="fr-FR" sz="2000" smtClean="0"/>
              <a:t>computation </a:t>
            </a:r>
            <a:r>
              <a:rPr lang="fr-FR" sz="2000"/>
              <a:t>19(10), 27802796 (</a:t>
            </a:r>
            <a:r>
              <a:rPr lang="fr-FR" sz="2000"/>
              <a:t>2007</a:t>
            </a:r>
            <a:r>
              <a:rPr lang="fr-FR" sz="2000" smtClean="0"/>
              <a:t>)</a:t>
            </a:r>
          </a:p>
          <a:p>
            <a:r>
              <a:rPr lang="en-US" sz="2000"/>
              <a:t>Nielsen, F.: On </a:t>
            </a:r>
            <a:r>
              <a:rPr lang="en-US" sz="2000"/>
              <a:t>the </a:t>
            </a:r>
            <a:r>
              <a:rPr lang="en-US" sz="2000" smtClean="0"/>
              <a:t>Jensen-Shannon </a:t>
            </a:r>
            <a:r>
              <a:rPr lang="en-US" sz="2000"/>
              <a:t>symmetrization of distances relying </a:t>
            </a:r>
            <a:r>
              <a:rPr lang="en-US" sz="2000"/>
              <a:t>on </a:t>
            </a:r>
            <a:r>
              <a:rPr lang="en-US" sz="2000" smtClean="0"/>
              <a:t>abstract means</a:t>
            </a:r>
            <a:r>
              <a:rPr lang="en-US" sz="2000"/>
              <a:t>. Entropy 21(5), 485 (2019)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698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94633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Weighted quasi-arithmetic </a:t>
            </a:r>
            <a:r>
              <a:rPr lang="en-US" b="1" smtClean="0">
                <a:solidFill>
                  <a:schemeClr val="accent1"/>
                </a:solidFill>
              </a:rPr>
              <a:t>means (QAMs)</a:t>
            </a:r>
            <a:r>
              <a:rPr lang="en-US"/>
              <a:t/>
            </a:r>
            <a:br>
              <a:rPr lang="en-US"/>
            </a:b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64" y="10814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 Standard (n-1)-dimensional simplex: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fr-FR" smtClean="0"/>
              <a:t>QAMs enjoy the </a:t>
            </a:r>
            <a:r>
              <a:rPr lang="fr-FR" smtClean="0">
                <a:solidFill>
                  <a:schemeClr val="accent4"/>
                </a:solidFill>
              </a:rPr>
              <a:t>i</a:t>
            </a:r>
            <a:r>
              <a:rPr lang="fr-FR" smtClean="0">
                <a:solidFill>
                  <a:schemeClr val="accent4"/>
                </a:solidFill>
              </a:rPr>
              <a:t>n-betweenness property</a:t>
            </a:r>
            <a:r>
              <a:rPr lang="fr-FR" smtClean="0"/>
              <a:t>:</a:t>
            </a:r>
            <a:r>
              <a:rPr lang="en-US" smtClean="0"/>
              <a:t> 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184" y="1098009"/>
            <a:ext cx="6092785" cy="410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725478"/>
            <a:ext cx="11620500" cy="3248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023" y="5861904"/>
            <a:ext cx="8115300" cy="5048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83347" y="3751237"/>
            <a:ext cx="6151418" cy="1136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6440938" y="6457890"/>
            <a:ext cx="5751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6"/>
                </a:solidFill>
              </a:rPr>
              <a:t>[Kolmogorov 1930] [Nagumo 1930] [De Finetti 1931]</a:t>
            </a:r>
            <a:endParaRPr lang="fr-FR" sz="20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0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55" y="-75210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/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 smtClean="0">
                <a:solidFill>
                  <a:schemeClr val="accent1"/>
                </a:solidFill>
              </a:rPr>
              <a:t>Quasi-arithmetic </a:t>
            </a:r>
            <a:r>
              <a:rPr lang="en-US" b="1">
                <a:solidFill>
                  <a:schemeClr val="accent1"/>
                </a:solidFill>
              </a:rPr>
              <a:t>means (QAMs)</a:t>
            </a:r>
            <a:r>
              <a:rPr lang="en-US"/>
              <a:t/>
            </a:r>
            <a:br>
              <a:rPr lang="en-US"/>
            </a:b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5" y="1123197"/>
            <a:ext cx="12032341" cy="4351338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Classes of generators</a:t>
            </a:r>
            <a:r>
              <a:rPr lang="en-US" smtClean="0"/>
              <a:t> [f]=[g] with f </a:t>
            </a:r>
            <a:r>
              <a:rPr lang="fr-FR" smtClean="0"/>
              <a:t>≡ g </a:t>
            </a:r>
            <a:r>
              <a:rPr lang="en-US" smtClean="0"/>
              <a:t>yieldings the same QAM: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So let us fix </a:t>
            </a:r>
            <a:r>
              <a:rPr lang="en-US" smtClean="0"/>
              <a:t>wlog.  </a:t>
            </a:r>
            <a:r>
              <a:rPr lang="en-US" smtClean="0">
                <a:solidFill>
                  <a:schemeClr val="accent2"/>
                </a:solidFill>
              </a:rPr>
              <a:t>strictly increasing and differentiable f</a:t>
            </a:r>
            <a:r>
              <a:rPr lang="en-US" smtClean="0"/>
              <a:t> since  we can always either consider </a:t>
            </a:r>
            <a:r>
              <a:rPr lang="en-US"/>
              <a:t>either f or -</a:t>
            </a:r>
            <a:r>
              <a:rPr lang="en-US" smtClean="0"/>
              <a:t>f (i.e., </a:t>
            </a:r>
            <a:r>
              <a:rPr lang="el-GR" smtClean="0"/>
              <a:t>λ</a:t>
            </a:r>
            <a:r>
              <a:rPr lang="en-US" smtClean="0"/>
              <a:t>=-1, c=0</a:t>
            </a:r>
            <a:r>
              <a:rPr lang="en-US" smtClean="0"/>
              <a:t>). 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QAMs include </a:t>
            </a:r>
            <a:r>
              <a:rPr lang="en-US" b="1" smtClean="0">
                <a:solidFill>
                  <a:srgbClr val="FF0000"/>
                </a:solidFill>
              </a:rPr>
              <a:t>p-power means</a:t>
            </a:r>
            <a:r>
              <a:rPr lang="en-US" smtClean="0"/>
              <a:t> for </a:t>
            </a:r>
            <a:r>
              <a:rPr lang="en-US" smtClean="0"/>
              <a:t>the smooth </a:t>
            </a:r>
            <a:r>
              <a:rPr lang="en-US" smtClean="0"/>
              <a:t>family of generators </a:t>
            </a:r>
            <a:r>
              <a:rPr lang="en-US" smtClean="0"/>
              <a:t>f</a:t>
            </a:r>
            <a:r>
              <a:rPr lang="en-US" baseline="-25000" smtClean="0"/>
              <a:t>p</a:t>
            </a:r>
            <a:r>
              <a:rPr lang="en-US" smtClean="0"/>
              <a:t>(t)</a:t>
            </a:r>
            <a:r>
              <a:rPr lang="en-US" smtClean="0"/>
              <a:t>:</a:t>
            </a:r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>
                <a:solidFill>
                  <a:schemeClr val="accent5"/>
                </a:solidFill>
              </a:rPr>
              <a:t>Pythagoras means</a:t>
            </a:r>
            <a:r>
              <a:rPr lang="en-US" smtClean="0"/>
              <a:t>: Harmonic (p=-1), Geometric (p=0), Arithmetic (p=1)</a:t>
            </a:r>
          </a:p>
          <a:p>
            <a:r>
              <a:rPr lang="en-US" b="1" smtClean="0">
                <a:solidFill>
                  <a:srgbClr val="FF0000"/>
                </a:solidFill>
              </a:rPr>
              <a:t>Homogeneous </a:t>
            </a:r>
            <a:r>
              <a:rPr lang="en-US" b="1" smtClean="0">
                <a:solidFill>
                  <a:srgbClr val="FF0000"/>
                </a:solidFill>
              </a:rPr>
              <a:t>QAMs     </a:t>
            </a:r>
            <a:r>
              <a:rPr lang="en-US" b="1" smtClean="0">
                <a:solidFill>
                  <a:srgbClr val="FF0000"/>
                </a:solidFill>
              </a:rPr>
              <a:t>s</a:t>
            </a:r>
            <a:r>
              <a:rPr lang="en-US" smtClean="0"/>
              <a:t>                                                  are exactly p-power means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417" y="1785452"/>
            <a:ext cx="9077325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1" y="4855163"/>
            <a:ext cx="3152775" cy="47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235" y="4574440"/>
            <a:ext cx="8023761" cy="1037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266" y="6147235"/>
            <a:ext cx="4245127" cy="3287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48581" y="1785452"/>
            <a:ext cx="2225965" cy="565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70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406"/>
            <a:ext cx="12198927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Quasi-Arithmetic Centers (QACs</a:t>
            </a:r>
            <a:r>
              <a:rPr lang="en-US" b="1" smtClean="0">
                <a:solidFill>
                  <a:schemeClr val="accent1"/>
                </a:solidFill>
              </a:rPr>
              <a:t>) = </a:t>
            </a:r>
            <a:r>
              <a:rPr lang="en-US" b="1" smtClean="0">
                <a:solidFill>
                  <a:schemeClr val="accent1"/>
                </a:solidFill>
              </a:rPr>
              <a:t>Multivariate QAMs: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3" y="2162683"/>
            <a:ext cx="11852564" cy="2839182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chemeClr val="accent4"/>
                </a:solidFill>
              </a:rPr>
              <a:t>Two problems</a:t>
            </a:r>
            <a:r>
              <a:rPr lang="en-US" smtClean="0"/>
              <a:t> we face when going from univariate to multivariate cases:</a:t>
            </a:r>
          </a:p>
          <a:p>
            <a:pPr marL="0" indent="0">
              <a:buNone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Define the proper notion of </a:t>
            </a:r>
            <a:r>
              <a:rPr lang="en-US" i="1" smtClean="0"/>
              <a:t>"multivariate increasing"</a:t>
            </a:r>
            <a:r>
              <a:rPr lang="en-US" smtClean="0"/>
              <a:t> function F and its equivalent class of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In general, the </a:t>
            </a:r>
            <a:r>
              <a:rPr lang="en-US" smtClean="0">
                <a:solidFill>
                  <a:srgbClr val="FF0000"/>
                </a:solidFill>
              </a:rPr>
              <a:t>implicit function theorem</a:t>
            </a:r>
            <a:r>
              <a:rPr lang="en-US" smtClean="0"/>
              <a:t> only proves locally and inverse function F</a:t>
            </a:r>
            <a:r>
              <a:rPr lang="en-US" baseline="30000" smtClean="0"/>
              <a:t>-1</a:t>
            </a:r>
            <a:r>
              <a:rPr lang="en-US" smtClean="0"/>
              <a:t>  of F: R</a:t>
            </a:r>
            <a:r>
              <a:rPr lang="en-US" baseline="30000" smtClean="0"/>
              <a:t>d</a:t>
            </a:r>
            <a:r>
              <a:rPr lang="en-US" smtClean="0"/>
              <a:t> → R</a:t>
            </a:r>
            <a:r>
              <a:rPr lang="en-US" baseline="30000" smtClean="0"/>
              <a:t>d</a:t>
            </a:r>
            <a:r>
              <a:rPr lang="en-US" smtClean="0"/>
              <a:t> provided its Jacobian matrix is not singular</a:t>
            </a:r>
            <a:endParaRPr lang="en-US" baseline="3000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608" y="1017819"/>
            <a:ext cx="5905500" cy="1171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392" y="1252286"/>
            <a:ext cx="2761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Univariate QAMs:</a:t>
            </a:r>
            <a:endParaRPr lang="fr-FR" sz="2800"/>
          </a:p>
        </p:txBody>
      </p:sp>
      <p:sp>
        <p:nvSpPr>
          <p:cNvPr id="6" name="TextBox 5"/>
          <p:cNvSpPr txBox="1"/>
          <p:nvPr/>
        </p:nvSpPr>
        <p:spPr>
          <a:xfrm>
            <a:off x="443859" y="5196077"/>
            <a:ext cx="11401262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0000"/>
                </a:solidFill>
              </a:rPr>
              <a:t>Information geometry</a:t>
            </a:r>
            <a:r>
              <a:rPr lang="en-US" sz="2800" b="1" smtClean="0"/>
              <a:t> provides the right framework to generalize QAMs to </a:t>
            </a:r>
          </a:p>
          <a:p>
            <a:pPr algn="ctr"/>
            <a:r>
              <a:rPr lang="en-US" sz="2800" b="1" smtClean="0"/>
              <a:t>quasi-arithmetic centers </a:t>
            </a:r>
            <a:r>
              <a:rPr lang="en-US" sz="2800" b="1" smtClean="0"/>
              <a:t>(QACs) and </a:t>
            </a:r>
            <a:r>
              <a:rPr lang="en-US" sz="2800" b="1" smtClean="0"/>
              <a:t>study their properties.</a:t>
            </a:r>
          </a:p>
          <a:p>
            <a:pPr algn="ctr"/>
            <a:r>
              <a:rPr lang="en-US" sz="2800" b="1"/>
              <a:t> </a:t>
            </a:r>
            <a:r>
              <a:rPr lang="en-US" sz="2800" b="1" smtClean="0"/>
              <a:t>Consider </a:t>
            </a:r>
            <a:r>
              <a:rPr lang="en-US" sz="2800" b="1" smtClean="0"/>
              <a:t>the </a:t>
            </a:r>
            <a:r>
              <a:rPr lang="en-US" sz="2800" b="1" smtClean="0">
                <a:solidFill>
                  <a:srgbClr val="FF0000"/>
                </a:solidFill>
              </a:rPr>
              <a:t>dually </a:t>
            </a:r>
            <a:r>
              <a:rPr lang="en-US" sz="2800" b="1">
                <a:solidFill>
                  <a:srgbClr val="FF0000"/>
                </a:solidFill>
              </a:rPr>
              <a:t>flat </a:t>
            </a:r>
            <a:r>
              <a:rPr lang="en-US" sz="2800" b="1" smtClean="0">
                <a:solidFill>
                  <a:srgbClr val="FF0000"/>
                </a:solidFill>
              </a:rPr>
              <a:t>spaces</a:t>
            </a:r>
            <a:r>
              <a:rPr lang="en-US" sz="2800" b="1" smtClean="0"/>
              <a:t> of information geometry</a:t>
            </a:r>
            <a:endParaRPr lang="fr-FR" sz="2800" b="1"/>
          </a:p>
        </p:txBody>
      </p:sp>
    </p:spTree>
    <p:extLst>
      <p:ext uri="{BB962C8B-B14F-4D97-AF65-F5344CB8AC3E}">
        <p14:creationId xmlns:p14="http://schemas.microsoft.com/office/powerpoint/2010/main" val="420942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93" y="-221544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Legendre-type functions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53" y="3233829"/>
            <a:ext cx="10298378" cy="20714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154" y="5395686"/>
            <a:ext cx="11121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Convex conjugate of a Legendre-type function (</a:t>
            </a:r>
            <a:r>
              <a:rPr lang="el-GR" sz="2800"/>
              <a:t>ϴ</a:t>
            </a:r>
            <a:r>
              <a:rPr lang="en-US" sz="2800" smtClean="0"/>
              <a:t>,F(</a:t>
            </a:r>
            <a:r>
              <a:rPr lang="el-GR" sz="2800"/>
              <a:t>θ</a:t>
            </a:r>
            <a:r>
              <a:rPr lang="en-US" sz="2800" smtClean="0"/>
              <a:t>)) is of Legendre-type:</a:t>
            </a:r>
            <a:endParaRPr lang="fr-FR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735" y="5962352"/>
            <a:ext cx="5486400" cy="581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0154" y="5962352"/>
            <a:ext cx="4895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Given by the </a:t>
            </a:r>
            <a:r>
              <a:rPr lang="en-US" sz="2800" b="1" smtClean="0">
                <a:solidFill>
                  <a:srgbClr val="FF0000"/>
                </a:solidFill>
              </a:rPr>
              <a:t>Legendre function</a:t>
            </a:r>
            <a:r>
              <a:rPr lang="en-US" sz="2800" smtClean="0"/>
              <a:t>:</a:t>
            </a:r>
            <a:endParaRPr lang="fr-FR" sz="2800"/>
          </a:p>
        </p:txBody>
      </p:sp>
      <p:sp>
        <p:nvSpPr>
          <p:cNvPr id="3" name="TextBox 2"/>
          <p:cNvSpPr txBox="1"/>
          <p:nvPr/>
        </p:nvSpPr>
        <p:spPr>
          <a:xfrm>
            <a:off x="9852916" y="2551246"/>
            <a:ext cx="2112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6"/>
                </a:solidFill>
              </a:rPr>
              <a:t>[Rockafeller 1967]</a:t>
            </a:r>
            <a:endParaRPr lang="fr-FR" sz="2000" b="1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393" y="1309048"/>
            <a:ext cx="8344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Legendre-Fenchel transformation </a:t>
            </a:r>
            <a:r>
              <a:rPr lang="en-US" sz="2800" smtClean="0"/>
              <a:t>of a  convex function:</a:t>
            </a:r>
            <a:endParaRPr lang="fr-FR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968" y="1252942"/>
            <a:ext cx="3371850" cy="7524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7393" y="1931336"/>
            <a:ext cx="6781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Problem: Domain H of </a:t>
            </a:r>
            <a:r>
              <a:rPr lang="el-GR" sz="2800" smtClean="0"/>
              <a:t>η</a:t>
            </a:r>
            <a:r>
              <a:rPr lang="en-US" sz="2800" smtClean="0"/>
              <a:t> may not be convex...</a:t>
            </a:r>
          </a:p>
          <a:p>
            <a:r>
              <a:rPr lang="en-US" sz="2800" smtClean="0"/>
              <a:t>	counterexample </a:t>
            </a:r>
            <a:r>
              <a:rPr lang="en-US" sz="2800" smtClean="0"/>
              <a:t>with</a:t>
            </a:r>
            <a:endParaRPr lang="en-US" sz="280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343" y="2479916"/>
            <a:ext cx="4705350" cy="38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11" y="2781593"/>
            <a:ext cx="2445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by pass this problem:</a:t>
            </a:r>
          </a:p>
          <a:p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6037489" y="6418839"/>
            <a:ext cx="5664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Gradient map </a:t>
            </a:r>
            <a:r>
              <a:rPr lang="fr-FR" sz="2400" b="1" smtClean="0">
                <a:solidFill>
                  <a:srgbClr val="FF0000"/>
                </a:solidFill>
              </a:rPr>
              <a:t>∇F </a:t>
            </a:r>
            <a:r>
              <a:rPr lang="en-US" sz="2400" b="1" smtClean="0">
                <a:solidFill>
                  <a:srgbClr val="FF0000"/>
                </a:solidFill>
              </a:rPr>
              <a:t>is globally invertible: </a:t>
            </a:r>
            <a:r>
              <a:rPr lang="fr-FR" sz="2400" b="1" smtClean="0">
                <a:solidFill>
                  <a:srgbClr val="FF0000"/>
                </a:solidFill>
              </a:rPr>
              <a:t>∇F</a:t>
            </a:r>
            <a:r>
              <a:rPr lang="fr-FR" sz="2400" b="1" baseline="30000" smtClean="0">
                <a:solidFill>
                  <a:srgbClr val="FF0000"/>
                </a:solidFill>
              </a:rPr>
              <a:t>-1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endParaRPr lang="fr-FR" sz="2400" b="1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393" y="789318"/>
            <a:ext cx="11782425" cy="5143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87126" y="3208273"/>
            <a:ext cx="10538255" cy="2096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1985" y="1948921"/>
            <a:ext cx="1428750" cy="485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2826" y="1913581"/>
            <a:ext cx="11049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6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62" y="931800"/>
            <a:ext cx="10515600" cy="4351338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Comonotone functions</a:t>
            </a:r>
            <a:r>
              <a:rPr lang="en-US" smtClean="0"/>
              <a:t>:</a:t>
            </a:r>
          </a:p>
          <a:p>
            <a:pPr marL="0" indent="0">
              <a:buNone/>
            </a:pPr>
            <a:r>
              <a:rPr lang="en-US" smtClean="0"/>
              <a:t>  (i.e., </a:t>
            </a:r>
            <a:r>
              <a:rPr lang="en-US" b="1" smtClean="0">
                <a:solidFill>
                  <a:srgbClr val="FF0000"/>
                </a:solidFill>
              </a:rPr>
              <a:t>co</a:t>
            </a:r>
            <a:r>
              <a:rPr lang="en-US" smtClean="0"/>
              <a:t>monotone = monotone with respect to the </a:t>
            </a:r>
            <a:r>
              <a:rPr lang="en-US" b="1" smtClean="0">
                <a:solidFill>
                  <a:srgbClr val="FF0000"/>
                </a:solidFill>
              </a:rPr>
              <a:t>identity function</a:t>
            </a:r>
            <a:r>
              <a:rPr lang="en-US" smtClean="0"/>
              <a:t>)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965" y="931800"/>
            <a:ext cx="7258050" cy="50482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5962" y="-119935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Comonotone functions in inner product spaces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4" y="1971789"/>
            <a:ext cx="10804179" cy="1315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385" y="3768158"/>
            <a:ext cx="10472673" cy="10830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962" y="3384738"/>
            <a:ext cx="10713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Proof using symmetrization of  Bregman divergences = Jeffreys-Bregman divergence:</a:t>
            </a:r>
            <a:endParaRPr lang="fr-FR" sz="2400"/>
          </a:p>
        </p:txBody>
      </p:sp>
      <p:sp>
        <p:nvSpPr>
          <p:cNvPr id="10" name="TextBox 9"/>
          <p:cNvSpPr txBox="1"/>
          <p:nvPr/>
        </p:nvSpPr>
        <p:spPr>
          <a:xfrm>
            <a:off x="1439874" y="4771085"/>
            <a:ext cx="9425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because Bregman divergences(and sums thereof) are always non-negative</a:t>
            </a:r>
            <a:endParaRPr lang="fr-FR" sz="24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204" y="5158079"/>
            <a:ext cx="6880173" cy="8434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9048" y="6001505"/>
            <a:ext cx="11769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Remark: </a:t>
            </a:r>
            <a:r>
              <a:rPr lang="en-US" sz="2400" b="1" smtClean="0">
                <a:solidFill>
                  <a:schemeClr val="accent4"/>
                </a:solidFill>
              </a:rPr>
              <a:t>Generalization of monotonicity</a:t>
            </a:r>
            <a:r>
              <a:rPr lang="en-US" sz="2400" smtClean="0"/>
              <a:t> because when d=1,  f(x) is strictly monotone iff</a:t>
            </a:r>
          </a:p>
          <a:p>
            <a:r>
              <a:rPr lang="en-US" sz="2400" smtClean="0"/>
              <a:t> f(x</a:t>
            </a:r>
            <a:r>
              <a:rPr lang="en-US" sz="2400" baseline="-25000" smtClean="0"/>
              <a:t>1</a:t>
            </a:r>
            <a:r>
              <a:rPr lang="en-US" sz="2400" smtClean="0"/>
              <a:t>)-f(x</a:t>
            </a:r>
            <a:r>
              <a:rPr lang="en-US" sz="2400" baseline="-25000" smtClean="0"/>
              <a:t>2</a:t>
            </a:r>
            <a:r>
              <a:rPr lang="en-US" sz="2400" smtClean="0"/>
              <a:t>) is of  same sign of x</a:t>
            </a:r>
            <a:r>
              <a:rPr lang="en-US" sz="2400" baseline="-25000" smtClean="0"/>
              <a:t>1</a:t>
            </a:r>
            <a:r>
              <a:rPr lang="en-US" sz="2400" smtClean="0"/>
              <a:t>-x</a:t>
            </a:r>
            <a:r>
              <a:rPr lang="en-US" sz="2400" baseline="-25000" smtClean="0"/>
              <a:t>2 </a:t>
            </a:r>
            <a:r>
              <a:rPr lang="en-US" sz="2400"/>
              <a:t>that </a:t>
            </a:r>
            <a:r>
              <a:rPr lang="en-US" sz="2400" smtClean="0"/>
              <a:t>is,  (f(x</a:t>
            </a:r>
            <a:r>
              <a:rPr lang="en-US" sz="2400" baseline="-25000" smtClean="0"/>
              <a:t>1</a:t>
            </a:r>
            <a:r>
              <a:rPr lang="en-US" sz="2400" smtClean="0"/>
              <a:t>)-f(x</a:t>
            </a:r>
            <a:r>
              <a:rPr lang="en-US" sz="2400" baseline="-25000" smtClean="0"/>
              <a:t>2</a:t>
            </a:r>
            <a:r>
              <a:rPr lang="en-US" sz="2400" smtClean="0"/>
              <a:t>)) (x</a:t>
            </a:r>
            <a:r>
              <a:rPr lang="en-US" sz="2400" baseline="-25000" smtClean="0"/>
              <a:t>1</a:t>
            </a:r>
            <a:r>
              <a:rPr lang="en-US" sz="2400" smtClean="0"/>
              <a:t>-x</a:t>
            </a:r>
            <a:r>
              <a:rPr lang="en-US" sz="2400" baseline="-25000" smtClean="0"/>
              <a:t>2</a:t>
            </a:r>
            <a:r>
              <a:rPr lang="en-US" sz="2400" smtClean="0"/>
              <a:t>)&gt;0</a:t>
            </a:r>
            <a:endParaRPr lang="fr-FR" sz="2400" baseline="-25000"/>
          </a:p>
        </p:txBody>
      </p:sp>
      <p:sp>
        <p:nvSpPr>
          <p:cNvPr id="13" name="Rectangle 12"/>
          <p:cNvSpPr/>
          <p:nvPr/>
        </p:nvSpPr>
        <p:spPr>
          <a:xfrm>
            <a:off x="494122" y="1955745"/>
            <a:ext cx="10849071" cy="1428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24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46" y="-148279"/>
            <a:ext cx="11986554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Quasi-arithmetic centers: </a:t>
            </a:r>
            <a:r>
              <a:rPr lang="en-US" sz="4000" b="1">
                <a:solidFill>
                  <a:schemeClr val="accent1"/>
                </a:solidFill>
              </a:rPr>
              <a:t>D</a:t>
            </a:r>
            <a:r>
              <a:rPr lang="en-US" sz="4000" b="1" smtClean="0">
                <a:solidFill>
                  <a:schemeClr val="accent1"/>
                </a:solidFill>
              </a:rPr>
              <a:t>efinition generalizing QAMs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34" y="1028143"/>
            <a:ext cx="10253947" cy="4090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70" y="5148786"/>
            <a:ext cx="7978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This definition generalizes univariate quasi-arithmetic means 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5" y="5009472"/>
            <a:ext cx="4238625" cy="771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799" y="6242110"/>
            <a:ext cx="1506945" cy="3734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526" y="5709047"/>
            <a:ext cx="2181225" cy="390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11236" y="6153847"/>
            <a:ext cx="1916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Then we have</a:t>
            </a:r>
            <a:endParaRPr lang="fr-FR" sz="2400"/>
          </a:p>
        </p:txBody>
      </p:sp>
      <p:sp>
        <p:nvSpPr>
          <p:cNvPr id="13" name="Rectangle 12"/>
          <p:cNvSpPr/>
          <p:nvPr/>
        </p:nvSpPr>
        <p:spPr>
          <a:xfrm>
            <a:off x="2777899" y="2505167"/>
            <a:ext cx="6199845" cy="1937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3149388" y="5649281"/>
            <a:ext cx="56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Let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12215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05" y="-58193"/>
            <a:ext cx="12001995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An illustrating example: The matrix harmonic mean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" y="1065604"/>
            <a:ext cx="12005954" cy="4351338"/>
          </a:xfrm>
        </p:spPr>
        <p:txBody>
          <a:bodyPr/>
          <a:lstStyle/>
          <a:p>
            <a:r>
              <a:rPr lang="en-US" smtClean="0"/>
              <a:t>Consider the real-value minus </a:t>
            </a:r>
            <a:r>
              <a:rPr lang="en-US" b="1" smtClean="0">
                <a:solidFill>
                  <a:srgbClr val="FFC000"/>
                </a:solidFill>
              </a:rPr>
              <a:t>logdet function</a:t>
            </a:r>
          </a:p>
          <a:p>
            <a:r>
              <a:rPr lang="en-US" smtClean="0"/>
              <a:t>Domain F:                                the cone of symmetric  </a:t>
            </a:r>
            <a:r>
              <a:rPr lang="en-US"/>
              <a:t>positive-definite </a:t>
            </a:r>
            <a:r>
              <a:rPr lang="en-US" smtClean="0"/>
              <a:t>matrices </a:t>
            </a:r>
          </a:p>
          <a:p>
            <a:r>
              <a:rPr lang="en-US" smtClean="0"/>
              <a:t>Inner product: </a:t>
            </a:r>
            <a:endParaRPr lang="en-US"/>
          </a:p>
          <a:p>
            <a:r>
              <a:rPr lang="en-US" smtClean="0"/>
              <a:t>We have: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89" y="2624471"/>
            <a:ext cx="6238875" cy="180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93" y="1113982"/>
            <a:ext cx="2362200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397" y="1654393"/>
            <a:ext cx="2019300" cy="31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965" y="2134524"/>
            <a:ext cx="2286000" cy="390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4507" y="4444065"/>
            <a:ext cx="716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The quasi-arithmetic center with respect to  F:  </a:t>
            </a:r>
            <a:endParaRPr lang="fr-FR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5698" y="4331749"/>
            <a:ext cx="4341280" cy="6866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9146" y="5426786"/>
            <a:ext cx="7298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Generalize univariate harmonic mean with F(x)= log x, f(x)=F'(x)=1/x:</a:t>
            </a:r>
            <a:endParaRPr lang="fr-FR" sz="2000"/>
          </a:p>
        </p:txBody>
      </p:sp>
      <p:grpSp>
        <p:nvGrpSpPr>
          <p:cNvPr id="17" name="Group 16"/>
          <p:cNvGrpSpPr/>
          <p:nvPr/>
        </p:nvGrpSpPr>
        <p:grpSpPr>
          <a:xfrm>
            <a:off x="8156465" y="5476749"/>
            <a:ext cx="2650080" cy="350147"/>
            <a:chOff x="8950450" y="6180210"/>
            <a:chExt cx="3011856" cy="48385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44792" y="6275968"/>
              <a:ext cx="1717514" cy="3880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0450" y="6180210"/>
              <a:ext cx="1056932" cy="379835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8389477" y="2600784"/>
            <a:ext cx="334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←</a:t>
            </a:r>
            <a:r>
              <a:rPr lang="en-US" sz="2400" smtClean="0"/>
              <a:t>Legendre-type </a:t>
            </a:r>
            <a:r>
              <a:rPr lang="en-US" sz="2400" smtClean="0"/>
              <a:t>function</a:t>
            </a:r>
            <a:endParaRPr lang="fr-FR" sz="2400"/>
          </a:p>
        </p:txBody>
      </p:sp>
      <p:sp>
        <p:nvSpPr>
          <p:cNvPr id="14" name="TextBox 13"/>
          <p:cNvSpPr txBox="1"/>
          <p:nvPr/>
        </p:nvSpPr>
        <p:spPr>
          <a:xfrm>
            <a:off x="164507" y="4871175"/>
            <a:ext cx="7258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The quasi-arithmetic center with respect to  F*:  </a:t>
            </a:r>
            <a:endParaRPr lang="fr-FR" sz="28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5698" y="4925582"/>
            <a:ext cx="4323578" cy="4883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81293" y="3915943"/>
            <a:ext cx="334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←</a:t>
            </a:r>
            <a:r>
              <a:rPr lang="en-US" sz="2400" smtClean="0"/>
              <a:t>Legendre-type </a:t>
            </a:r>
            <a:r>
              <a:rPr lang="en-US" sz="2400" smtClean="0"/>
              <a:t>function</a:t>
            </a:r>
            <a:endParaRPr lang="fr-FR" sz="2400"/>
          </a:p>
        </p:txBody>
      </p:sp>
      <p:sp>
        <p:nvSpPr>
          <p:cNvPr id="18" name="TextBox 17"/>
          <p:cNvSpPr txBox="1"/>
          <p:nvPr/>
        </p:nvSpPr>
        <p:spPr>
          <a:xfrm>
            <a:off x="323946" y="5786174"/>
            <a:ext cx="11866325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0000"/>
                </a:solidFill>
              </a:rPr>
              <a:t>A Legendre-type function F gives rise to a pair of dual quasi-arithmetic centers</a:t>
            </a:r>
          </a:p>
          <a:p>
            <a:pPr algn="ctr"/>
            <a:r>
              <a:rPr lang="en-US" sz="2800" b="1">
                <a:solidFill>
                  <a:srgbClr val="FF0000"/>
                </a:solidFill>
              </a:rPr>
              <a:t>M</a:t>
            </a:r>
            <a:r>
              <a:rPr lang="fr-FR" sz="2800" b="1" baseline="-25000">
                <a:solidFill>
                  <a:srgbClr val="FF0000"/>
                </a:solidFill>
              </a:rPr>
              <a:t>∇</a:t>
            </a:r>
            <a:r>
              <a:rPr lang="fr-FR" sz="2800" b="1" baseline="-25000" smtClean="0">
                <a:solidFill>
                  <a:srgbClr val="FF0000"/>
                </a:solidFill>
              </a:rPr>
              <a:t>F </a:t>
            </a:r>
            <a:r>
              <a:rPr lang="fr-FR" sz="2800" b="1">
                <a:solidFill>
                  <a:srgbClr val="FF0000"/>
                </a:solidFill>
              </a:rPr>
              <a:t>and </a:t>
            </a:r>
            <a:r>
              <a:rPr lang="en-US" sz="2800" b="1">
                <a:solidFill>
                  <a:srgbClr val="FF0000"/>
                </a:solidFill>
              </a:rPr>
              <a:t>M</a:t>
            </a:r>
            <a:r>
              <a:rPr lang="fr-FR" sz="2800" b="1" baseline="-25000">
                <a:solidFill>
                  <a:srgbClr val="FF0000"/>
                </a:solidFill>
              </a:rPr>
              <a:t>∇</a:t>
            </a:r>
            <a:r>
              <a:rPr lang="fr-FR" sz="2800" b="1" baseline="-25000">
                <a:solidFill>
                  <a:srgbClr val="FF0000"/>
                </a:solidFill>
              </a:rPr>
              <a:t>F</a:t>
            </a:r>
            <a:r>
              <a:rPr lang="fr-FR" sz="2800" b="1" baseline="-25000" smtClean="0">
                <a:solidFill>
                  <a:srgbClr val="FF0000"/>
                </a:solidFill>
              </a:rPr>
              <a:t>*</a:t>
            </a:r>
            <a:r>
              <a:rPr lang="fr-FR" sz="3200"/>
              <a:t> </a:t>
            </a:r>
            <a:r>
              <a:rPr lang="fr-FR" sz="2800" smtClean="0"/>
              <a:t>: </a:t>
            </a:r>
            <a:r>
              <a:rPr lang="fr-FR" sz="2800" b="1" smtClean="0">
                <a:solidFill>
                  <a:srgbClr val="FF0000"/>
                </a:solidFill>
              </a:rPr>
              <a:t>dual operators</a:t>
            </a:r>
            <a:endParaRPr lang="fr-FR" b="1">
              <a:solidFill>
                <a:srgbClr val="FF0000"/>
              </a:solidFill>
            </a:endParaRPr>
          </a:p>
          <a:p>
            <a:endParaRPr lang="fr-FR" sz="2800">
              <a:solidFill>
                <a:schemeClr val="accent4"/>
              </a:solidFill>
            </a:endParaRPr>
          </a:p>
          <a:p>
            <a:endParaRPr lang="fr-FR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94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1782</Words>
  <Application>Microsoft Office PowerPoint</Application>
  <PresentationFormat>Widescreen</PresentationFormat>
  <Paragraphs>265</Paragraphs>
  <Slides>25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Talk outline, and contributions</vt:lpstr>
      <vt:lpstr>Weighted quasi-arithmetic means (QAMs) </vt:lpstr>
      <vt:lpstr> Quasi-arithmetic means (QAMs) </vt:lpstr>
      <vt:lpstr>Quasi-Arithmetic Centers (QACs) = Multivariate QAMs:</vt:lpstr>
      <vt:lpstr>Legendre-type functions</vt:lpstr>
      <vt:lpstr>Comonotone functions in inner product spaces</vt:lpstr>
      <vt:lpstr>Quasi-arithmetic centers: Definition generalizing QAMs</vt:lpstr>
      <vt:lpstr>An illustrating example: The matrix harmonic mean</vt:lpstr>
      <vt:lpstr>Dually flat structures of information geometry</vt:lpstr>
      <vt:lpstr>Quasi-arithmetic barycenters and dual geodesics</vt:lpstr>
      <vt:lpstr>n-Variable Quasi-arithmetic centers as centroids in dually flat spaces</vt:lpstr>
      <vt:lpstr>Invariance/equivariance of quasi-arithmetic centers</vt:lpstr>
      <vt:lpstr>Canonical divergence versus   Legendre-Fenchel/Bregman divergences</vt:lpstr>
      <vt:lpstr>Affine Legendre invariance of dually flat spaces         plus setting the unit scale of divergences</vt:lpstr>
      <vt:lpstr>Illustrating example: Mahalanobis divergence</vt:lpstr>
      <vt:lpstr>Quasi-arithmetic mixtures (QAMixs), and α-mixtures</vt:lpstr>
      <vt:lpstr>k=2 QAMixs  and the ∇-Jensen-Shannon divergence</vt:lpstr>
      <vt:lpstr>∇α-connections and geodesics in the probability simplex, ∇α-Jensen-Shannon divergence</vt:lpstr>
      <vt:lpstr>α-geodesics coincide when they pass through a standard simplex vertex</vt:lpstr>
      <vt:lpstr>Inductive Means: Geodesics/quasi-arithmetic centers</vt:lpstr>
      <vt:lpstr>Inductive matrix arithmetic-harmonic mean </vt:lpstr>
      <vt:lpstr>Geometric interpretation of the AHM matrix mean</vt:lpstr>
      <vt:lpstr>PowerPoint Presentation</vt:lpstr>
      <vt:lpstr>Some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</dc:creator>
  <cp:lastModifiedBy>Nielsen</cp:lastModifiedBy>
  <cp:revision>34</cp:revision>
  <dcterms:created xsi:type="dcterms:W3CDTF">2023-06-15T06:17:25Z</dcterms:created>
  <dcterms:modified xsi:type="dcterms:W3CDTF">2023-06-20T01:07:03Z</dcterms:modified>
</cp:coreProperties>
</file>