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283" r:id="rId3"/>
    <p:sldId id="293" r:id="rId4"/>
    <p:sldId id="265" r:id="rId5"/>
    <p:sldId id="269" r:id="rId6"/>
    <p:sldId id="266" r:id="rId7"/>
    <p:sldId id="270" r:id="rId8"/>
    <p:sldId id="271" r:id="rId9"/>
    <p:sldId id="272" r:id="rId10"/>
    <p:sldId id="273" r:id="rId11"/>
    <p:sldId id="257" r:id="rId12"/>
    <p:sldId id="277" r:id="rId13"/>
    <p:sldId id="287" r:id="rId14"/>
    <p:sldId id="290" r:id="rId15"/>
    <p:sldId id="276" r:id="rId16"/>
    <p:sldId id="297" r:id="rId17"/>
    <p:sldId id="278" r:id="rId18"/>
    <p:sldId id="288" r:id="rId19"/>
    <p:sldId id="279" r:id="rId20"/>
    <p:sldId id="280" r:id="rId21"/>
    <p:sldId id="286" r:id="rId22"/>
    <p:sldId id="284" r:id="rId23"/>
    <p:sldId id="289" r:id="rId24"/>
    <p:sldId id="285" r:id="rId25"/>
    <p:sldId id="294" r:id="rId26"/>
    <p:sldId id="296" r:id="rId27"/>
    <p:sldId id="298" r:id="rId28"/>
    <p:sldId id="281" r:id="rId29"/>
    <p:sldId id="282" r:id="rId30"/>
    <p:sldId id="291" r:id="rId31"/>
    <p:sldId id="262" r:id="rId32"/>
    <p:sldId id="261" r:id="rId33"/>
    <p:sldId id="275" r:id="rId34"/>
    <p:sldId id="263" r:id="rId35"/>
    <p:sldId id="295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405D83-A290-4428-B05F-E560AD9B325C}">
          <p14:sldIdLst>
            <p14:sldId id="264"/>
            <p14:sldId id="283"/>
            <p14:sldId id="293"/>
            <p14:sldId id="265"/>
            <p14:sldId id="269"/>
            <p14:sldId id="266"/>
            <p14:sldId id="270"/>
            <p14:sldId id="271"/>
            <p14:sldId id="272"/>
            <p14:sldId id="273"/>
            <p14:sldId id="257"/>
            <p14:sldId id="277"/>
            <p14:sldId id="287"/>
            <p14:sldId id="290"/>
            <p14:sldId id="276"/>
            <p14:sldId id="297"/>
            <p14:sldId id="278"/>
            <p14:sldId id="288"/>
            <p14:sldId id="279"/>
          </p14:sldIdLst>
        </p14:section>
        <p14:section name="Untitled Section" id="{5C0E96DA-1FDE-4489-8A27-E6196EC3D57E}">
          <p14:sldIdLst>
            <p14:sldId id="280"/>
            <p14:sldId id="286"/>
            <p14:sldId id="284"/>
            <p14:sldId id="289"/>
            <p14:sldId id="285"/>
            <p14:sldId id="294"/>
            <p14:sldId id="296"/>
            <p14:sldId id="298"/>
            <p14:sldId id="281"/>
            <p14:sldId id="282"/>
            <p14:sldId id="291"/>
            <p14:sldId id="262"/>
            <p14:sldId id="261"/>
            <p14:sldId id="275"/>
            <p14:sldId id="26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3" autoAdjust="0"/>
  </p:normalViewPr>
  <p:slideViewPr>
    <p:cSldViewPr snapToGrid="0">
      <p:cViewPr varScale="1">
        <p:scale>
          <a:sx n="56" d="100"/>
          <a:sy n="56" d="100"/>
        </p:scale>
        <p:origin x="10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58489-9431-4276-B07A-392DED68B0BA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4D65F-C1E9-4205-8492-103EB6AA6F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6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al_derivative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alculus_of_variation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https://arxiv.org/abs/2302.08175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4D65F-C1E9-4205-8492-103EB6AA6F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81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(v,V)\in T_{(\mu,\Sigma)}\in\bbR^d\times\Sym(d,\bbR)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A=\matrixthreethree{-V}{v}{0}{v^\top}{0}{-v^\top}{0}{-v^\top}{V}\in\mathbb{P}(2d+1)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\exp(tA)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\Xi(t)=[\exp(tA)]_{1:d,1:d}, \quad \xi(t)=[\exp(tA)]_{1:d,d+1}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\Sigma(t)=\Xi^{-1}(t),\quad \mu(t)=\Sigma(t)\xi(t)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4D65F-C1E9-4205-8492-103EB6AA6F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7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Fisher-Rao geodesic N(ξ(t),Ξ(t)) starting from the standard multivariate normal N(0,I) with initial value condition (a,B) can be expressed using the natural parameters and matrix hyperbolic functions Cosh and Sinh</a:t>
            </a:r>
          </a:p>
          <a:p>
            <a:pPr rtl="0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👉https://www.mdpi.com/1099-4300/25/4/654</a:t>
            </a:r>
          </a:p>
          <a:p>
            <a:endParaRPr lang="fr-FR" smtClean="0"/>
          </a:p>
          <a:p>
            <a:pPr rtl="0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result of Calvo and Oller from their beautiful paper:</a:t>
            </a:r>
          </a:p>
          <a:p>
            <a:pPr rtl="0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Calvo, Miquel, and Josep Maria Oller. "An explicit solution of information geodesic equations for the multivariate normal model." Statistics &amp; Risk Modeling 9.1-2 (1991): 119-138.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D72CE-D2DA-46D2-9AD4-DE2BFE7393A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9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https://en.wikipedia.org/wiki/Fr%C3%A9chet_derivative</a:t>
            </a:r>
          </a:p>
          <a:p>
            <a:endParaRPr lang="en-US" smtClean="0"/>
          </a:p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unctional derivative"/>
              </a:rPr>
              <a:t>functional derivative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widely in the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lculus of variations"/>
              </a:rPr>
              <a:t>calculus of variations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06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"Classification of affine matrix means": arXiv:1208.5603</a:t>
            </a:r>
          </a:p>
          <a:p>
            <a:endParaRPr lang="en-US" smtClean="0"/>
          </a:p>
          <a:p>
            <a:r>
              <a:rPr lang="en-US" smtClean="0"/>
              <a:t>----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A_\alpha(P,Q)=(1-\alpha)P+\alpha Q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g_P^A(X,Y)=\tr(X^\top Y)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H_\alpha(P,Q)=\left((1-\alpha)P^{-1}+\alpha Q^{-1}\right)^{-1}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g_P^H(X,Y)=\tr(P^{-2}XP^{-2}Y)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G_\alpha(P,Q)=P^{\frac{1}{2}} \,\left(P^{-\frac{1}{2}}\, Q\, P^{-\frac{1}{2}} \right)^\alpha\, P^{\frac{1}{2}}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g_P^G(X,Y)=\tr(P^{-1}XP^{-1}Y)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3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 associated with arithmetic, geometric and harmonic </a:t>
            </a:r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and integrable systems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Symmetrized Bregman centroid from AGH or Riemannian centroid?</a:t>
            </a:r>
            <a:endParaRPr lang="fr-FR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D72CE-D2DA-46D2-9AD4-DE2BFE7393A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2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1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5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4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5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3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82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8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8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30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1A9-6CA4-40D5-947B-07943A50F6F1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835B-D6E0-4F33-ABFD-76B93FAAE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1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92728" y="356263"/>
            <a:ext cx="1099794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accent1"/>
                </a:solidFill>
              </a:rPr>
              <a:t>Fisher-Rao distance and pullback Hilbert distance between multivariate normal distributions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2375" y="307614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Frank Nielsen</a:t>
            </a:r>
          </a:p>
          <a:p>
            <a:endParaRPr lang="en-US" sz="3600" dirty="0" smtClean="0"/>
          </a:p>
          <a:p>
            <a:r>
              <a:rPr lang="en-US" sz="3600" dirty="0" smtClean="0"/>
              <a:t>Sony Computer Science Laboratories </a:t>
            </a:r>
            <a:r>
              <a:rPr lang="en-US" sz="3600" dirty="0" err="1" smtClean="0"/>
              <a:t>Inc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20" y="5064183"/>
            <a:ext cx="4792910" cy="1229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1262" y="6293742"/>
            <a:ext cx="2091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 August 2023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788778" y="6093687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smtClean="0">
                <a:solidFill>
                  <a:schemeClr val="accent6"/>
                </a:solidFill>
              </a:rPr>
              <a:t>arXiv:2307.10644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1026" name="Picture 2" descr="https://franknielsen.github.io/GSI/smallGSI-Woman_teaching_geome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3" y="2971137"/>
            <a:ext cx="1594540" cy="17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889" y="473190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GSI'23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3372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" y="0"/>
            <a:ext cx="1221867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Geodesic solution: Initial value condition  (N</a:t>
            </a:r>
            <a:r>
              <a:rPr lang="en-US" b="1" baseline="-25000" smtClean="0">
                <a:solidFill>
                  <a:schemeClr val="accent1"/>
                </a:solidFill>
              </a:rPr>
              <a:t>0</a:t>
            </a:r>
            <a:r>
              <a:rPr lang="en-US" b="1" smtClean="0">
                <a:solidFill>
                  <a:schemeClr val="accent1"/>
                </a:solidFill>
              </a:rPr>
              <a:t>=N</a:t>
            </a:r>
            <a:r>
              <a:rPr lang="en-US" b="1" baseline="-25000" smtClean="0">
                <a:solidFill>
                  <a:schemeClr val="accent1"/>
                </a:solidFill>
              </a:rPr>
              <a:t>std</a:t>
            </a:r>
            <a:r>
              <a:rPr lang="en-US" b="1" smtClean="0">
                <a:solidFill>
                  <a:schemeClr val="accent1"/>
                </a:solidFill>
              </a:rPr>
              <a:t>)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indirect solution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51305"/>
            <a:ext cx="11612880" cy="4351338"/>
          </a:xfrm>
        </p:spPr>
        <p:txBody>
          <a:bodyPr/>
          <a:lstStyle/>
          <a:p>
            <a:r>
              <a:rPr lang="en-US" smtClean="0"/>
              <a:t>Manipulate geodesic equation </a:t>
            </a:r>
            <a:r>
              <a:rPr lang="en-US" b="1" smtClean="0">
                <a:solidFill>
                  <a:srgbClr val="FF0000"/>
                </a:solidFill>
              </a:rPr>
              <a:t>algebraically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natural parameterization </a:t>
            </a:r>
            <a:r>
              <a:rPr lang="en-US" smtClean="0"/>
              <a:t>of the exponential family of MVNs:</a:t>
            </a:r>
            <a:endParaRPr lang="en-US"/>
          </a:p>
          <a:p>
            <a:r>
              <a:rPr lang="en-US" smtClean="0"/>
              <a:t>Consider the </a:t>
            </a:r>
            <a:r>
              <a:rPr lang="en-US" b="1" smtClean="0">
                <a:solidFill>
                  <a:srgbClr val="FF0000"/>
                </a:solidFill>
              </a:rPr>
              <a:t>matrix exponential</a:t>
            </a:r>
            <a:r>
              <a:rPr lang="en-US" smtClean="0"/>
              <a:t> (a la "</a:t>
            </a:r>
            <a:r>
              <a:rPr lang="en-US" b="1" smtClean="0">
                <a:solidFill>
                  <a:srgbClr val="00B050"/>
                </a:solidFill>
              </a:rPr>
              <a:t>symmetric homogeneous space</a:t>
            </a:r>
            <a:r>
              <a:rPr lang="en-US" smtClean="0"/>
              <a:t>") of </a:t>
            </a:r>
            <a:r>
              <a:rPr lang="en-US" b="1" smtClean="0">
                <a:solidFill>
                  <a:srgbClr val="00B050"/>
                </a:solidFill>
              </a:rPr>
              <a:t>(2d+1)x(2d+1) matrices </a:t>
            </a:r>
            <a:r>
              <a:rPr lang="en-US" smtClean="0"/>
              <a:t>to solve geodesics with initial values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612233" y="4195961"/>
            <a:ext cx="272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[Eriksen 1987]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44" y="1325563"/>
            <a:ext cx="3851256" cy="871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60" y="2422843"/>
            <a:ext cx="2652881" cy="624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652" y="601663"/>
            <a:ext cx="4791075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4018597"/>
            <a:ext cx="5686425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5948184"/>
            <a:ext cx="1276350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5770" y="5402194"/>
            <a:ext cx="452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Compute </a:t>
            </a:r>
            <a:r>
              <a:rPr lang="en-US" sz="2800" b="1" smtClean="0">
                <a:solidFill>
                  <a:srgbClr val="00B050"/>
                </a:solidFill>
              </a:rPr>
              <a:t>matrix exponential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8466" y="5608689"/>
            <a:ext cx="6696075" cy="70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5805" y="6244803"/>
            <a:ext cx="4629150" cy="6096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996439" y="5925414"/>
            <a:ext cx="3522345" cy="38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16554" y="6211579"/>
            <a:ext cx="3819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retrieve natural parameters</a:t>
            </a:r>
          </a:p>
          <a:p>
            <a:r>
              <a:rPr lang="en-US" smtClean="0"/>
              <a:t>+ convert to ordinary parameterization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771"/>
            <a:ext cx="1251585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Fisher-Rao geodesics from multivariate normals</a:t>
            </a:r>
            <a:br>
              <a:rPr lang="fr-FR" b="1" smtClean="0">
                <a:solidFill>
                  <a:schemeClr val="accent1"/>
                </a:solidFill>
              </a:rPr>
            </a:br>
            <a:r>
              <a:rPr lang="fr-FR" b="1" smtClean="0">
                <a:solidFill>
                  <a:schemeClr val="accent1"/>
                </a:solidFill>
              </a:rPr>
              <a:t>with initial value conditions (direct solution)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5613" y="1281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73657" y="1564328"/>
            <a:ext cx="346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mtClean="0">
                <a:solidFill>
                  <a:srgbClr val="FF0000"/>
                </a:solidFill>
              </a:rPr>
              <a:t>Geodesic equation</a:t>
            </a:r>
            <a:r>
              <a:rPr lang="fr-FR" sz="3200" smtClean="0"/>
              <a:t>:</a:t>
            </a:r>
            <a:endParaRPr lang="fr-FR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412" y="1308542"/>
            <a:ext cx="5017992" cy="1135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508431"/>
            <a:ext cx="124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mtClean="0"/>
              <a:t>When initial value conditions                            are given,  the geodesics are </a:t>
            </a:r>
          </a:p>
          <a:p>
            <a:r>
              <a:rPr lang="fr-FR" sz="3200" smtClean="0"/>
              <a:t>known in </a:t>
            </a:r>
            <a:r>
              <a:rPr lang="fr-FR" sz="3200" b="1" smtClean="0">
                <a:solidFill>
                  <a:srgbClr val="FF0000"/>
                </a:solidFill>
              </a:rPr>
              <a:t>closed-form</a:t>
            </a:r>
            <a:r>
              <a:rPr lang="fr-FR" sz="3200" smtClean="0"/>
              <a:t> using the </a:t>
            </a:r>
            <a:r>
              <a:rPr lang="fr-FR" sz="3200" b="1" smtClean="0">
                <a:solidFill>
                  <a:srgbClr val="FF0000"/>
                </a:solidFill>
              </a:rPr>
              <a:t>natural parameters</a:t>
            </a:r>
            <a:r>
              <a:rPr lang="fr-FR" sz="3200" smtClean="0"/>
              <a:t>                                :</a:t>
            </a:r>
            <a:endParaRPr lang="fr-FR" sz="32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8" y="3621062"/>
            <a:ext cx="8554780" cy="1539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513" y="5200024"/>
            <a:ext cx="4754051" cy="81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08" y="5769705"/>
            <a:ext cx="4437212" cy="11797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3738" y="3004142"/>
            <a:ext cx="2883452" cy="632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064" y="537416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with</a:t>
            </a:r>
            <a:endParaRPr lang="fr-FR" sz="2400"/>
          </a:p>
        </p:txBody>
      </p:sp>
      <p:sp>
        <p:nvSpPr>
          <p:cNvPr id="17" name="TextBox 16"/>
          <p:cNvSpPr txBox="1"/>
          <p:nvPr/>
        </p:nvSpPr>
        <p:spPr>
          <a:xfrm>
            <a:off x="1972522" y="5943472"/>
            <a:ext cx="414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and matrix hyperbolic functions</a:t>
            </a:r>
          </a:p>
          <a:p>
            <a:r>
              <a:rPr lang="fr-FR" sz="2400" smtClean="0"/>
              <a:t>for M=</a:t>
            </a:r>
            <a:endParaRPr lang="fr-FR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0913" y="6358970"/>
            <a:ext cx="2556387" cy="3123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3402" y="5302971"/>
            <a:ext cx="2371234" cy="5338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61699" y="5359195"/>
            <a:ext cx="3505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and matrix pseudo-inverse</a:t>
            </a:r>
            <a:endParaRPr lang="fr-FR" sz="24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6900" y="1221756"/>
            <a:ext cx="2772573" cy="12779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7239" y="2564653"/>
            <a:ext cx="2472404" cy="50014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60818" y="3621062"/>
            <a:ext cx="8554780" cy="1475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9486900" y="4358953"/>
            <a:ext cx="304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[Calvo &amp; Oller 1991]</a:t>
            </a:r>
            <a:endParaRPr lang="fr-FR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" y="0"/>
            <a:ext cx="1189101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Special case: Centered multivariate normals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Closed form geodesics and Fisher-Rao distances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4507" y="2015644"/>
            <a:ext cx="204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[James 1973]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845" y="3957952"/>
            <a:ext cx="6448425" cy="1304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630" y="1446540"/>
            <a:ext cx="952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Submanifold of MVNs with constant mean is</a:t>
            </a:r>
            <a:r>
              <a:rPr lang="en-US" sz="2800" b="1" smtClean="0">
                <a:solidFill>
                  <a:srgbClr val="FF0000"/>
                </a:solidFill>
              </a:rPr>
              <a:t> totally geodesic</a:t>
            </a:r>
            <a:endParaRPr lang="fr-FR" sz="28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629" y="2626695"/>
            <a:ext cx="2833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Rao geodesics</a:t>
            </a:r>
            <a:r>
              <a:rPr lang="en-US" sz="2800" smtClean="0"/>
              <a:t>:</a:t>
            </a:r>
            <a:endParaRPr lang="fr-FR" sz="28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28" y="3927827"/>
            <a:ext cx="263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Rao distance</a:t>
            </a:r>
            <a:r>
              <a:rPr lang="en-US" sz="2800" smtClean="0"/>
              <a:t>:</a:t>
            </a:r>
            <a:endParaRPr lang="fr-FR" sz="2800" b="1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70" y="2331578"/>
            <a:ext cx="38862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718560" y="3033551"/>
            <a:ext cx="5670963" cy="846613"/>
            <a:chOff x="3955732" y="3416777"/>
            <a:chExt cx="4019550" cy="6000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732" y="3531078"/>
              <a:ext cx="10572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8257" y="3416777"/>
              <a:ext cx="2867025" cy="60007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68628" y="5528321"/>
            <a:ext cx="11548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</a:t>
            </a:r>
            <a:r>
              <a:rPr lang="en-US" sz="2800" smtClean="0"/>
              <a:t>equire to compute all eigenvalues (costly)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Because of sum of log</a:t>
            </a:r>
            <a:r>
              <a:rPr lang="en-US" sz="2800" baseline="30000" smtClean="0"/>
              <a:t>2</a:t>
            </a:r>
            <a:r>
              <a:rPr lang="en-US" sz="2800" smtClean="0"/>
              <a:t> , </a:t>
            </a:r>
            <a:r>
              <a:rPr lang="el-GR" sz="2800" b="1" smtClean="0">
                <a:solidFill>
                  <a:srgbClr val="FF0000"/>
                </a:solidFill>
              </a:rPr>
              <a:t>ρ</a:t>
            </a:r>
            <a:r>
              <a:rPr lang="en-US" sz="2800" b="1" smtClean="0">
                <a:solidFill>
                  <a:srgbClr val="FF0000"/>
                </a:solidFill>
              </a:rPr>
              <a:t>(P</a:t>
            </a:r>
            <a:r>
              <a:rPr lang="en-US" sz="2800" b="1" baseline="-25000" smtClean="0">
                <a:solidFill>
                  <a:srgbClr val="FF0000"/>
                </a:solidFill>
              </a:rPr>
              <a:t>1</a:t>
            </a:r>
            <a:r>
              <a:rPr lang="en-US" sz="2800" b="1" smtClean="0">
                <a:solidFill>
                  <a:srgbClr val="FF0000"/>
                </a:solidFill>
              </a:rPr>
              <a:t>,P</a:t>
            </a:r>
            <a:r>
              <a:rPr lang="en-US" sz="2800" b="1" baseline="-25000" smtClean="0">
                <a:solidFill>
                  <a:srgbClr val="FF0000"/>
                </a:solidFill>
              </a:rPr>
              <a:t>2</a:t>
            </a:r>
            <a:r>
              <a:rPr lang="en-US" sz="2800" b="1" smtClean="0">
                <a:solidFill>
                  <a:srgbClr val="FF0000"/>
                </a:solidFill>
              </a:rPr>
              <a:t>)=</a:t>
            </a:r>
            <a:r>
              <a:rPr lang="el-GR" sz="2800" b="1" smtClean="0">
                <a:solidFill>
                  <a:srgbClr val="FF0000"/>
                </a:solidFill>
              </a:rPr>
              <a:t>ρ</a:t>
            </a:r>
            <a:r>
              <a:rPr lang="en-US" sz="2800" b="1" smtClean="0">
                <a:solidFill>
                  <a:srgbClr val="FF0000"/>
                </a:solidFill>
              </a:rPr>
              <a:t>(P</a:t>
            </a:r>
            <a:r>
              <a:rPr lang="en-US" sz="2800" b="1" baseline="-25000" smtClean="0">
                <a:solidFill>
                  <a:srgbClr val="FF0000"/>
                </a:solidFill>
              </a:rPr>
              <a:t>1</a:t>
            </a:r>
            <a:r>
              <a:rPr lang="en-US" sz="2800" b="1" baseline="30000" smtClean="0">
                <a:solidFill>
                  <a:srgbClr val="FF0000"/>
                </a:solidFill>
              </a:rPr>
              <a:t>-1</a:t>
            </a:r>
            <a:r>
              <a:rPr lang="en-US" sz="2800" b="1" smtClean="0">
                <a:solidFill>
                  <a:srgbClr val="FF0000"/>
                </a:solidFill>
              </a:rPr>
              <a:t>,P</a:t>
            </a:r>
            <a:r>
              <a:rPr lang="en-US" sz="2800" b="1" baseline="-25000" smtClean="0">
                <a:solidFill>
                  <a:srgbClr val="FF0000"/>
                </a:solidFill>
              </a:rPr>
              <a:t>2</a:t>
            </a:r>
            <a:r>
              <a:rPr lang="en-US" sz="2800" b="1" baseline="30000" smtClean="0">
                <a:solidFill>
                  <a:srgbClr val="FF0000"/>
                </a:solidFill>
              </a:rPr>
              <a:t>-1</a:t>
            </a:r>
            <a:r>
              <a:rPr lang="en-US" sz="2800" b="1" smtClean="0">
                <a:solidFill>
                  <a:srgbClr val="FF0000"/>
                </a:solidFill>
              </a:rPr>
              <a:t>)</a:t>
            </a:r>
            <a:r>
              <a:rPr lang="en-US" sz="2800" smtClean="0"/>
              <a:t>  : </a:t>
            </a:r>
            <a:r>
              <a:rPr lang="en-US" sz="2800" b="1" smtClean="0">
                <a:solidFill>
                  <a:srgbClr val="FF0000"/>
                </a:solidFill>
              </a:rPr>
              <a:t>invariant to matrix inversion</a:t>
            </a:r>
            <a:endParaRPr lang="fr-F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1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4" y="-194152"/>
            <a:ext cx="1186624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Riemanian geometry of the SPD cone (trace metric) 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47" y="3191804"/>
            <a:ext cx="3933825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113" y="5046462"/>
            <a:ext cx="3950017" cy="146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647" y="3761499"/>
            <a:ext cx="447675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087" y="3305361"/>
            <a:ext cx="340995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4458228"/>
            <a:ext cx="3219450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647" y="5066532"/>
            <a:ext cx="537210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9335" y="1216102"/>
            <a:ext cx="3181350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795" y="1949088"/>
            <a:ext cx="31337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7047" y="2243083"/>
            <a:ext cx="4962525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3647" y="5798470"/>
            <a:ext cx="3990975" cy="971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7216" y="2672231"/>
            <a:ext cx="2561817" cy="436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255" y="2636111"/>
            <a:ext cx="2600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Geodesic equation:</a:t>
            </a:r>
            <a:endParaRPr lang="fr-FR" sz="2400"/>
          </a:p>
        </p:txBody>
      </p:sp>
      <p:sp>
        <p:nvSpPr>
          <p:cNvPr id="15" name="TextBox 14"/>
          <p:cNvSpPr txBox="1"/>
          <p:nvPr/>
        </p:nvSpPr>
        <p:spPr>
          <a:xfrm>
            <a:off x="135255" y="1120541"/>
            <a:ext cx="18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Trace metric:</a:t>
            </a:r>
            <a:endParaRPr lang="fr-FR" sz="2400"/>
          </a:p>
        </p:txBody>
      </p:sp>
      <p:sp>
        <p:nvSpPr>
          <p:cNvPr id="16" name="TextBox 15"/>
          <p:cNvSpPr txBox="1"/>
          <p:nvPr/>
        </p:nvSpPr>
        <p:spPr>
          <a:xfrm>
            <a:off x="135255" y="1862899"/>
            <a:ext cx="222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Length element:</a:t>
            </a:r>
            <a:endParaRPr lang="fr-FR" sz="2400"/>
          </a:p>
        </p:txBody>
      </p:sp>
      <p:sp>
        <p:nvSpPr>
          <p:cNvPr id="17" name="TextBox 16"/>
          <p:cNvSpPr txBox="1"/>
          <p:nvPr/>
        </p:nvSpPr>
        <p:spPr>
          <a:xfrm>
            <a:off x="125047" y="3294550"/>
            <a:ext cx="1675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Initial value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conditions</a:t>
            </a:r>
            <a:r>
              <a:rPr lang="en-US" sz="2400" smtClean="0"/>
              <a:t>:</a:t>
            </a:r>
            <a:endParaRPr lang="fr-FR" sz="2400"/>
          </a:p>
        </p:txBody>
      </p:sp>
      <p:sp>
        <p:nvSpPr>
          <p:cNvPr id="18" name="TextBox 17"/>
          <p:cNvSpPr txBox="1"/>
          <p:nvPr/>
        </p:nvSpPr>
        <p:spPr>
          <a:xfrm>
            <a:off x="127774" y="4592722"/>
            <a:ext cx="218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Boundary value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conditions</a:t>
            </a:r>
            <a:r>
              <a:rPr lang="en-US" sz="2400" smtClean="0"/>
              <a:t>:</a:t>
            </a:r>
            <a:endParaRPr lang="fr-FR" sz="2400"/>
          </a:p>
        </p:txBody>
      </p:sp>
      <p:sp>
        <p:nvSpPr>
          <p:cNvPr id="19" name="TextBox 18"/>
          <p:cNvSpPr txBox="1"/>
          <p:nvPr/>
        </p:nvSpPr>
        <p:spPr>
          <a:xfrm>
            <a:off x="33427" y="5890894"/>
            <a:ext cx="208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Rao's distance</a:t>
            </a:r>
            <a:r>
              <a:rPr lang="en-US" sz="2400" smtClean="0"/>
              <a:t>:</a:t>
            </a:r>
            <a:endParaRPr lang="fr-FR" sz="2400"/>
          </a:p>
        </p:txBody>
      </p:sp>
      <p:sp>
        <p:nvSpPr>
          <p:cNvPr id="20" name="TextBox 19"/>
          <p:cNvSpPr txBox="1"/>
          <p:nvPr/>
        </p:nvSpPr>
        <p:spPr>
          <a:xfrm>
            <a:off x="5920740" y="1202028"/>
            <a:ext cx="6324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related to Fisher information of centered normal/Wishart</a:t>
            </a:r>
            <a:endParaRPr lang="fr-FR" sz="20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7047" y="1576415"/>
            <a:ext cx="2219325" cy="542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62907" y="1478233"/>
            <a:ext cx="2476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" y="-28638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Submanifolds of constant covariance matrices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712463"/>
            <a:ext cx="7471410" cy="286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3533854"/>
            <a:ext cx="8580120" cy="3227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5237" y="2076004"/>
            <a:ext cx="35528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5"/>
                </a:solidFill>
              </a:rPr>
              <a:t>not totally geodesics 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 b="1" smtClean="0">
                <a:solidFill>
                  <a:srgbClr val="0070C0"/>
                </a:solidFill>
              </a:rPr>
              <a:t>N</a:t>
            </a:r>
            <a:r>
              <a:rPr lang="el-GR" sz="2800" b="1" baseline="-25000">
                <a:solidFill>
                  <a:srgbClr val="0070C0"/>
                </a:solidFill>
              </a:rPr>
              <a:t>Σ</a:t>
            </a:r>
            <a:r>
              <a:rPr lang="en-US" sz="2800" b="1" baseline="-25000" smtClean="0">
                <a:solidFill>
                  <a:srgbClr val="0070C0"/>
                </a:solidFill>
              </a:rPr>
              <a:t>0</a:t>
            </a:r>
            <a:endParaRPr lang="fr-FR" sz="2800" b="1" baseline="-25000">
              <a:solidFill>
                <a:srgbClr val="0070C0"/>
              </a:solidFill>
            </a:endParaRPr>
          </a:p>
          <a:p>
            <a:endParaRPr lang="fr-FR" sz="2400" b="1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9485" y="577513"/>
            <a:ext cx="2966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  totally geodesics N</a:t>
            </a:r>
            <a:r>
              <a:rPr lang="el-GR" b="1" smtClean="0">
                <a:solidFill>
                  <a:srgbClr val="FF0000"/>
                </a:solidFill>
              </a:rPr>
              <a:t>μ</a:t>
            </a:r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fr-FR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4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2" y="1623060"/>
            <a:ext cx="12043938" cy="2948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62" y="147955"/>
            <a:ext cx="113538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Fisher-Rao geodesics from multivariate normals</a:t>
            </a:r>
            <a:br>
              <a:rPr lang="fr-FR" b="1" smtClean="0">
                <a:solidFill>
                  <a:schemeClr val="accent1"/>
                </a:solidFill>
              </a:rPr>
            </a:br>
            <a:r>
              <a:rPr lang="fr-FR" b="1" smtClean="0">
                <a:solidFill>
                  <a:schemeClr val="accent1"/>
                </a:solidFill>
              </a:rPr>
              <a:t>with boundary value conditions in closed form 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945579" y="1618084"/>
            <a:ext cx="272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[Kobayashi 2023]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62" y="5431909"/>
            <a:ext cx="12437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</a:t>
            </a:r>
            <a:r>
              <a:rPr lang="en-US" sz="2400" smtClean="0"/>
              <a:t>et </a:t>
            </a:r>
            <a:r>
              <a:rPr lang="en-US" sz="2400" b="1" smtClean="0">
                <a:solidFill>
                  <a:srgbClr val="FF0000"/>
                </a:solidFill>
              </a:rPr>
              <a:t>closed-form geodesics with boundary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However, </a:t>
            </a:r>
            <a:r>
              <a:rPr lang="en-US" sz="2400" b="1" smtClean="0">
                <a:solidFill>
                  <a:srgbClr val="FF0000"/>
                </a:solidFill>
              </a:rPr>
              <a:t>no closed-form Rao distance</a:t>
            </a:r>
            <a:r>
              <a:rPr lang="en-US" sz="2400" smtClean="0"/>
              <a:t> because of the integration of length element problem</a:t>
            </a:r>
            <a:endParaRPr lang="fr-FR" sz="2400"/>
          </a:p>
        </p:txBody>
      </p:sp>
      <p:sp>
        <p:nvSpPr>
          <p:cNvPr id="6" name="TextBox 5"/>
          <p:cNvSpPr txBox="1"/>
          <p:nvPr/>
        </p:nvSpPr>
        <p:spPr>
          <a:xfrm>
            <a:off x="148062" y="4716566"/>
            <a:ext cx="104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Ingredient: </a:t>
            </a:r>
            <a:r>
              <a:rPr lang="en-US" sz="2400" b="1" smtClean="0">
                <a:solidFill>
                  <a:srgbClr val="FF0000"/>
                </a:solidFill>
              </a:rPr>
              <a:t>Riemannian submersion</a:t>
            </a:r>
            <a:r>
              <a:rPr lang="en-US" sz="2400" smtClean="0"/>
              <a:t> and MVN geodesics from horizontal geodesics</a:t>
            </a:r>
            <a:endParaRPr lang="fr-FR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04" y="6265565"/>
            <a:ext cx="6734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2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3812"/>
            <a:ext cx="68484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3590" y="5527472"/>
            <a:ext cx="11818410" cy="128817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081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Fisher-Rao MVN distance: An upper bound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77309" y="6415541"/>
            <a:ext cx="272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[N. 2023]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496378"/>
            <a:ext cx="118219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Geodesics with boundary conditions form </a:t>
            </a:r>
            <a:r>
              <a:rPr lang="en-US" sz="2800" b="1" smtClean="0">
                <a:solidFill>
                  <a:srgbClr val="FF0000"/>
                </a:solidFill>
              </a:rPr>
              <a:t>1d totally geodesic submanifolds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Cut the geodesics in many small parts using T+1 geodesic points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Upper bound</a:t>
            </a:r>
            <a:r>
              <a:rPr lang="en-US" sz="2800" smtClean="0"/>
              <a:t> for nearby points Rao distance by the square root of Jeffreys divergence (or any other f-divergence)</a:t>
            </a:r>
            <a:endParaRPr lang="fr-F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4604920"/>
            <a:ext cx="3521744" cy="71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909" y="4643466"/>
            <a:ext cx="1390650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050" y="4853284"/>
            <a:ext cx="431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Infinitesimal Fisher-Rao distance:</a:t>
            </a:r>
            <a:endParaRPr lang="fr-FR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1" y="5691196"/>
            <a:ext cx="10533698" cy="1018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90" y="2418929"/>
            <a:ext cx="6380400" cy="1106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329" y="2821941"/>
            <a:ext cx="5079242" cy="4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8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216535"/>
            <a:ext cx="1211199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Diffeomorphic embeddings of MVN(d) onto SPD(d+1)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065318"/>
            <a:ext cx="6791325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41130" y="1430328"/>
            <a:ext cx="275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92D050"/>
                </a:solidFill>
              </a:rPr>
              <a:t>[Calvo &amp; Oller 1990]</a:t>
            </a:r>
            <a:endParaRPr lang="fr-FR" sz="2400" b="1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" y="1542098"/>
            <a:ext cx="802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The </a:t>
            </a:r>
            <a:r>
              <a:rPr lang="en-US" sz="2800" b="1" smtClean="0">
                <a:solidFill>
                  <a:srgbClr val="FF0000"/>
                </a:solidFill>
              </a:rPr>
              <a:t>diffeomorphisms</a:t>
            </a:r>
            <a:r>
              <a:rPr lang="en-US" sz="2800" smtClean="0"/>
              <a:t> {f</a:t>
            </a:r>
            <a:r>
              <a:rPr lang="el-GR" b="1" baseline="-25000"/>
              <a:t>β</a:t>
            </a:r>
            <a:r>
              <a:rPr lang="en-US" sz="2800" smtClean="0"/>
              <a:t>} foliates the SPD cone P(d+1)</a:t>
            </a:r>
            <a:endParaRPr lang="fr-FR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2" y="3740776"/>
            <a:ext cx="7572375" cy="193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122593"/>
            <a:ext cx="110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Using half trace metric in P(d+1), we get the following </a:t>
            </a:r>
            <a:r>
              <a:rPr lang="en-US" sz="2800" b="1" smtClean="0">
                <a:solidFill>
                  <a:srgbClr val="FF0000"/>
                </a:solidFill>
              </a:rPr>
              <a:t>metrics on MVN(d)</a:t>
            </a:r>
            <a:r>
              <a:rPr lang="en-US" sz="2800" smtClean="0"/>
              <a:t>:</a:t>
            </a:r>
            <a:endParaRPr lang="fr-FR" sz="2800"/>
          </a:p>
        </p:txBody>
      </p:sp>
      <p:sp>
        <p:nvSpPr>
          <p:cNvPr id="8" name="TextBox 7"/>
          <p:cNvSpPr txBox="1"/>
          <p:nvPr/>
        </p:nvSpPr>
        <p:spPr>
          <a:xfrm>
            <a:off x="1543050" y="5674351"/>
            <a:ext cx="10680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When </a:t>
            </a:r>
            <a:r>
              <a:rPr lang="en-US" sz="2800"/>
              <a:t> </a:t>
            </a:r>
            <a:r>
              <a:rPr lang="el-GR" sz="2800" b="1">
                <a:solidFill>
                  <a:srgbClr val="FF0000"/>
                </a:solidFill>
              </a:rPr>
              <a:t>β</a:t>
            </a:r>
            <a:r>
              <a:rPr lang="en-US" sz="2800" b="1" smtClean="0">
                <a:solidFill>
                  <a:srgbClr val="FF0000"/>
                </a:solidFill>
              </a:rPr>
              <a:t>=1</a:t>
            </a:r>
            <a:r>
              <a:rPr lang="en-US" sz="2800" smtClean="0"/>
              <a:t> (constant), we thus get  a </a:t>
            </a:r>
            <a:r>
              <a:rPr lang="en-US" sz="2800" b="1" smtClean="0">
                <a:solidFill>
                  <a:srgbClr val="FF0000"/>
                </a:solidFill>
              </a:rPr>
              <a:t>Fisher isometric embedding</a:t>
            </a:r>
            <a:r>
              <a:rPr lang="en-US" sz="2800" smtClean="0"/>
              <a:t> of MVN(d) into SPD(d+1):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766" y="6133248"/>
            <a:ext cx="4067175" cy="590550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>
          <a:xfrm>
            <a:off x="411956" y="4653756"/>
            <a:ext cx="880110" cy="16136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141" y="522630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>
                <a:solidFill>
                  <a:srgbClr val="FF0000"/>
                </a:solidFill>
              </a:rPr>
              <a:t>β</a:t>
            </a:r>
            <a:r>
              <a:rPr lang="en-US" b="1">
                <a:solidFill>
                  <a:srgbClr val="FF0000"/>
                </a:solidFill>
              </a:rPr>
              <a:t>=1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4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-227232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Fisher-Rao MVN distance: A lower bound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5454" y="2053083"/>
            <a:ext cx="272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[Calvo &amp; Oller 1990]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430" y="732122"/>
            <a:ext cx="114742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Embed isometrically the Gaussian manifold N(d) into a </a:t>
            </a:r>
            <a:r>
              <a:rPr lang="en-US" sz="2800" b="1" smtClean="0">
                <a:solidFill>
                  <a:srgbClr val="FF0000"/>
                </a:solidFill>
              </a:rPr>
              <a:t>submanifold 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of codimension 1 into the SPD cone of dimension d+1 </a:t>
            </a:r>
            <a:r>
              <a:rPr lang="en-US" sz="2800" smtClean="0"/>
              <a:t>(non-totally geodesic):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Use SPD geodesic in the (d+1)-dimensional cone: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SPD path is of length necessarily smaller than the MVN geodesic </a:t>
            </a:r>
          </a:p>
          <a:p>
            <a:r>
              <a:rPr lang="en-US" sz="2800"/>
              <a:t> </a:t>
            </a:r>
            <a:r>
              <a:rPr lang="en-US" sz="2800" smtClean="0"/>
              <a:t>     in submanifold f(N). Thus get a </a:t>
            </a:r>
            <a:r>
              <a:rPr lang="en-US" sz="2800" b="1" smtClean="0">
                <a:solidFill>
                  <a:srgbClr val="FF0000"/>
                </a:solidFill>
              </a:rPr>
              <a:t>lower bound</a:t>
            </a:r>
            <a:r>
              <a:rPr lang="en-US" sz="2800" smtClean="0"/>
              <a:t> on Rao distance:</a:t>
            </a:r>
            <a:endParaRPr lang="fr-F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05" y="1758812"/>
            <a:ext cx="5200650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14" y="4694638"/>
            <a:ext cx="8270307" cy="124347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49590" y="2873347"/>
            <a:ext cx="3922686" cy="585614"/>
            <a:chOff x="3955732" y="3416777"/>
            <a:chExt cx="4019550" cy="6000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732" y="3531078"/>
              <a:ext cx="1057275" cy="3714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8257" y="3416777"/>
              <a:ext cx="2867025" cy="60007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1077" y="6131734"/>
            <a:ext cx="1221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Cut MVN geodesics into  and apply lower bound piecewisely : </a:t>
            </a:r>
            <a:r>
              <a:rPr lang="en-US" sz="2800" b="1" smtClean="0">
                <a:solidFill>
                  <a:srgbClr val="FF0000"/>
                </a:solidFill>
              </a:rPr>
              <a:t>Fine lower bound</a:t>
            </a:r>
            <a:endParaRPr lang="fr-FR" sz="2800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" y="4694638"/>
            <a:ext cx="8869680" cy="1328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7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05" y="196684"/>
            <a:ext cx="120015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References for this talk</a:t>
            </a:r>
            <a:br>
              <a:rPr lang="en-US" b="1" smtClean="0">
                <a:solidFill>
                  <a:schemeClr val="accent1"/>
                </a:solidFill>
              </a:rPr>
            </a:b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805" y="1522247"/>
            <a:ext cx="11578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NB: Paper is </a:t>
            </a:r>
            <a:r>
              <a:rPr lang="en-US" sz="3200" i="1" smtClean="0"/>
              <a:t>not included</a:t>
            </a:r>
            <a:r>
              <a:rPr lang="en-US" sz="3200" smtClean="0"/>
              <a:t> </a:t>
            </a:r>
            <a:r>
              <a:rPr lang="en-US" sz="3200"/>
              <a:t>in the GSI </a:t>
            </a:r>
            <a:r>
              <a:rPr lang="en-US" sz="3200" smtClean="0"/>
              <a:t>proceedings</a:t>
            </a:r>
            <a:endParaRPr lang="fr-FR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smtClean="0"/>
              <a:t>A </a:t>
            </a:r>
            <a:r>
              <a:rPr lang="fr-FR" sz="3200"/>
              <a:t>Simple Approximation Method for the Fisher–Rao Distance between Multivariate Normal Distributions, Entropy  (2023) </a:t>
            </a:r>
            <a:endParaRPr lang="fr-FR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smtClean="0"/>
              <a:t> </a:t>
            </a:r>
            <a:r>
              <a:rPr lang="fr-FR" sz="3200" b="1">
                <a:solidFill>
                  <a:schemeClr val="accent6"/>
                </a:solidFill>
              </a:rPr>
              <a:t>Fisher-Rao and pullback Hilbert cone distances on the multivariate Gaussian manifold with applications to simplification and quantization of mixtures</a:t>
            </a:r>
            <a:r>
              <a:rPr lang="fr-FR" sz="3200"/>
              <a:t>, ICML </a:t>
            </a:r>
            <a:r>
              <a:rPr lang="fr-FR" sz="3200" smtClean="0"/>
              <a:t>TAG-ML workshop </a:t>
            </a:r>
            <a:r>
              <a:rPr lang="fr-FR" sz="3200"/>
              <a:t>(2023)</a:t>
            </a:r>
          </a:p>
          <a:p>
            <a:endParaRPr lang="fr-FR" sz="3200"/>
          </a:p>
        </p:txBody>
      </p:sp>
      <p:pic>
        <p:nvPicPr>
          <p:cNvPr id="1026" name="Picture 2" descr="https://www.sonycsl.co.jp/wp-content/uploads/2023/08/6thGSI-750x5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10" y="411480"/>
            <a:ext cx="2415733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79266"/>
            <a:ext cx="1203198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Fisher-Rao MVN geodesic: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sz="4000" b="1" smtClean="0">
                <a:solidFill>
                  <a:schemeClr val="accent1"/>
                </a:solidFill>
              </a:rPr>
              <a:t>Numerical midpoint geodesic with quadratic convergence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8300" y="6332220"/>
            <a:ext cx="239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[Nakamura 2012]</a:t>
            </a:r>
            <a:endParaRPr lang="fr-FR" sz="2400" b="1">
              <a:solidFill>
                <a:schemeClr val="accent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09611" y="2169418"/>
            <a:ext cx="5670963" cy="846613"/>
            <a:chOff x="3955732" y="3416777"/>
            <a:chExt cx="4019550" cy="6000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732" y="3531078"/>
              <a:ext cx="1057275" cy="3714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257" y="3416777"/>
              <a:ext cx="2867025" cy="6000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39347" y="1502945"/>
            <a:ext cx="888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Computing SPD geodesics points require all eigenvalues/eigenvectors:</a:t>
            </a:r>
            <a:endParaRPr lang="fr-FR" sz="2400"/>
          </a:p>
        </p:txBody>
      </p:sp>
      <p:sp>
        <p:nvSpPr>
          <p:cNvPr id="9" name="TextBox 8"/>
          <p:cNvSpPr txBox="1"/>
          <p:nvPr/>
        </p:nvSpPr>
        <p:spPr>
          <a:xfrm>
            <a:off x="605790" y="3220839"/>
            <a:ext cx="1121723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For </a:t>
            </a:r>
            <a:r>
              <a:rPr lang="en-US" sz="2800" b="1" smtClean="0">
                <a:solidFill>
                  <a:srgbClr val="FF0000"/>
                </a:solidFill>
              </a:rPr>
              <a:t>t=1/2</a:t>
            </a:r>
            <a:r>
              <a:rPr lang="en-US" sz="2800" smtClean="0"/>
              <a:t>, we can compute </a:t>
            </a:r>
            <a:r>
              <a:rPr lang="el-GR" sz="2800" smtClean="0"/>
              <a:t>Σ</a:t>
            </a:r>
            <a:r>
              <a:rPr lang="en-US" sz="2800" baseline="-25000" smtClean="0"/>
              <a:t>1/2 </a:t>
            </a:r>
            <a:r>
              <a:rPr lang="en-US" sz="2800"/>
              <a:t>with </a:t>
            </a:r>
            <a:r>
              <a:rPr lang="en-US" sz="2800" b="1">
                <a:solidFill>
                  <a:srgbClr val="FF0000"/>
                </a:solidFill>
              </a:rPr>
              <a:t>quadratic </a:t>
            </a:r>
            <a:r>
              <a:rPr lang="en-US" sz="2800" b="1" smtClean="0">
                <a:solidFill>
                  <a:srgbClr val="FF0000"/>
                </a:solidFill>
              </a:rPr>
              <a:t>convergence</a:t>
            </a:r>
            <a:r>
              <a:rPr lang="en-US" sz="2800" smtClean="0"/>
              <a:t> (thus bypassing </a:t>
            </a:r>
          </a:p>
          <a:p>
            <a:r>
              <a:rPr lang="en-US" sz="2800" smtClean="0"/>
              <a:t>eigendecomposition) </a:t>
            </a:r>
            <a:r>
              <a:rPr lang="en-US" sz="2800"/>
              <a:t>as follows</a:t>
            </a:r>
            <a:r>
              <a:rPr lang="en-US" sz="2800" smtClean="0"/>
              <a:t>:</a:t>
            </a:r>
          </a:p>
          <a:p>
            <a:endParaRPr lang="en-US" sz="2800" smtClean="0"/>
          </a:p>
          <a:p>
            <a:r>
              <a:rPr lang="en-US" sz="2800" u="sng" smtClean="0"/>
              <a:t>Matrix AHM mean:</a:t>
            </a:r>
            <a:endParaRPr lang="en-US" sz="2800" u="sng"/>
          </a:p>
          <a:p>
            <a:r>
              <a:rPr lang="en-US" sz="2800" smtClean="0"/>
              <a:t>A</a:t>
            </a:r>
            <a:r>
              <a:rPr lang="en-US" sz="2800" baseline="-25000" smtClean="0"/>
              <a:t>t+1</a:t>
            </a:r>
            <a:r>
              <a:rPr lang="en-US" sz="2800" smtClean="0"/>
              <a:t>=ArithmeticMean(A</a:t>
            </a:r>
            <a:r>
              <a:rPr lang="en-US" sz="2800" baseline="-25000" smtClean="0"/>
              <a:t>t</a:t>
            </a:r>
            <a:r>
              <a:rPr lang="en-US" sz="2800" smtClean="0"/>
              <a:t>,B</a:t>
            </a:r>
            <a:r>
              <a:rPr lang="en-US" sz="2800" baseline="-25000" smtClean="0"/>
              <a:t>t</a:t>
            </a:r>
            <a:r>
              <a:rPr lang="en-US" sz="2800" smtClean="0"/>
              <a:t>)</a:t>
            </a:r>
          </a:p>
          <a:p>
            <a:r>
              <a:rPr lang="en-US" sz="2800" smtClean="0"/>
              <a:t>B</a:t>
            </a:r>
            <a:r>
              <a:rPr lang="en-US" sz="2800" baseline="-25000" smtClean="0"/>
              <a:t>t+1</a:t>
            </a:r>
            <a:r>
              <a:rPr lang="en-US" sz="2800" smtClean="0"/>
              <a:t>=HarmonicMean(A</a:t>
            </a:r>
            <a:r>
              <a:rPr lang="en-US" sz="2800" baseline="-25000" smtClean="0"/>
              <a:t>t</a:t>
            </a:r>
            <a:r>
              <a:rPr lang="en-US" sz="2800" smtClean="0"/>
              <a:t>,B</a:t>
            </a:r>
            <a:r>
              <a:rPr lang="en-US" sz="2800" baseline="-25000" smtClean="0"/>
              <a:t>t</a:t>
            </a:r>
            <a:r>
              <a:rPr lang="en-US" sz="2800" smtClean="0"/>
              <a:t>)</a:t>
            </a:r>
          </a:p>
          <a:p>
            <a:endParaRPr lang="en-US" sz="2800" smtClean="0"/>
          </a:p>
          <a:p>
            <a:r>
              <a:rPr lang="en-US" sz="2800" smtClean="0"/>
              <a:t>   initialized with A</a:t>
            </a:r>
            <a:r>
              <a:rPr lang="en-US" sz="2800" baseline="-25000" smtClean="0"/>
              <a:t>0</a:t>
            </a:r>
            <a:r>
              <a:rPr lang="en-US" sz="2800" smtClean="0"/>
              <a:t>=</a:t>
            </a:r>
            <a:r>
              <a:rPr lang="el-GR" sz="2800" smtClean="0"/>
              <a:t>Σ</a:t>
            </a:r>
            <a:r>
              <a:rPr lang="en-US" sz="2800" baseline="-25000"/>
              <a:t>0</a:t>
            </a:r>
            <a:r>
              <a:rPr lang="en-US" sz="2800" smtClean="0"/>
              <a:t> </a:t>
            </a:r>
            <a:r>
              <a:rPr lang="en-US" sz="2800"/>
              <a:t>and B</a:t>
            </a:r>
            <a:r>
              <a:rPr lang="en-US" sz="2800" baseline="-25000"/>
              <a:t>0</a:t>
            </a:r>
            <a:r>
              <a:rPr lang="en-US" sz="2800"/>
              <a:t>=</a:t>
            </a:r>
            <a:r>
              <a:rPr lang="el-GR" sz="2800"/>
              <a:t>Σ</a:t>
            </a:r>
            <a:r>
              <a:rPr lang="en-US" sz="2800" baseline="-25000"/>
              <a:t>1</a:t>
            </a:r>
            <a:endParaRPr lang="fr-FR" sz="2800" baseline="-25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40" y="4090715"/>
            <a:ext cx="4838700" cy="133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4409" y="5430916"/>
            <a:ext cx="515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Converge to the matrix geometric mean</a:t>
            </a:r>
            <a:endParaRPr lang="fr-FR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5897133"/>
            <a:ext cx="3131268" cy="4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" y="-231776"/>
            <a:ext cx="1110234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New fast distances between multivariate normals</a:t>
            </a:r>
            <a:endParaRPr lang="fr-FR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815" y="2287588"/>
            <a:ext cx="12797152" cy="45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00" y="1207688"/>
            <a:ext cx="5402119" cy="1374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042" y="768662"/>
            <a:ext cx="5476875" cy="352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5490" y="6355080"/>
            <a:ext cx="203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SPD(d+1) cone</a:t>
            </a:r>
            <a:endParaRPr lang="fr-FR" sz="2400" b="1"/>
          </a:p>
        </p:txBody>
      </p:sp>
      <p:sp>
        <p:nvSpPr>
          <p:cNvPr id="8" name="TextBox 7"/>
          <p:cNvSpPr txBox="1"/>
          <p:nvPr/>
        </p:nvSpPr>
        <p:spPr>
          <a:xfrm>
            <a:off x="529590" y="2701290"/>
            <a:ext cx="2905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Gaussian(d) manifold</a:t>
            </a:r>
            <a:endParaRPr lang="fr-FR" sz="2400" b="1"/>
          </a:p>
        </p:txBody>
      </p:sp>
    </p:spTree>
    <p:extLst>
      <p:ext uri="{BB962C8B-B14F-4D97-AF65-F5344CB8AC3E}">
        <p14:creationId xmlns:p14="http://schemas.microsoft.com/office/powerpoint/2010/main" val="19298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12382"/>
            <a:ext cx="1202055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New fast distances between multivariate normals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890" y="1153478"/>
            <a:ext cx="1146531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Use Calvo &amp; Oller isometric cone embedding f(</a:t>
            </a:r>
            <a:r>
              <a:rPr lang="el-GR" sz="2800" smtClean="0"/>
              <a:t>μ</a:t>
            </a:r>
            <a:r>
              <a:rPr lang="en-US" sz="2800" smtClean="0"/>
              <a:t>,</a:t>
            </a:r>
            <a:r>
              <a:rPr lang="el-GR" sz="2800"/>
              <a:t>Σ</a:t>
            </a:r>
            <a:r>
              <a:rPr lang="en-US" sz="280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In the cone, use </a:t>
            </a:r>
            <a:r>
              <a:rPr lang="en-US" sz="2800" b="1" smtClean="0">
                <a:solidFill>
                  <a:srgbClr val="FF0000"/>
                </a:solidFill>
              </a:rPr>
              <a:t>Hilbert projective metric distance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FF0000"/>
                </a:solidFill>
              </a:rPr>
              <a:t>LERP pregeodesics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/>
          </a:p>
          <a:p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Pullback</a:t>
            </a:r>
            <a:r>
              <a:rPr lang="en-US" sz="2800" smtClean="0"/>
              <a:t> the geodesics and distance into the Gaussian manifold</a:t>
            </a:r>
            <a:endParaRPr lang="fr-FR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87" y="1063947"/>
            <a:ext cx="3756513" cy="749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0" y="3002198"/>
            <a:ext cx="5402119" cy="1374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47" y="4466181"/>
            <a:ext cx="7019925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6610" y="3154075"/>
            <a:ext cx="3352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Projective metric on SPD</a:t>
            </a:r>
          </a:p>
          <a:p>
            <a:endParaRPr lang="en-US" sz="2400" smtClean="0"/>
          </a:p>
          <a:p>
            <a:r>
              <a:rPr lang="en-US" sz="2400" smtClean="0"/>
              <a:t>But proper metric on f(N)</a:t>
            </a:r>
            <a:endParaRPr lang="fr-FR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383" y="5325273"/>
            <a:ext cx="5457825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660" y="3584967"/>
            <a:ext cx="4023360" cy="2982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742" y="6367657"/>
            <a:ext cx="54768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0"/>
            <a:ext cx="1197864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Hilbert </a:t>
            </a:r>
            <a:r>
              <a:rPr lang="en-US" b="1" u="sng" smtClean="0">
                <a:solidFill>
                  <a:schemeClr val="accent1"/>
                </a:solidFill>
              </a:rPr>
              <a:t>projective metric distance</a:t>
            </a:r>
            <a:r>
              <a:rPr lang="en-US" b="1" smtClean="0">
                <a:solidFill>
                  <a:schemeClr val="accent1"/>
                </a:solidFill>
              </a:rPr>
              <a:t> in the SPD cone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3" y="944880"/>
            <a:ext cx="5023884" cy="4937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49" y="1139190"/>
            <a:ext cx="6534150" cy="3295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1810" y="5811857"/>
            <a:ext cx="9238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N. and Sun. </a:t>
            </a:r>
            <a:r>
              <a:rPr lang="en-US" sz="2000" b="1">
                <a:solidFill>
                  <a:schemeClr val="accent6"/>
                </a:solidFill>
              </a:rPr>
              <a:t>"Clustering in Hilbert’s projective geometry: </a:t>
            </a:r>
            <a:endParaRPr lang="en-US" sz="2000" b="1" smtClean="0">
              <a:solidFill>
                <a:schemeClr val="accent6"/>
              </a:solidFill>
            </a:endParaRPr>
          </a:p>
          <a:p>
            <a:r>
              <a:rPr lang="en-US" sz="2000" b="1" smtClean="0">
                <a:solidFill>
                  <a:schemeClr val="accent6"/>
                </a:solidFill>
              </a:rPr>
              <a:t>The </a:t>
            </a:r>
            <a:r>
              <a:rPr lang="en-US" sz="2000" b="1">
                <a:solidFill>
                  <a:schemeClr val="accent6"/>
                </a:solidFill>
              </a:rPr>
              <a:t>case studies of the probability simplex and the elliptope of correlation matrices</a:t>
            </a:r>
            <a:r>
              <a:rPr lang="en-US" sz="2000" b="1" smtClean="0">
                <a:solidFill>
                  <a:schemeClr val="accent6"/>
                </a:solidFill>
              </a:rPr>
              <a:t>."</a:t>
            </a:r>
          </a:p>
          <a:p>
            <a:r>
              <a:rPr lang="en-US" sz="2000" b="1" i="1" smtClean="0">
                <a:solidFill>
                  <a:schemeClr val="accent6"/>
                </a:solidFill>
              </a:rPr>
              <a:t>Geometric </a:t>
            </a:r>
            <a:r>
              <a:rPr lang="en-US" sz="2000" b="1" i="1">
                <a:solidFill>
                  <a:schemeClr val="accent6"/>
                </a:solidFill>
              </a:rPr>
              <a:t>structures of information</a:t>
            </a:r>
            <a:r>
              <a:rPr lang="en-US" sz="2000" b="1">
                <a:solidFill>
                  <a:schemeClr val="accent6"/>
                </a:solidFill>
              </a:rPr>
              <a:t> (2019): 297-331.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1395" y="4892516"/>
            <a:ext cx="698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Metric distance in the elliptope of correlation matrices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12652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13665"/>
            <a:ext cx="1203198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Pullback Hilbert distance/geodesics between MVNs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070" y="1439228"/>
            <a:ext cx="1122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Only require to calculate </a:t>
            </a:r>
            <a:r>
              <a:rPr lang="en-US" sz="2800" b="1" smtClean="0">
                <a:solidFill>
                  <a:srgbClr val="FF0000"/>
                </a:solidFill>
              </a:rPr>
              <a:t>extreme eigenvalues</a:t>
            </a:r>
            <a:r>
              <a:rPr lang="en-US" sz="2800" smtClean="0"/>
              <a:t> (eg., power method iteration)</a:t>
            </a:r>
            <a:endParaRPr lang="fr-FR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1" y="2499271"/>
            <a:ext cx="5657849" cy="2684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614" y="2171701"/>
            <a:ext cx="2985606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" y="5721667"/>
            <a:ext cx="11541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smtClean="0">
                <a:solidFill>
                  <a:schemeClr val="accent2"/>
                </a:solidFill>
              </a:rPr>
              <a:t>Applications</a:t>
            </a:r>
            <a:r>
              <a:rPr lang="en-US" sz="2800" smtClean="0"/>
              <a:t>: Approximation of the smallest enclosing ball (SEB)</a:t>
            </a:r>
          </a:p>
          <a:p>
            <a:r>
              <a:rPr lang="en-US" sz="2800" smtClean="0"/>
              <a:t>of a set of multivariate normals (quantization/clustering of Gaussian mixtures)</a:t>
            </a:r>
            <a:endParaRPr lang="fr-FR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87" y="1960988"/>
            <a:ext cx="199072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093" y="2042680"/>
            <a:ext cx="197167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892" y="5233450"/>
            <a:ext cx="5476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7160" y="-42102"/>
            <a:ext cx="1191006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Summary:  A (1+</a:t>
            </a:r>
            <a:r>
              <a:rPr lang="el-GR" b="1" smtClean="0">
                <a:solidFill>
                  <a:schemeClr val="accent1"/>
                </a:solidFill>
              </a:rPr>
              <a:t>ε</a:t>
            </a:r>
            <a:r>
              <a:rPr lang="en-US" b="1" smtClean="0">
                <a:solidFill>
                  <a:schemeClr val="accent1"/>
                </a:solidFill>
              </a:rPr>
              <a:t>)-approximation of Rao's distance between multivariate normal distributions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236"/>
            <a:ext cx="8439106" cy="2607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65" y="4864113"/>
            <a:ext cx="4154454" cy="559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26" y="4167214"/>
            <a:ext cx="3610927" cy="48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665" y="1118176"/>
            <a:ext cx="5472335" cy="4380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65" y="5830158"/>
            <a:ext cx="144780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556" y="5784391"/>
            <a:ext cx="5191125" cy="400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79823" y="6220683"/>
            <a:ext cx="336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A recursive algorithm</a:t>
            </a:r>
            <a:endParaRPr lang="fr-FR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80975"/>
            <a:ext cx="68008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97" y="0"/>
            <a:ext cx="7030403" cy="68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6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1" y="8909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Summary and concluding remarks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" y="1133356"/>
            <a:ext cx="1160131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Geodesics with initial values or boundary values are known in </a:t>
            </a:r>
            <a:r>
              <a:rPr lang="en-US" sz="2800" b="1" smtClean="0">
                <a:solidFill>
                  <a:srgbClr val="FF0000"/>
                </a:solidFill>
              </a:rPr>
              <a:t>closed-form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Rao distance's lower bound</a:t>
            </a:r>
            <a:r>
              <a:rPr lang="en-US" sz="2800" smtClean="0"/>
              <a:t> using isometric embedding into SPD(d+1). </a:t>
            </a:r>
          </a:p>
          <a:p>
            <a:r>
              <a:rPr lang="en-US" sz="2800" smtClean="0"/>
              <a:t>     Thus get </a:t>
            </a:r>
            <a:r>
              <a:rPr lang="en-US" sz="2800" b="1" smtClean="0">
                <a:solidFill>
                  <a:srgbClr val="FF0000"/>
                </a:solidFill>
              </a:rPr>
              <a:t>arbitrarily fine lower bounds</a:t>
            </a:r>
            <a:r>
              <a:rPr lang="en-US" sz="2800" smtClean="0"/>
              <a:t> using piecewise MVN Rao geodesics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Arbitrarily fine upper bound</a:t>
            </a:r>
            <a:r>
              <a:rPr lang="en-US" sz="2800" smtClean="0"/>
              <a:t> using square root  of Jeffreys divergence </a:t>
            </a:r>
          </a:p>
          <a:p>
            <a:r>
              <a:rPr lang="en-US" sz="2800"/>
              <a:t> </a:t>
            </a:r>
            <a:r>
              <a:rPr lang="en-US" sz="2800" smtClean="0"/>
              <a:t>    on piecewise MVN Rao geodesics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0000"/>
                </a:solidFill>
              </a:rPr>
              <a:t>P</a:t>
            </a:r>
            <a:r>
              <a:rPr lang="en-US" sz="2800" b="1" smtClean="0">
                <a:solidFill>
                  <a:srgbClr val="FF0000"/>
                </a:solidFill>
              </a:rPr>
              <a:t>ullback</a:t>
            </a:r>
            <a:r>
              <a:rPr lang="en-US" sz="2800" smtClean="0"/>
              <a:t> of SPD cone distance via Calvo &amp; Oller</a:t>
            </a:r>
            <a:r>
              <a:rPr lang="en-US" sz="2800" b="1" smtClean="0">
                <a:solidFill>
                  <a:srgbClr val="FF0000"/>
                </a:solidFill>
              </a:rPr>
              <a:t> isometric embedding</a:t>
            </a:r>
            <a:r>
              <a:rPr lang="en-US" sz="2800" smtClean="0"/>
              <a:t>:</a:t>
            </a:r>
          </a:p>
          <a:p>
            <a:r>
              <a:rPr lang="en-US" sz="2800" smtClean="0"/>
              <a:t>     Fast distance &amp; geodesic requiring only </a:t>
            </a:r>
            <a:r>
              <a:rPr lang="en-US" sz="2800" b="1" smtClean="0">
                <a:solidFill>
                  <a:srgbClr val="FF0000"/>
                </a:solidFill>
              </a:rPr>
              <a:t>extremal eigenvalues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Gaussian/MVN manifold is not NPC/Hadamard/CAT(0) because there </a:t>
            </a:r>
          </a:p>
          <a:p>
            <a:r>
              <a:rPr lang="en-US" sz="2800" smtClean="0"/>
              <a:t>     are some positive sectional curvatures. SPD cone is NPC.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Siegel considered a complex matrix metric which yields a NPC space</a:t>
            </a:r>
            <a:endParaRPr lang="fr-FR" sz="2800"/>
          </a:p>
        </p:txBody>
      </p:sp>
      <p:sp>
        <p:nvSpPr>
          <p:cNvPr id="4" name="TextBox 3"/>
          <p:cNvSpPr txBox="1"/>
          <p:nvPr/>
        </p:nvSpPr>
        <p:spPr>
          <a:xfrm>
            <a:off x="9460442" y="6396335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[Cabanes N,  2021]</a:t>
            </a:r>
            <a:endParaRPr lang="fr-FR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-18351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References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880110"/>
            <a:ext cx="114985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James: The variance information manifold and the functions on it, Multivariate Analysis–III. Academic Press (1973)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Skovgaard: A Riemannian geometry of the multivariate normal model, Scandinavian journal of statistics (1984)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Eriksen: Geodesics connected with the Fisher metric on the multivariate normal manifold, Proceedings of the GST Workshop, Lancaster (1987)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Calvo and Oller: A distance between multivariate normal distributions based in an embedding into the Siegel group, Journal of multivariate analysis (1990)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Calvo and Oller: "An explicit solution of information geodesic equations for the multivariate normal model", Statistics &amp; Risk Modeling   (1991)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Kobayashi: Geodesics of multivariate normal distributions and a Toda lattice type Lax pair, arXiv:2304.12575 (2023)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Nielsen: </a:t>
            </a:r>
            <a:r>
              <a:rPr lang="fr-FR" sz="2000" b="1">
                <a:solidFill>
                  <a:schemeClr val="accent6"/>
                </a:solidFill>
              </a:rPr>
              <a:t>A Simple Approximation Method for the Fisher–Rao Distance between Multivariate Normal Distributions</a:t>
            </a:r>
            <a:r>
              <a:rPr lang="fr-FR" sz="2000"/>
              <a:t>, Entropy  (2023)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Nielsen: </a:t>
            </a:r>
            <a:r>
              <a:rPr lang="fr-FR" sz="2000" b="1">
                <a:solidFill>
                  <a:schemeClr val="accent6"/>
                </a:solidFill>
              </a:rPr>
              <a:t>Fisher-Rao and pullback Hilbert cone distances on the multivariate Gaussian manifold with applications to simplification and quantization of mixtures</a:t>
            </a:r>
            <a:r>
              <a:rPr lang="fr-FR" sz="2000"/>
              <a:t>, ICML TAG-ML (2023</a:t>
            </a:r>
            <a:r>
              <a:rPr lang="fr-FR" sz="200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Siegel: Symplectic geometry (1964)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Cabanes and Nielsen: Classification in the Siegel Space for Vectorial Autoregressive Data,  GSI (2021)</a:t>
            </a:r>
          </a:p>
        </p:txBody>
      </p:sp>
    </p:spTree>
    <p:extLst>
      <p:ext uri="{BB962C8B-B14F-4D97-AF65-F5344CB8AC3E}">
        <p14:creationId xmlns:p14="http://schemas.microsoft.com/office/powerpoint/2010/main" val="368870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081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Overview and main contributions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49" y="2170748"/>
            <a:ext cx="119890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G</a:t>
            </a:r>
            <a:r>
              <a:rPr lang="en-US" sz="2800" smtClean="0"/>
              <a:t>ive details of  method </a:t>
            </a:r>
            <a:r>
              <a:rPr lang="en-US" sz="2800" b="1">
                <a:solidFill>
                  <a:schemeClr val="accent6"/>
                </a:solidFill>
              </a:rPr>
              <a:t>[Kobayashi 2023</a:t>
            </a:r>
            <a:r>
              <a:rPr lang="en-US" sz="2800" b="1" smtClean="0">
                <a:solidFill>
                  <a:schemeClr val="accent6"/>
                </a:solidFill>
              </a:rPr>
              <a:t>]</a:t>
            </a:r>
            <a:r>
              <a:rPr lang="en-US" sz="2800" smtClean="0"/>
              <a:t> to calculate the Fisher-Rao geodesics</a:t>
            </a:r>
          </a:p>
          <a:p>
            <a:r>
              <a:rPr lang="en-US" sz="2800" smtClean="0"/>
              <a:t>between  multivariate normal distributions with boundary conditions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Report a </a:t>
            </a:r>
            <a:r>
              <a:rPr lang="en-US" sz="2800" b="1" smtClean="0">
                <a:solidFill>
                  <a:srgbClr val="FF0000"/>
                </a:solidFill>
              </a:rPr>
              <a:t>guaranteed (1+</a:t>
            </a:r>
            <a:r>
              <a:rPr lang="el-GR" sz="2800" b="1">
                <a:solidFill>
                  <a:srgbClr val="FF0000"/>
                </a:solidFill>
              </a:rPr>
              <a:t>ε</a:t>
            </a:r>
            <a:r>
              <a:rPr lang="en-US" sz="2800" b="1" smtClean="0">
                <a:solidFill>
                  <a:srgbClr val="FF0000"/>
                </a:solidFill>
              </a:rPr>
              <a:t>)-approximation</a:t>
            </a:r>
            <a:r>
              <a:rPr lang="en-US" sz="2800" smtClean="0"/>
              <a:t> for the Fisher-Rao MVN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Define </a:t>
            </a:r>
            <a:r>
              <a:rPr lang="en-US" sz="2800" b="1" smtClean="0">
                <a:solidFill>
                  <a:srgbClr val="FF0000"/>
                </a:solidFill>
              </a:rPr>
              <a:t>a fast metric distance</a:t>
            </a:r>
            <a:r>
              <a:rPr lang="en-US" sz="2800" smtClean="0"/>
              <a:t> between d-variate MVNs  based on Hilbert </a:t>
            </a:r>
          </a:p>
          <a:p>
            <a:r>
              <a:rPr lang="en-US" sz="2800" smtClean="0"/>
              <a:t>projective metric on the SPD cone of dimension d+1: pullback Hilbert distance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37265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9925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Thank you!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1424818"/>
            <a:ext cx="3905250" cy="38766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37660" y="25368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smtClean="0"/>
              <a:t>Open problem</a:t>
            </a:r>
            <a:r>
              <a:rPr lang="en-US" sz="3600" smtClean="0"/>
              <a:t>:</a:t>
            </a:r>
          </a:p>
          <a:p>
            <a:endParaRPr lang="en-US" sz="3600" smtClean="0"/>
          </a:p>
          <a:p>
            <a:r>
              <a:rPr lang="en-US" sz="3600" b="1" smtClean="0">
                <a:solidFill>
                  <a:srgbClr val="FF0000"/>
                </a:solidFill>
              </a:rPr>
              <a:t>Closed-form formula for MVN Rao distance?</a:t>
            </a:r>
            <a:endParaRPr lang="fr-FR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7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-202541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SPD Riemannian geometry wrt trace metric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9776"/>
          </a:xfrm>
        </p:spPr>
        <p:txBody>
          <a:bodyPr/>
          <a:lstStyle/>
          <a:p>
            <a:r>
              <a:rPr lang="en-US" smtClean="0"/>
              <a:t>Levi-Civita metric connection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36" y="2251982"/>
            <a:ext cx="7448550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3829598"/>
            <a:ext cx="4321060" cy="570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241" y="4548622"/>
            <a:ext cx="4727740" cy="719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5158" y="6305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410691" y="6187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7488134" y="3398151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Fréchet derivative</a:t>
            </a:r>
          </a:p>
          <a:p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995" y="5865056"/>
            <a:ext cx="9848850" cy="76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5840" y="5372660"/>
            <a:ext cx="564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Geodesic arclength parameterization: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59198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1089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Matrix Karcher centers as matrix means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9" y="1417556"/>
            <a:ext cx="11935691" cy="4351338"/>
          </a:xfrm>
        </p:spPr>
        <p:txBody>
          <a:bodyPr/>
          <a:lstStyle/>
          <a:p>
            <a:r>
              <a:rPr lang="en-US" smtClean="0"/>
              <a:t>Arithmetic weighted mean matrix</a:t>
            </a:r>
            <a:endParaRPr lang="en-US"/>
          </a:p>
          <a:p>
            <a:pPr marL="0" indent="0">
              <a:buNone/>
            </a:pPr>
            <a:r>
              <a:rPr lang="en-US" smtClean="0"/>
              <a:t>yields a </a:t>
            </a:r>
            <a:r>
              <a:rPr lang="fr-FR"/>
              <a:t>∇</a:t>
            </a:r>
            <a:r>
              <a:rPr lang="fr-FR" baseline="30000" smtClean="0"/>
              <a:t>A-</a:t>
            </a:r>
            <a:r>
              <a:rPr lang="en-US" smtClean="0"/>
              <a:t>geodesic with respect to metric                                      (Euclidean)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Harmonic weighted mean matrix</a:t>
            </a:r>
          </a:p>
          <a:p>
            <a:pPr marL="0" indent="0">
              <a:buNone/>
            </a:pPr>
            <a:r>
              <a:rPr lang="en-US" smtClean="0"/>
              <a:t>yields a geodesic </a:t>
            </a:r>
            <a:r>
              <a:rPr lang="fr-FR"/>
              <a:t>∇</a:t>
            </a:r>
            <a:r>
              <a:rPr lang="fr-FR" baseline="30000"/>
              <a:t>H</a:t>
            </a:r>
            <a:r>
              <a:rPr lang="en-US" smtClean="0"/>
              <a:t> with respect to metric 	 	</a:t>
            </a:r>
          </a:p>
          <a:p>
            <a:pPr marL="0" indent="0">
              <a:buNone/>
            </a:pPr>
            <a:r>
              <a:rPr lang="en-US" smtClean="0"/>
              <a:t>(isometric to g, Euclidean)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Geometric weighted mean matrix</a:t>
            </a:r>
          </a:p>
          <a:p>
            <a:pPr marL="0" indent="0">
              <a:buNone/>
            </a:pPr>
            <a:r>
              <a:rPr lang="en-US" smtClean="0"/>
              <a:t>yields a geodesic wrt metric                                               (Non-positively curved)</a:t>
            </a:r>
          </a:p>
          <a:p>
            <a:r>
              <a:rPr lang="en-US" smtClean="0"/>
              <a:t>(SPD, g</a:t>
            </a:r>
            <a:r>
              <a:rPr lang="en-US" baseline="30000" smtClean="0"/>
              <a:t>G</a:t>
            </a:r>
            <a:r>
              <a:rPr lang="en-US" smtClean="0"/>
              <a:t>, </a:t>
            </a:r>
            <a:r>
              <a:rPr lang="fr-FR" smtClean="0"/>
              <a:t>∇</a:t>
            </a:r>
            <a:r>
              <a:rPr lang="fr-FR" baseline="30000" smtClean="0"/>
              <a:t>A</a:t>
            </a:r>
            <a:r>
              <a:rPr lang="fr-FR" smtClean="0"/>
              <a:t>, ∇</a:t>
            </a:r>
            <a:r>
              <a:rPr lang="fr-FR" baseline="30000" smtClean="0"/>
              <a:t>H</a:t>
            </a:r>
            <a:r>
              <a:rPr lang="fr-FR" smtClean="0"/>
              <a:t>) is a dually flat space,  is </a:t>
            </a:r>
            <a:r>
              <a:rPr lang="fr-FR"/>
              <a:t>∇</a:t>
            </a:r>
            <a:r>
              <a:rPr lang="fr-FR" baseline="30000" smtClean="0"/>
              <a:t>G</a:t>
            </a:r>
            <a:r>
              <a:rPr lang="en-US" baseline="30000" smtClean="0"/>
              <a:t> </a:t>
            </a:r>
            <a:r>
              <a:rPr lang="fr-FR" smtClean="0"/>
              <a:t>Levi-Civita connection</a:t>
            </a:r>
          </a:p>
          <a:p>
            <a:endParaRPr lang="fr-FR" baseline="300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15" y="1350696"/>
            <a:ext cx="3862759" cy="519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236" y="1892404"/>
            <a:ext cx="2910838" cy="57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109" y="2880680"/>
            <a:ext cx="4924301" cy="538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296" y="3440822"/>
            <a:ext cx="3762994" cy="459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315" y="4906921"/>
            <a:ext cx="4727740" cy="719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292" y="5471238"/>
            <a:ext cx="3537363" cy="4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9" y="0"/>
            <a:ext cx="7953375" cy="4562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172" y="907733"/>
            <a:ext cx="46577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95" y="4562475"/>
            <a:ext cx="102298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" y="5372100"/>
            <a:ext cx="10267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4" y="-218148"/>
            <a:ext cx="1242441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Siegel upper/disk space</a:t>
            </a:r>
            <a:r>
              <a:rPr lang="en-US" b="1">
                <a:solidFill>
                  <a:schemeClr val="accent1"/>
                </a:solidFill>
              </a:rPr>
              <a:t>:</a:t>
            </a:r>
            <a:r>
              <a:rPr lang="en-US" b="1" smtClean="0">
                <a:solidFill>
                  <a:schemeClr val="accent1"/>
                </a:solidFill>
              </a:rPr>
              <a:t> Non-Positive Curvature (NPC)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95" y="947617"/>
            <a:ext cx="5186627" cy="606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664" y="1057072"/>
            <a:ext cx="4366336" cy="410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" y="907761"/>
            <a:ext cx="202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Siegel disk:</a:t>
            </a:r>
            <a:endParaRPr lang="fr-FR" sz="3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10" y="1543918"/>
            <a:ext cx="4682490" cy="50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484" y="2071294"/>
            <a:ext cx="6525239" cy="6332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1997647"/>
            <a:ext cx="468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Siegel metric/line element:</a:t>
            </a:r>
            <a:endParaRPr lang="fr-FR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03" y="3453620"/>
            <a:ext cx="5142881" cy="1347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80" y="2704579"/>
            <a:ext cx="350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Siegel disk distance:</a:t>
            </a:r>
            <a:endParaRPr lang="fr-FR" sz="32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055" y="2746688"/>
            <a:ext cx="6399218" cy="519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6968" y="4988764"/>
            <a:ext cx="3105150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4" y="4928284"/>
            <a:ext cx="282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Siegel geodesic:</a:t>
            </a:r>
            <a:endParaRPr lang="fr-FR" sz="3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8411" y="4981489"/>
            <a:ext cx="5863589" cy="478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5562953"/>
            <a:ext cx="11842103" cy="8399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7708" y="6153503"/>
            <a:ext cx="3371850" cy="5524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4144" y="5562953"/>
            <a:ext cx="11910839" cy="1199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754380" y="60515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:</a:t>
            </a:r>
            <a:endParaRPr lang="fr-FR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7748" y="3240453"/>
            <a:ext cx="4927525" cy="17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16535"/>
            <a:ext cx="1190625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Summary:  A (1+</a:t>
            </a:r>
            <a:r>
              <a:rPr lang="el-GR" b="1" smtClean="0">
                <a:solidFill>
                  <a:schemeClr val="accent1"/>
                </a:solidFill>
              </a:rPr>
              <a:t>ε</a:t>
            </a:r>
            <a:r>
              <a:rPr lang="en-US" b="1" smtClean="0">
                <a:solidFill>
                  <a:schemeClr val="accent1"/>
                </a:solidFill>
              </a:rPr>
              <a:t>)-approximation of Rao's distance between multivariate normal distributions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2880" y="1668780"/>
            <a:ext cx="11704320" cy="46405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400050" y="1920240"/>
            <a:ext cx="108620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/>
              <a:t>ApproxRaoDistMVN(N0,N1,</a:t>
            </a:r>
            <a:r>
              <a:rPr lang="el-GR" sz="2800" u="sng" smtClean="0"/>
              <a:t>ε</a:t>
            </a:r>
            <a:r>
              <a:rPr lang="fr-FR" sz="2800" u="sng" smtClean="0"/>
              <a:t>&gt;0</a:t>
            </a:r>
            <a:r>
              <a:rPr lang="en-US" sz="2800" u="sng" smtClean="0"/>
              <a:t>)</a:t>
            </a:r>
            <a:r>
              <a:rPr lang="en-US" sz="2800" smtClean="0"/>
              <a:t>:</a:t>
            </a:r>
          </a:p>
          <a:p>
            <a:endParaRPr lang="en-US" sz="2800" smtClean="0"/>
          </a:p>
          <a:p>
            <a:r>
              <a:rPr lang="en-US" sz="2800" smtClean="0"/>
              <a:t>LB=CalvoOllerLowerBound(N0,N1);</a:t>
            </a:r>
          </a:p>
          <a:p>
            <a:r>
              <a:rPr lang="en-US" sz="2800" smtClean="0"/>
              <a:t>UB=SqrtJeffreysUpperBound(N0,N1);</a:t>
            </a:r>
          </a:p>
          <a:p>
            <a:r>
              <a:rPr lang="en-US" sz="2800" smtClean="0"/>
              <a:t>if (UB/LB&gt;1+</a:t>
            </a:r>
            <a:r>
              <a:rPr lang="el-GR" sz="2800"/>
              <a:t>ε</a:t>
            </a:r>
            <a:r>
              <a:rPr lang="en-US" sz="2800" smtClean="0"/>
              <a:t>)</a:t>
            </a:r>
          </a:p>
          <a:p>
            <a:r>
              <a:rPr lang="en-US" sz="2800"/>
              <a:t> </a:t>
            </a:r>
            <a:r>
              <a:rPr lang="en-US" sz="2800" smtClean="0"/>
              <a:t>          {/* N is midpoint geodesic */</a:t>
            </a:r>
          </a:p>
          <a:p>
            <a:r>
              <a:rPr lang="en-US" sz="2800"/>
              <a:t>	</a:t>
            </a:r>
            <a:r>
              <a:rPr lang="en-US" sz="2800" smtClean="0"/>
              <a:t>  </a:t>
            </a:r>
            <a:r>
              <a:rPr lang="en-US" sz="2800"/>
              <a:t>N</a:t>
            </a:r>
            <a:r>
              <a:rPr lang="fr-FR" sz="2800" smtClean="0"/>
              <a:t>=GeodesicMidpoint(N0,N1);</a:t>
            </a:r>
            <a:endParaRPr lang="en-US" sz="2800" smtClean="0"/>
          </a:p>
          <a:p>
            <a:r>
              <a:rPr lang="en-US" sz="2800" smtClean="0"/>
              <a:t>             return ApproxRaoDistMVN(N0,N,</a:t>
            </a:r>
            <a:r>
              <a:rPr lang="el-GR" sz="2800"/>
              <a:t>ε</a:t>
            </a:r>
            <a:r>
              <a:rPr lang="en-US" sz="2800" smtClean="0"/>
              <a:t>)+ApproxRaoDistMVN(N,N1,</a:t>
            </a:r>
            <a:r>
              <a:rPr lang="el-GR" sz="2800"/>
              <a:t>ε</a:t>
            </a:r>
            <a:r>
              <a:rPr lang="en-US" sz="2800" smtClean="0"/>
              <a:t>);}</a:t>
            </a:r>
          </a:p>
          <a:p>
            <a:r>
              <a:rPr lang="en-US" sz="2800" smtClean="0"/>
              <a:t>	    else</a:t>
            </a:r>
          </a:p>
          <a:p>
            <a:r>
              <a:rPr lang="en-US" sz="2800" smtClean="0"/>
              <a:t>             return UB;</a:t>
            </a:r>
            <a:endParaRPr lang="fr-FR" sz="2800"/>
          </a:p>
        </p:txBody>
      </p:sp>
      <p:sp>
        <p:nvSpPr>
          <p:cNvPr id="5" name="TextBox 4"/>
          <p:cNvSpPr txBox="1"/>
          <p:nvPr/>
        </p:nvSpPr>
        <p:spPr>
          <a:xfrm>
            <a:off x="26618" y="6396335"/>
            <a:ext cx="1216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Instead of exact midpoint,  may use the matrix arithmetic-harmonic mean </a:t>
            </a:r>
            <a:r>
              <a:rPr lang="en-US" sz="2000" b="1" smtClean="0"/>
              <a:t>(quadratic convergence)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10309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216152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Rao distance and Fisher-Rao Riemannian geometry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3290" y="6150114"/>
            <a:ext cx="272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[Rao 1945]</a:t>
            </a:r>
          </a:p>
          <a:p>
            <a:r>
              <a:rPr lang="en-US" sz="2000" b="1" smtClean="0">
                <a:solidFill>
                  <a:schemeClr val="accent6"/>
                </a:solidFill>
              </a:rPr>
              <a:t>[Hotelling 1930]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280" y="1259398"/>
            <a:ext cx="119752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Consider a regular </a:t>
            </a:r>
            <a:r>
              <a:rPr lang="en-US" sz="2800" b="1" smtClean="0">
                <a:solidFill>
                  <a:srgbClr val="FF0000"/>
                </a:solidFill>
              </a:rPr>
              <a:t>statistical parametric model</a:t>
            </a:r>
            <a:r>
              <a:rPr lang="en-US" sz="2800" smtClean="0"/>
              <a:t>:  </a:t>
            </a:r>
            <a:r>
              <a:rPr lang="en-US" sz="2400" smtClean="0"/>
              <a:t>{p</a:t>
            </a:r>
            <a:r>
              <a:rPr lang="el-GR" sz="2400" baseline="-25000" smtClean="0"/>
              <a:t>λ</a:t>
            </a:r>
            <a:r>
              <a:rPr lang="en-US" sz="2400" baseline="-25000" smtClean="0"/>
              <a:t>:</a:t>
            </a:r>
            <a:r>
              <a:rPr lang="en-US" sz="2400"/>
              <a:t> </a:t>
            </a:r>
            <a:r>
              <a:rPr lang="el-GR" sz="2400"/>
              <a:t>λ</a:t>
            </a:r>
            <a:r>
              <a:rPr lang="fr-FR" sz="2400"/>
              <a:t>∈</a:t>
            </a:r>
            <a:r>
              <a:rPr lang="el-GR" sz="2400"/>
              <a:t>Λ</a:t>
            </a:r>
            <a:r>
              <a:rPr lang="en-US" sz="2400" smtClean="0"/>
              <a:t>}, dim(</a:t>
            </a:r>
            <a:r>
              <a:rPr lang="el-GR" sz="2400" smtClean="0"/>
              <a:t>Λ</a:t>
            </a:r>
            <a:r>
              <a:rPr lang="en-US" sz="2400" smtClean="0"/>
              <a:t>)=m</a:t>
            </a:r>
            <a:endParaRPr lang="en-US" sz="2400" baseline="-25000" smtClean="0"/>
          </a:p>
          <a:p>
            <a:r>
              <a:rPr lang="en-US" sz="2800" smtClean="0"/>
              <a:t>	</a:t>
            </a:r>
            <a:r>
              <a:rPr lang="en-US" sz="2800" b="1" smtClean="0">
                <a:solidFill>
                  <a:srgbClr val="00B050"/>
                </a:solidFill>
              </a:rPr>
              <a:t>regular</a:t>
            </a:r>
            <a:r>
              <a:rPr lang="en-US" sz="2800" smtClean="0"/>
              <a:t> = smooth partial derivatives,</a:t>
            </a:r>
            <a:r>
              <a:rPr lang="en-US" sz="2400" smtClean="0"/>
              <a:t> </a:t>
            </a:r>
            <a:r>
              <a:rPr lang="en-US" sz="2400"/>
              <a:t>{</a:t>
            </a:r>
            <a:r>
              <a:rPr lang="fr-FR" sz="2400"/>
              <a:t>∂</a:t>
            </a:r>
            <a:r>
              <a:rPr lang="fr-FR" sz="2400" baseline="-25000"/>
              <a:t>1</a:t>
            </a:r>
            <a:r>
              <a:rPr lang="en-US" sz="2400"/>
              <a:t>p</a:t>
            </a:r>
            <a:r>
              <a:rPr lang="el-GR" sz="2400" baseline="-25000"/>
              <a:t>λ</a:t>
            </a:r>
            <a:r>
              <a:rPr lang="en-US" sz="2400"/>
              <a:t>,...,</a:t>
            </a:r>
            <a:r>
              <a:rPr lang="fr-FR" sz="2400"/>
              <a:t>∂</a:t>
            </a:r>
            <a:r>
              <a:rPr lang="fr-FR" sz="2400" baseline="-25000"/>
              <a:t>m</a:t>
            </a:r>
            <a:r>
              <a:rPr lang="en-US" sz="2400"/>
              <a:t>p</a:t>
            </a:r>
            <a:r>
              <a:rPr lang="el-GR" sz="2400" baseline="-25000"/>
              <a:t>λ</a:t>
            </a:r>
            <a:r>
              <a:rPr lang="en-US" sz="2400" smtClean="0"/>
              <a:t>} linearly independent</a:t>
            </a:r>
          </a:p>
          <a:p>
            <a:r>
              <a:rPr lang="en-US" sz="2400"/>
              <a:t> </a:t>
            </a:r>
            <a:r>
              <a:rPr lang="en-US" sz="2400" smtClean="0"/>
              <a:t>                                 or score functions </a:t>
            </a:r>
            <a:r>
              <a:rPr lang="en-US" sz="2400"/>
              <a:t> {</a:t>
            </a:r>
            <a:r>
              <a:rPr lang="fr-FR" sz="2400"/>
              <a:t>∂</a:t>
            </a:r>
            <a:r>
              <a:rPr lang="fr-FR" sz="2400" baseline="-25000" smtClean="0"/>
              <a:t>1</a:t>
            </a:r>
            <a:r>
              <a:rPr lang="fr-FR"/>
              <a:t>log </a:t>
            </a:r>
            <a:r>
              <a:rPr lang="en-US" sz="2400" smtClean="0"/>
              <a:t>p</a:t>
            </a:r>
            <a:r>
              <a:rPr lang="el-GR" sz="2400" baseline="-25000"/>
              <a:t>λ</a:t>
            </a:r>
            <a:r>
              <a:rPr lang="en-US" sz="2400"/>
              <a:t>,...,</a:t>
            </a:r>
            <a:r>
              <a:rPr lang="fr-FR" sz="2400"/>
              <a:t>∂</a:t>
            </a:r>
            <a:r>
              <a:rPr lang="fr-FR" sz="2400" baseline="-25000" smtClean="0"/>
              <a:t>m</a:t>
            </a:r>
            <a:r>
              <a:rPr lang="fr-FR"/>
              <a:t>log</a:t>
            </a:r>
            <a:r>
              <a:rPr lang="en-US" sz="2400" smtClean="0"/>
              <a:t>p</a:t>
            </a:r>
            <a:r>
              <a:rPr lang="el-GR" sz="2400" baseline="-25000"/>
              <a:t>λ</a:t>
            </a:r>
            <a:r>
              <a:rPr lang="en-US" sz="2400"/>
              <a:t>} </a:t>
            </a:r>
            <a:r>
              <a:rPr lang="en-US" sz="2400" smtClean="0"/>
              <a:t>defining the tangent plane</a:t>
            </a:r>
          </a:p>
          <a:p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Let the </a:t>
            </a:r>
            <a:r>
              <a:rPr lang="en-US" sz="2800" b="1" smtClean="0">
                <a:solidFill>
                  <a:srgbClr val="FF0000"/>
                </a:solidFill>
              </a:rPr>
              <a:t>Fisher information matrix</a:t>
            </a:r>
            <a:r>
              <a:rPr lang="en-US" sz="2800" smtClean="0"/>
              <a:t> (FIM) defines the Riemannian metric g</a:t>
            </a:r>
          </a:p>
          <a:p>
            <a:r>
              <a:rPr lang="en-US" sz="2800"/>
              <a:t>         FIM well-defined, finite, and positive-definite </a:t>
            </a:r>
            <a:r>
              <a:rPr lang="en-US" sz="2800" smtClean="0"/>
              <a:t>→ </a:t>
            </a:r>
            <a:r>
              <a:rPr lang="en-US" sz="2800" b="1" smtClean="0">
                <a:solidFill>
                  <a:srgbClr val="FF0000"/>
                </a:solidFill>
              </a:rPr>
              <a:t>Fisher metric tensor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Define the geodesic length as the </a:t>
            </a:r>
            <a:r>
              <a:rPr lang="en-US" sz="2800" b="1" smtClean="0">
                <a:solidFill>
                  <a:srgbClr val="FF0000"/>
                </a:solidFill>
              </a:rPr>
              <a:t>Rao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By construction, Rao's distance is </a:t>
            </a:r>
            <a:r>
              <a:rPr lang="en-US" sz="2800" b="1" smtClean="0">
                <a:solidFill>
                  <a:schemeClr val="accent2"/>
                </a:solidFill>
              </a:rPr>
              <a:t>invariant to reparameterization</a:t>
            </a:r>
            <a:endParaRPr lang="fr-FR" sz="2800" b="1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35" y="3844071"/>
            <a:ext cx="3706802" cy="601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89" y="5049868"/>
            <a:ext cx="4625311" cy="1191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84" y="5427406"/>
            <a:ext cx="6734175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5280" y="4585591"/>
            <a:ext cx="27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</a:rPr>
              <a:t>[Atkinson &amp; Mitchell 1981]</a:t>
            </a:r>
            <a:endParaRPr lang="fr-FR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0" y="175156"/>
            <a:ext cx="11647040" cy="65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1" y="0"/>
            <a:ext cx="12191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6488668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</a:rPr>
              <a:t>[Yoshizawa 1971]</a:t>
            </a:r>
            <a:endParaRPr lang="fr-FR" b="1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8900" y="73912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Upper plane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4184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19494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Fisher-Rao geometry: multivariate normals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330" y="1875146"/>
            <a:ext cx="3583996" cy="2777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" y="2559347"/>
            <a:ext cx="4847488" cy="786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000" y="1998324"/>
            <a:ext cx="6361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Fisher information matrix  (vector, matrix):</a:t>
            </a:r>
            <a:endParaRPr lang="fr-FR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8" y="3846164"/>
            <a:ext cx="691515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515" y="3346112"/>
            <a:ext cx="326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Fisher metric tensor</a:t>
            </a:r>
            <a:r>
              <a:rPr lang="en-US" sz="2800" smtClean="0"/>
              <a:t>:</a:t>
            </a:r>
            <a:endParaRPr lang="fr-FR" sz="2800"/>
          </a:p>
        </p:txBody>
      </p:sp>
      <p:sp>
        <p:nvSpPr>
          <p:cNvPr id="10" name="TextBox 9"/>
          <p:cNvSpPr txBox="1"/>
          <p:nvPr/>
        </p:nvSpPr>
        <p:spPr>
          <a:xfrm>
            <a:off x="8952286" y="4828880"/>
            <a:ext cx="2784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v= vector space R</a:t>
            </a:r>
            <a:r>
              <a:rPr lang="en-US" sz="2400" baseline="30000" smtClean="0"/>
              <a:t>d</a:t>
            </a:r>
          </a:p>
          <a:p>
            <a:r>
              <a:rPr lang="en-US" sz="2400" smtClean="0"/>
              <a:t>V=Symmetric matrix </a:t>
            </a:r>
          </a:p>
          <a:p>
            <a:r>
              <a:rPr lang="en-US" sz="2400" smtClean="0"/>
              <a:t>vector space</a:t>
            </a:r>
            <a:endParaRPr lang="fr-FR" sz="2400"/>
          </a:p>
        </p:txBody>
      </p:sp>
      <p:sp>
        <p:nvSpPr>
          <p:cNvPr id="11" name="TextBox 10"/>
          <p:cNvSpPr txBox="1"/>
          <p:nvPr/>
        </p:nvSpPr>
        <p:spPr>
          <a:xfrm>
            <a:off x="627076" y="5067884"/>
            <a:ext cx="261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Length element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231" y="5016940"/>
            <a:ext cx="4972050" cy="1285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283" y="6255242"/>
            <a:ext cx="12314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Non-constant sectional curvatures which can also be positive, not NPC space</a:t>
            </a:r>
            <a:r>
              <a:rPr lang="en-US" sz="2000" b="1" smtClean="0">
                <a:solidFill>
                  <a:srgbClr val="FF0000"/>
                </a:solidFill>
              </a:rPr>
              <a:t> (d&gt;1)</a:t>
            </a:r>
            <a:endParaRPr lang="fr-FR" sz="20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83220" y="5927634"/>
            <a:ext cx="272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[Skovgaard 1984]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76" y="776944"/>
            <a:ext cx="7974356" cy="12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4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38" y="-40957"/>
            <a:ext cx="11888882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Invariance under action of the positive affine group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38" y="1167922"/>
            <a:ext cx="11437620" cy="4351338"/>
          </a:xfrm>
        </p:spPr>
        <p:txBody>
          <a:bodyPr/>
          <a:lstStyle/>
          <a:p>
            <a:r>
              <a:rPr lang="en-US" smtClean="0"/>
              <a:t>Length element/Rao distance is </a:t>
            </a:r>
            <a:r>
              <a:rPr lang="en-US" b="1" smtClean="0">
                <a:solidFill>
                  <a:srgbClr val="FF0000"/>
                </a:solidFill>
              </a:rPr>
              <a:t>invariant</a:t>
            </a:r>
            <a:r>
              <a:rPr lang="en-US" smtClean="0"/>
              <a:t> under the action of the </a:t>
            </a:r>
            <a:r>
              <a:rPr lang="en-US" b="1" smtClean="0">
                <a:solidFill>
                  <a:srgbClr val="FF0000"/>
                </a:solidFill>
              </a:rPr>
              <a:t>positive affine group</a:t>
            </a:r>
            <a:r>
              <a:rPr lang="en-US" smtClean="0"/>
              <a:t> (a,A):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Thus we may always consider one normal distribution is the </a:t>
            </a:r>
            <a:r>
              <a:rPr lang="en-US" b="1" smtClean="0">
                <a:solidFill>
                  <a:srgbClr val="FF0000"/>
                </a:solidFill>
              </a:rPr>
              <a:t>standard normal distribution  N</a:t>
            </a:r>
            <a:r>
              <a:rPr lang="en-US" b="1" baseline="-25000" smtClean="0">
                <a:solidFill>
                  <a:srgbClr val="FF0000"/>
                </a:solidFill>
              </a:rPr>
              <a:t>std</a:t>
            </a:r>
            <a:endParaRPr lang="en-US" b="1" baseline="-2500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7" y="3469553"/>
            <a:ext cx="11164982" cy="583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57" y="4969192"/>
            <a:ext cx="9666267" cy="1717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820" y="1776808"/>
            <a:ext cx="7371004" cy="40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760" y="2347198"/>
            <a:ext cx="48196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498" y="2894088"/>
            <a:ext cx="3371850" cy="438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235" y="2376557"/>
            <a:ext cx="2438400" cy="72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7385" y="2432423"/>
            <a:ext cx="188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Matrix group: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06289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Geodesic equation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5661"/>
            <a:ext cx="12111990" cy="4351338"/>
          </a:xfrm>
        </p:spPr>
        <p:txBody>
          <a:bodyPr/>
          <a:lstStyle/>
          <a:p>
            <a:r>
              <a:rPr lang="en-US" smtClean="0"/>
              <a:t>Consider either </a:t>
            </a:r>
            <a:r>
              <a:rPr lang="en-US" b="1" smtClean="0">
                <a:solidFill>
                  <a:srgbClr val="FF0000"/>
                </a:solidFill>
              </a:rPr>
              <a:t>initial value conditions</a:t>
            </a:r>
            <a:r>
              <a:rPr lang="en-US" smtClean="0"/>
              <a:t> or </a:t>
            </a:r>
            <a:r>
              <a:rPr lang="en-US" b="1" smtClean="0">
                <a:solidFill>
                  <a:srgbClr val="FF0000"/>
                </a:solidFill>
              </a:rPr>
              <a:t>boundary value conditions </a:t>
            </a:r>
            <a:r>
              <a:rPr lang="en-US" smtClean="0"/>
              <a:t>of ODE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r>
              <a:rPr lang="en-US" smtClean="0"/>
              <a:t>Once the geodesics are known, </a:t>
            </a:r>
            <a:r>
              <a:rPr lang="en-US" b="1" smtClean="0">
                <a:solidFill>
                  <a:srgbClr val="FF0000"/>
                </a:solidFill>
              </a:rPr>
              <a:t>integrate length elements to get Rao distance</a:t>
            </a:r>
            <a:endParaRPr lang="fr-FR" b="1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04" y="1404967"/>
            <a:ext cx="5017992" cy="1135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01" y="3449394"/>
            <a:ext cx="3634691" cy="1675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9" y="3072203"/>
            <a:ext cx="2768161" cy="29873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4506" y="942194"/>
            <a:ext cx="525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using (vector, Matrix) parameterization</a:t>
            </a:r>
            <a:r>
              <a:rPr lang="en-US" sz="2400" smtClean="0"/>
              <a:t>:</a:t>
            </a:r>
            <a:endParaRPr lang="fr-FR" sz="2400"/>
          </a:p>
        </p:txBody>
      </p:sp>
      <p:sp>
        <p:nvSpPr>
          <p:cNvPr id="9" name="TextBox 8"/>
          <p:cNvSpPr txBox="1"/>
          <p:nvPr/>
        </p:nvSpPr>
        <p:spPr>
          <a:xfrm>
            <a:off x="1925400" y="5278273"/>
            <a:ext cx="1997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[Initial values]</a:t>
            </a:r>
            <a:endParaRPr lang="fr-FR" sz="2400" b="1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8750" y="5462939"/>
            <a:ext cx="250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[Boundary values]</a:t>
            </a:r>
            <a:endParaRPr lang="fr-FR" sz="2400" b="1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092" y="3039490"/>
            <a:ext cx="1745885" cy="30765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925" y="100131"/>
            <a:ext cx="3190875" cy="86677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422402" y="985299"/>
            <a:ext cx="948690" cy="356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4365804" y="45007"/>
            <a:ext cx="453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general, geodesic wrt Levi-Civita connection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365245" y="1711142"/>
            <a:ext cx="2967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Second-order ODE: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9072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1730</Words>
  <Application>Microsoft Office PowerPoint</Application>
  <PresentationFormat>Widescreen</PresentationFormat>
  <Paragraphs>312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References for this talk </vt:lpstr>
      <vt:lpstr>Overview and main contributions </vt:lpstr>
      <vt:lpstr>Rao distance and Fisher-Rao Riemannian geometry</vt:lpstr>
      <vt:lpstr>PowerPoint Presentation</vt:lpstr>
      <vt:lpstr>PowerPoint Presentation</vt:lpstr>
      <vt:lpstr>Fisher-Rao geometry: multivariate normals</vt:lpstr>
      <vt:lpstr>Invariance under action of the positive affine group</vt:lpstr>
      <vt:lpstr>Geodesic equation</vt:lpstr>
      <vt:lpstr>Geodesic solution: Initial value condition  (N0=Nstd) indirect solution</vt:lpstr>
      <vt:lpstr>Fisher-Rao geodesics from multivariate normals with initial value conditions (direct solution)</vt:lpstr>
      <vt:lpstr>Special case: Centered multivariate normals Closed form geodesics and Fisher-Rao distances</vt:lpstr>
      <vt:lpstr>Riemanian geometry of the SPD cone (trace metric) </vt:lpstr>
      <vt:lpstr>Submanifolds of constant covariance matrices</vt:lpstr>
      <vt:lpstr>Fisher-Rao geodesics from multivariate normals with boundary value conditions in closed form </vt:lpstr>
      <vt:lpstr>PowerPoint Presentation</vt:lpstr>
      <vt:lpstr>Fisher-Rao MVN distance: An upper bound</vt:lpstr>
      <vt:lpstr>Diffeomorphic embeddings of MVN(d) onto SPD(d+1)</vt:lpstr>
      <vt:lpstr>Fisher-Rao MVN distance: A lower bound</vt:lpstr>
      <vt:lpstr>Fisher-Rao MVN geodesic:  Numerical midpoint geodesic with quadratic convergence</vt:lpstr>
      <vt:lpstr>New fast distances between multivariate normals</vt:lpstr>
      <vt:lpstr>New fast distances between multivariate normals</vt:lpstr>
      <vt:lpstr>Hilbert projective metric distance in the SPD cone</vt:lpstr>
      <vt:lpstr>Pullback Hilbert distance/geodesics between MVNs</vt:lpstr>
      <vt:lpstr>Summary:  A (1+ε)-approximation of Rao's distance between multivariate normal distributions</vt:lpstr>
      <vt:lpstr>PowerPoint Presentation</vt:lpstr>
      <vt:lpstr>PowerPoint Presentation</vt:lpstr>
      <vt:lpstr>Summary and concluding remarks</vt:lpstr>
      <vt:lpstr>References</vt:lpstr>
      <vt:lpstr>Thank you!</vt:lpstr>
      <vt:lpstr>SPD Riemannian geometry wrt trace metric</vt:lpstr>
      <vt:lpstr>Matrix Karcher centers as matrix means</vt:lpstr>
      <vt:lpstr>PowerPoint Presentation</vt:lpstr>
      <vt:lpstr>Siegel upper/disk space: Non-Positive Curvature (NPC)</vt:lpstr>
      <vt:lpstr>Summary:  A (1+ε)-approximation of Rao's distance between multivariate normal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42</cp:revision>
  <dcterms:created xsi:type="dcterms:W3CDTF">2023-08-10T04:46:53Z</dcterms:created>
  <dcterms:modified xsi:type="dcterms:W3CDTF">2023-08-14T00:58:18Z</dcterms:modified>
</cp:coreProperties>
</file>