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77" r:id="rId2"/>
    <p:sldId id="257" r:id="rId3"/>
    <p:sldId id="258" r:id="rId4"/>
    <p:sldId id="259" r:id="rId5"/>
    <p:sldId id="285" r:id="rId6"/>
    <p:sldId id="260" r:id="rId7"/>
    <p:sldId id="261" r:id="rId8"/>
    <p:sldId id="262" r:id="rId9"/>
    <p:sldId id="263" r:id="rId10"/>
    <p:sldId id="264" r:id="rId11"/>
    <p:sldId id="278" r:id="rId12"/>
    <p:sldId id="265" r:id="rId13"/>
    <p:sldId id="266" r:id="rId14"/>
    <p:sldId id="267" r:id="rId15"/>
    <p:sldId id="284" r:id="rId16"/>
    <p:sldId id="268" r:id="rId17"/>
    <p:sldId id="269" r:id="rId18"/>
    <p:sldId id="270" r:id="rId19"/>
    <p:sldId id="271" r:id="rId20"/>
    <p:sldId id="272" r:id="rId21"/>
    <p:sldId id="282" r:id="rId22"/>
    <p:sldId id="273" r:id="rId23"/>
    <p:sldId id="280" r:id="rId24"/>
    <p:sldId id="281" r:id="rId25"/>
    <p:sldId id="276" r:id="rId26"/>
    <p:sldId id="283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602" autoAdjust="0"/>
  </p:normalViewPr>
  <p:slideViewPr>
    <p:cSldViewPr snapToGrid="0">
      <p:cViewPr varScale="1">
        <p:scale>
          <a:sx n="59" d="100"/>
          <a:sy n="59" d="100"/>
        </p:scale>
        <p:origin x="964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4DCD5C-9AC8-49A1-8FD9-16ED6A9399DD}" type="datetimeFigureOut">
              <a:rPr lang="fr-FR" smtClean="0"/>
              <a:t>18/08/2023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7C09609-84F0-4F33-BBAF-565C094AFE8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737702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[Nielsen 2022]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09609-84F0-4F33-BBAF-565C094AFE81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94695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\def\DFS{\mathrm{DFS}}</a:t>
            </a:r>
          </a:p>
          <a:p>
            <a:endParaRPr lang="fr-FR" smtClean="0"/>
          </a:p>
          <a:p>
            <a:r>
              <a:rPr lang="fr-FR" smtClean="0"/>
              <a:t>\begin{document}</a:t>
            </a:r>
          </a:p>
          <a:p>
            <a:endParaRPr lang="fr-FR" smtClean="0"/>
          </a:p>
          <a:p>
            <a:r>
              <a:rPr lang="fr-FR" smtClean="0"/>
              <a:t>\begin{eqnarray*}</a:t>
            </a:r>
          </a:p>
          <a:p>
            <a:r>
              <a:rPr lang="fr-FR" smtClean="0"/>
              <a:t>(M,g,\nabla,\nabla^*) &amp;\leftarrow&amp; \DFS([\Theta,F(\theta),H,F^*(\eta)])\\</a:t>
            </a:r>
          </a:p>
          <a:p>
            <a:r>
              <a:rPr lang="fr-FR" smtClean="0"/>
              <a:t> &amp;\leftarrow&amp; \DFS([\bar\Theta,\bar F(\bar\theta),\bar H,\bar F^*(\bar\eta)])</a:t>
            </a:r>
          </a:p>
          <a:p>
            <a:r>
              <a:rPr lang="fr-FR" smtClean="0"/>
              <a:t>\end{eqnarray*}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F(\theta)+F^*(\eta)-\inner{\theta}{\eta}=0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$$</a:t>
            </a:r>
          </a:p>
          <a:p>
            <a:r>
              <a:rPr lang="fr-FR" smtClean="0"/>
              <a:t>\eta=\nabla F(\theta)</a:t>
            </a:r>
          </a:p>
          <a:p>
            <a:r>
              <a:rPr lang="fr-FR" smtClean="0"/>
              <a:t>$$</a:t>
            </a:r>
          </a:p>
          <a:p>
            <a:endParaRPr lang="fr-FR" smtClean="0"/>
          </a:p>
          <a:p>
            <a:r>
              <a:rPr lang="fr-FR" smtClean="0"/>
              <a:t>\begin{eqnarray*}</a:t>
            </a:r>
          </a:p>
          <a:p>
            <a:r>
              <a:rPr lang="fr-FR" smtClean="0"/>
              <a:t>B_F(\theta_1:\theta_2) &amp;:=&amp; F(\theta_1) - \underbrace{F(\theta_2)}_{=\inner{\theta_2}{\eta_2}-F^*(\eta_2)} - \inner{\theta_1-\theta_2}{\nabla F(\eta_2)}\\</a:t>
            </a:r>
          </a:p>
          <a:p>
            <a:r>
              <a:rPr lang="fr-FR" smtClean="0"/>
              <a:t>&amp;=&amp;  F(\theta_1)+F^*(\eta_2) -\inner{\theta_1}{\eta_2} =: Y_F(\theta_1:\eta_2)</a:t>
            </a:r>
          </a:p>
          <a:p>
            <a:r>
              <a:rPr lang="fr-FR" smtClean="0"/>
              <a:t>\end{eqnarray*}</a:t>
            </a:r>
          </a:p>
          <a:p>
            <a:endParaRPr lang="fr-FR" smtClean="0"/>
          </a:p>
          <a:p>
            <a:endParaRPr lang="fr-FR" smtClean="0"/>
          </a:p>
          <a:p>
            <a:r>
              <a:rPr lang="fr-FR" smtClean="0"/>
              <a:t>\begin{eqnarray*}</a:t>
            </a:r>
          </a:p>
          <a:p>
            <a:r>
              <a:rPr lang="fr-FR" smtClean="0"/>
              <a:t>D_{\nabla,\nabla^*}(P_1:P_2) &amp;=&amp; B_F(\theta_1:\theta_2) = B_{F^*}(\eta_1,\eta_2)= Y_F(\theta_1:\eta_2)= Y_{F^*}(\eta_2:\theta_1)\\</a:t>
            </a:r>
          </a:p>
          <a:p>
            <a:r>
              <a:rPr lang="fr-FR" smtClean="0"/>
              <a:t>&amp;=&amp; B_{\bar F}(\overline{\theta_1}:\overline{\theta_2}) = B_{\bar{F}^*}(\overline{\eta_1},\overline{\eta_2})= Y_F(\overline{\theta_1}:</a:t>
            </a:r>
          </a:p>
          <a:p>
            <a:r>
              <a:rPr lang="fr-FR" smtClean="0"/>
              <a:t>\overline{\eta_2})= Y_{F^*}(\overline{\eta_2}:\overline{\theta_1})</a:t>
            </a:r>
          </a:p>
          <a:p>
            <a:r>
              <a:rPr lang="fr-FR" smtClean="0"/>
              <a:t>\end{eqnarray*}</a:t>
            </a:r>
          </a:p>
          <a:p>
            <a:endParaRPr lang="fr-FR" smtClean="0"/>
          </a:p>
          <a:p>
            <a:r>
              <a:rPr lang="fr-FR" smtClean="0"/>
              <a:t>\end{document}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09609-84F0-4F33-BBAF-565C094AFE81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9031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ProbabilitySimplexAlphaGeodesic.pde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09609-84F0-4F33-BBAF-565C094AFE81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9051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Atteia</a:t>
            </a:r>
            <a:r>
              <a:rPr lang="fr-FR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-Raissouli</a:t>
            </a:r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7C09609-84F0-4F33-BBAF-565C094AFE81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71404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F6D1-16ED-4218-82BD-089713DD0AC7}" type="datetimeFigureOut">
              <a:rPr lang="fr-FR" smtClean="0"/>
              <a:t>18/08/2023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3EC6-C935-41A1-8365-76E9AA5ED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9014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F6D1-16ED-4218-82BD-089713DD0AC7}" type="datetimeFigureOut">
              <a:rPr lang="fr-FR" smtClean="0"/>
              <a:t>18/08/2023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3EC6-C935-41A1-8365-76E9AA5ED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18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F6D1-16ED-4218-82BD-089713DD0AC7}" type="datetimeFigureOut">
              <a:rPr lang="fr-FR" smtClean="0"/>
              <a:t>18/08/2023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3EC6-C935-41A1-8365-76E9AA5ED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9435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F6D1-16ED-4218-82BD-089713DD0AC7}" type="datetimeFigureOut">
              <a:rPr lang="fr-FR" smtClean="0"/>
              <a:t>18/08/2023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3EC6-C935-41A1-8365-76E9AA5ED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36794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F6D1-16ED-4218-82BD-089713DD0AC7}" type="datetimeFigureOut">
              <a:rPr lang="fr-FR" smtClean="0"/>
              <a:t>18/08/2023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3EC6-C935-41A1-8365-76E9AA5ED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1740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F6D1-16ED-4218-82BD-089713DD0AC7}" type="datetimeFigureOut">
              <a:rPr lang="fr-FR" smtClean="0"/>
              <a:t>18/08/2023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3EC6-C935-41A1-8365-76E9AA5ED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22279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F6D1-16ED-4218-82BD-089713DD0AC7}" type="datetimeFigureOut">
              <a:rPr lang="fr-FR" smtClean="0"/>
              <a:t>18/08/2023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3EC6-C935-41A1-8365-76E9AA5ED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1010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F6D1-16ED-4218-82BD-089713DD0AC7}" type="datetimeFigureOut">
              <a:rPr lang="fr-FR" smtClean="0"/>
              <a:t>18/08/2023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3EC6-C935-41A1-8365-76E9AA5ED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5876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F6D1-16ED-4218-82BD-089713DD0AC7}" type="datetimeFigureOut">
              <a:rPr lang="fr-FR" smtClean="0"/>
              <a:t>18/08/2023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3EC6-C935-41A1-8365-76E9AA5ED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964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F6D1-16ED-4218-82BD-089713DD0AC7}" type="datetimeFigureOut">
              <a:rPr lang="fr-FR" smtClean="0"/>
              <a:t>18/08/2023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3EC6-C935-41A1-8365-76E9AA5ED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9411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9F6D1-16ED-4218-82BD-089713DD0AC7}" type="datetimeFigureOut">
              <a:rPr lang="fr-FR" smtClean="0"/>
              <a:t>18/08/2023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023EC6-C935-41A1-8365-76E9AA5ED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4403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9F6D1-16ED-4218-82BD-089713DD0AC7}" type="datetimeFigureOut">
              <a:rPr lang="fr-FR" smtClean="0"/>
              <a:t>18/08/2023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023EC6-C935-41A1-8365-76E9AA5EDB9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8345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44.png"/><Relationship Id="rId7" Type="http://schemas.openxmlformats.org/officeDocument/2006/relationships/image" Target="../media/image48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79.png"/><Relationship Id="rId5" Type="http://schemas.openxmlformats.org/officeDocument/2006/relationships/image" Target="../media/image78.png"/><Relationship Id="rId4" Type="http://schemas.openxmlformats.org/officeDocument/2006/relationships/notesSlide" Target="../notesSlides/notesSlide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3.png"/><Relationship Id="rId4" Type="http://schemas.openxmlformats.org/officeDocument/2006/relationships/image" Target="../media/image8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9.png"/><Relationship Id="rId3" Type="http://schemas.openxmlformats.org/officeDocument/2006/relationships/image" Target="../media/image84.png"/><Relationship Id="rId7" Type="http://schemas.openxmlformats.org/officeDocument/2006/relationships/image" Target="../media/image8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7.png"/><Relationship Id="rId5" Type="http://schemas.openxmlformats.org/officeDocument/2006/relationships/image" Target="../media/image86.png"/><Relationship Id="rId4" Type="http://schemas.openxmlformats.org/officeDocument/2006/relationships/image" Target="../media/image85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84.png"/><Relationship Id="rId7" Type="http://schemas.openxmlformats.org/officeDocument/2006/relationships/image" Target="../media/image94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3.png"/><Relationship Id="rId5" Type="http://schemas.openxmlformats.org/officeDocument/2006/relationships/image" Target="../media/image92.png"/><Relationship Id="rId10" Type="http://schemas.openxmlformats.org/officeDocument/2006/relationships/image" Target="../media/image97.png"/><Relationship Id="rId4" Type="http://schemas.openxmlformats.org/officeDocument/2006/relationships/image" Target="../media/image91.png"/><Relationship Id="rId9" Type="http://schemas.openxmlformats.org/officeDocument/2006/relationships/image" Target="../media/image9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9.png"/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.png"/><Relationship Id="rId4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 txBox="1">
            <a:spLocks/>
          </p:cNvSpPr>
          <p:nvPr/>
        </p:nvSpPr>
        <p:spPr>
          <a:xfrm>
            <a:off x="692728" y="356263"/>
            <a:ext cx="10997944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fr-FR" b="1">
                <a:solidFill>
                  <a:schemeClr val="accent1"/>
                </a:solidFill>
              </a:rPr>
              <a:t>Quasi-arithmetic centers, </a:t>
            </a:r>
            <a:endParaRPr lang="fr-FR" b="1" smtClean="0">
              <a:solidFill>
                <a:schemeClr val="accent1"/>
              </a:solidFill>
            </a:endParaRPr>
          </a:p>
          <a:p>
            <a:pPr algn="ctr"/>
            <a:r>
              <a:rPr lang="fr-FR" b="1" smtClean="0">
                <a:solidFill>
                  <a:schemeClr val="accent1"/>
                </a:solidFill>
              </a:rPr>
              <a:t>quasi-arithmetic</a:t>
            </a:r>
            <a:r>
              <a:rPr lang="fr-FR" b="1">
                <a:solidFill>
                  <a:schemeClr val="accent1"/>
                </a:solidFill>
              </a:rPr>
              <a:t> </a:t>
            </a:r>
            <a:r>
              <a:rPr lang="en-US" b="1" smtClean="0">
                <a:solidFill>
                  <a:schemeClr val="accent1"/>
                </a:solidFill>
              </a:rPr>
              <a:t>mixtures</a:t>
            </a:r>
            <a:r>
              <a:rPr lang="en-US" b="1">
                <a:solidFill>
                  <a:schemeClr val="accent1"/>
                </a:solidFill>
              </a:rPr>
              <a:t>, and the </a:t>
            </a:r>
            <a:endParaRPr lang="en-US" b="1" smtClean="0">
              <a:solidFill>
                <a:schemeClr val="accent1"/>
              </a:solidFill>
            </a:endParaRPr>
          </a:p>
          <a:p>
            <a:pPr algn="ctr"/>
            <a:r>
              <a:rPr lang="en-US" b="1" smtClean="0">
                <a:solidFill>
                  <a:schemeClr val="accent1"/>
                </a:solidFill>
              </a:rPr>
              <a:t>Jensen-Shannon </a:t>
            </a:r>
            <a:r>
              <a:rPr lang="fr-FR" b="1">
                <a:solidFill>
                  <a:schemeClr val="accent1"/>
                </a:solidFill>
              </a:rPr>
              <a:t>∇</a:t>
            </a:r>
            <a:r>
              <a:rPr lang="en-US" b="1" smtClean="0">
                <a:solidFill>
                  <a:schemeClr val="accent1"/>
                </a:solidFill>
              </a:rPr>
              <a:t>-</a:t>
            </a:r>
            <a:r>
              <a:rPr lang="en-US" b="1">
                <a:solidFill>
                  <a:schemeClr val="accent1"/>
                </a:solidFill>
              </a:rPr>
              <a:t>divergences</a:t>
            </a:r>
            <a:endParaRPr lang="en-US" sz="8000" b="1" dirty="0">
              <a:solidFill>
                <a:schemeClr val="accent1"/>
              </a:solidFill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522375" y="3076142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smtClean="0"/>
              <a:t>Frank Nielsen</a:t>
            </a:r>
          </a:p>
          <a:p>
            <a:endParaRPr lang="en-US" sz="3600" dirty="0" smtClean="0"/>
          </a:p>
          <a:p>
            <a:r>
              <a:rPr lang="en-US" sz="3600" dirty="0" smtClean="0"/>
              <a:t>Sony Computer Science Laboratories </a:t>
            </a:r>
            <a:r>
              <a:rPr lang="en-US" sz="3600" dirty="0" err="1" smtClean="0"/>
              <a:t>Inc</a:t>
            </a:r>
            <a:endParaRPr lang="en-US" sz="36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7920" y="5064183"/>
            <a:ext cx="4792910" cy="1229559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5451262" y="6293742"/>
            <a:ext cx="1749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 June 2023</a:t>
            </a:r>
            <a:endParaRPr lang="en-US" sz="2800" dirty="0"/>
          </a:p>
        </p:txBody>
      </p:sp>
      <p:sp>
        <p:nvSpPr>
          <p:cNvPr id="7" name="Rectangle 6"/>
          <p:cNvSpPr/>
          <p:nvPr/>
        </p:nvSpPr>
        <p:spPr>
          <a:xfrm>
            <a:off x="9934460" y="6355297"/>
            <a:ext cx="203613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sz="2000" b="1" smtClean="0">
                <a:solidFill>
                  <a:schemeClr val="accent6"/>
                </a:solidFill>
              </a:rPr>
              <a:t>arXiv:2301.10980</a:t>
            </a:r>
            <a:endParaRPr lang="fr-FR" sz="2000" b="1">
              <a:solidFill>
                <a:schemeClr val="accent6"/>
              </a:solidFill>
            </a:endParaRPr>
          </a:p>
        </p:txBody>
      </p:sp>
      <p:pic>
        <p:nvPicPr>
          <p:cNvPr id="1026" name="Picture 2" descr="https://franknielsen.github.io/GSI/smallGSI-Woman_teaching_geometr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93" y="2971137"/>
            <a:ext cx="1594540" cy="176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33889" y="4731904"/>
            <a:ext cx="9749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GSI'23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9604299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005" y="-58193"/>
            <a:ext cx="12001995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An illustrating example: The matrix harmonic mean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127" y="1065604"/>
            <a:ext cx="12005954" cy="4351338"/>
          </a:xfrm>
        </p:spPr>
        <p:txBody>
          <a:bodyPr/>
          <a:lstStyle/>
          <a:p>
            <a:r>
              <a:rPr lang="en-US" smtClean="0"/>
              <a:t>Consider the real-value minus </a:t>
            </a:r>
            <a:r>
              <a:rPr lang="en-US" b="1" smtClean="0">
                <a:solidFill>
                  <a:srgbClr val="FFC000"/>
                </a:solidFill>
              </a:rPr>
              <a:t>logdet function</a:t>
            </a:r>
          </a:p>
          <a:p>
            <a:r>
              <a:rPr lang="en-US" smtClean="0"/>
              <a:t>Domain F:                                the cone of symmetric  </a:t>
            </a:r>
            <a:r>
              <a:rPr lang="en-US"/>
              <a:t>positive-definite </a:t>
            </a:r>
            <a:r>
              <a:rPr lang="en-US" smtClean="0"/>
              <a:t>matrices </a:t>
            </a:r>
          </a:p>
          <a:p>
            <a:r>
              <a:rPr lang="en-US" smtClean="0"/>
              <a:t>Inner product: </a:t>
            </a:r>
            <a:endParaRPr lang="en-US"/>
          </a:p>
          <a:p>
            <a:r>
              <a:rPr lang="en-US" smtClean="0"/>
              <a:t>We have: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3389" y="2624471"/>
            <a:ext cx="6238875" cy="1809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0193" y="1113982"/>
            <a:ext cx="2362200" cy="3619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24397" y="1654393"/>
            <a:ext cx="2019300" cy="3143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965" y="2134524"/>
            <a:ext cx="2286000" cy="39052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64507" y="4444065"/>
            <a:ext cx="71611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The quasi-arithmetic center with respect to  F:  </a:t>
            </a:r>
            <a:endParaRPr lang="fr-FR" sz="2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25698" y="4331749"/>
            <a:ext cx="4341280" cy="686631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29146" y="5426786"/>
            <a:ext cx="72980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Generalize univariate harmonic mean with F(x)= log x, f(x)=F'(x)=1/x:</a:t>
            </a:r>
            <a:endParaRPr lang="fr-FR" sz="2000"/>
          </a:p>
        </p:txBody>
      </p:sp>
      <p:grpSp>
        <p:nvGrpSpPr>
          <p:cNvPr id="17" name="Group 16"/>
          <p:cNvGrpSpPr/>
          <p:nvPr/>
        </p:nvGrpSpPr>
        <p:grpSpPr>
          <a:xfrm>
            <a:off x="8156465" y="5476749"/>
            <a:ext cx="2650080" cy="350147"/>
            <a:chOff x="8950450" y="6180210"/>
            <a:chExt cx="3011856" cy="483850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44792" y="6275968"/>
              <a:ext cx="1717514" cy="388092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8950450" y="6180210"/>
              <a:ext cx="1056932" cy="379835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8389477" y="2600784"/>
            <a:ext cx="334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←</a:t>
            </a:r>
            <a:r>
              <a:rPr lang="en-US" sz="2400" smtClean="0"/>
              <a:t>Legendre-type function</a:t>
            </a:r>
            <a:endParaRPr lang="fr-FR" sz="2400"/>
          </a:p>
        </p:txBody>
      </p:sp>
      <p:sp>
        <p:nvSpPr>
          <p:cNvPr id="14" name="TextBox 13"/>
          <p:cNvSpPr txBox="1"/>
          <p:nvPr/>
        </p:nvSpPr>
        <p:spPr>
          <a:xfrm>
            <a:off x="164507" y="4871175"/>
            <a:ext cx="7258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The quasi-arithmetic center with respect to  F*:  </a:t>
            </a:r>
            <a:endParaRPr lang="fr-FR" sz="280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25698" y="4925582"/>
            <a:ext cx="4323578" cy="48831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8481293" y="3915943"/>
            <a:ext cx="33423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←</a:t>
            </a:r>
            <a:r>
              <a:rPr lang="en-US" sz="2400" smtClean="0"/>
              <a:t>Legendre-type function</a:t>
            </a:r>
            <a:endParaRPr lang="fr-FR" sz="2400"/>
          </a:p>
        </p:txBody>
      </p:sp>
      <p:sp>
        <p:nvSpPr>
          <p:cNvPr id="18" name="TextBox 17"/>
          <p:cNvSpPr txBox="1"/>
          <p:nvPr/>
        </p:nvSpPr>
        <p:spPr>
          <a:xfrm>
            <a:off x="323946" y="5786174"/>
            <a:ext cx="11866325" cy="187743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FF0000"/>
                </a:solidFill>
              </a:rPr>
              <a:t>A Legendre-type function F gives rise to a pair of dual quasi-arithmetic centers</a:t>
            </a:r>
          </a:p>
          <a:p>
            <a:pPr algn="ctr"/>
            <a:r>
              <a:rPr lang="en-US" sz="2800" b="1">
                <a:solidFill>
                  <a:srgbClr val="FF0000"/>
                </a:solidFill>
              </a:rPr>
              <a:t>M</a:t>
            </a:r>
            <a:r>
              <a:rPr lang="fr-FR" sz="2800" b="1" baseline="-25000">
                <a:solidFill>
                  <a:srgbClr val="FF0000"/>
                </a:solidFill>
              </a:rPr>
              <a:t>∇</a:t>
            </a:r>
            <a:r>
              <a:rPr lang="fr-FR" sz="2800" b="1" baseline="-25000" smtClean="0">
                <a:solidFill>
                  <a:srgbClr val="FF0000"/>
                </a:solidFill>
              </a:rPr>
              <a:t>F </a:t>
            </a:r>
            <a:r>
              <a:rPr lang="fr-FR" sz="2800" b="1">
                <a:solidFill>
                  <a:srgbClr val="FF0000"/>
                </a:solidFill>
              </a:rPr>
              <a:t>and </a:t>
            </a:r>
            <a:r>
              <a:rPr lang="en-US" sz="2800" b="1">
                <a:solidFill>
                  <a:srgbClr val="FF0000"/>
                </a:solidFill>
              </a:rPr>
              <a:t>M</a:t>
            </a:r>
            <a:r>
              <a:rPr lang="fr-FR" sz="2800" b="1" baseline="-25000">
                <a:solidFill>
                  <a:srgbClr val="FF0000"/>
                </a:solidFill>
              </a:rPr>
              <a:t>∇F</a:t>
            </a:r>
            <a:r>
              <a:rPr lang="fr-FR" sz="2800" b="1" baseline="-25000" smtClean="0">
                <a:solidFill>
                  <a:srgbClr val="FF0000"/>
                </a:solidFill>
              </a:rPr>
              <a:t>*</a:t>
            </a:r>
            <a:r>
              <a:rPr lang="fr-FR" sz="3200"/>
              <a:t> </a:t>
            </a:r>
            <a:r>
              <a:rPr lang="fr-FR" sz="2800" smtClean="0"/>
              <a:t>: </a:t>
            </a:r>
            <a:r>
              <a:rPr lang="fr-FR" sz="2800" b="1" smtClean="0">
                <a:solidFill>
                  <a:srgbClr val="FF0000"/>
                </a:solidFill>
              </a:rPr>
              <a:t>dual operators</a:t>
            </a:r>
            <a:endParaRPr lang="fr-FR" b="1">
              <a:solidFill>
                <a:srgbClr val="FF0000"/>
              </a:solidFill>
            </a:endParaRPr>
          </a:p>
          <a:p>
            <a:endParaRPr lang="fr-FR" sz="2800">
              <a:solidFill>
                <a:schemeClr val="accent4"/>
              </a:solidFill>
            </a:endParaRPr>
          </a:p>
          <a:p>
            <a:endParaRPr lang="fr-FR" sz="2800" b="1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9423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000" y="-235238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Dually flat structures of information geometry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326" y="892752"/>
            <a:ext cx="11714019" cy="4351338"/>
          </a:xfrm>
        </p:spPr>
        <p:txBody>
          <a:bodyPr/>
          <a:lstStyle/>
          <a:p>
            <a:r>
              <a:rPr lang="en-US" smtClean="0"/>
              <a:t>A Legendre-type Bregman generator F() induces a </a:t>
            </a:r>
            <a:r>
              <a:rPr lang="en-US" b="1" smtClean="0">
                <a:solidFill>
                  <a:srgbClr val="FF0000"/>
                </a:solidFill>
              </a:rPr>
              <a:t>dually flat space structure</a:t>
            </a:r>
            <a:r>
              <a:rPr lang="en-US" smtClean="0"/>
              <a:t>: </a:t>
            </a:r>
          </a:p>
          <a:p>
            <a:pPr marL="0" indent="0">
              <a:buNone/>
            </a:pPr>
            <a:r>
              <a:rPr lang="en-US" smtClean="0"/>
              <a:t>                                                   </a:t>
            </a:r>
          </a:p>
          <a:p>
            <a:r>
              <a:rPr lang="en-US" smtClean="0"/>
              <a:t>A point P can be either parameterized by </a:t>
            </a:r>
            <a:r>
              <a:rPr lang="el-GR" smtClean="0"/>
              <a:t>θ</a:t>
            </a:r>
            <a:r>
              <a:rPr lang="en-US" smtClean="0"/>
              <a:t>-coordinate and dual </a:t>
            </a:r>
            <a:r>
              <a:rPr lang="el-GR" smtClean="0"/>
              <a:t>η</a:t>
            </a:r>
            <a:r>
              <a:rPr lang="en-US" smtClean="0"/>
              <a:t>-coordinate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581" y="2321990"/>
            <a:ext cx="5866966" cy="44280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301989"/>
            <a:ext cx="3192101" cy="522844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451886" y="6334551"/>
            <a:ext cx="16754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6"/>
                </a:solidFill>
              </a:rPr>
              <a:t>[AMS </a:t>
            </a:r>
            <a:r>
              <a:rPr lang="en-US" sz="2400" b="1">
                <a:solidFill>
                  <a:schemeClr val="accent6"/>
                </a:solidFill>
              </a:rPr>
              <a:t>2022]</a:t>
            </a:r>
            <a:endParaRPr lang="fr-FR" sz="2400" b="1">
              <a:solidFill>
                <a:schemeClr val="accent6"/>
              </a:solidFill>
            </a:endParaRPr>
          </a:p>
          <a:p>
            <a:endParaRPr lang="fr-FR" sz="24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6003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628" y="-42729"/>
            <a:ext cx="11223171" cy="1325563"/>
          </a:xfrm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Quasi-arithmetic barycenters and dual geodesics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123" y="632427"/>
            <a:ext cx="11559804" cy="4351338"/>
          </a:xfrm>
        </p:spPr>
        <p:txBody>
          <a:bodyPr/>
          <a:lstStyle/>
          <a:p>
            <a:pPr marL="0" indent="0">
              <a:buNone/>
            </a:pPr>
            <a:endParaRPr lang="en-US" smtClean="0"/>
          </a:p>
          <a:p>
            <a:r>
              <a:rPr lang="en-US" smtClean="0"/>
              <a:t>The </a:t>
            </a:r>
            <a:r>
              <a:rPr lang="en-US" b="1" smtClean="0">
                <a:solidFill>
                  <a:srgbClr val="FF0000"/>
                </a:solidFill>
              </a:rPr>
              <a:t>dual geodesics</a:t>
            </a:r>
            <a:r>
              <a:rPr lang="en-US" smtClean="0"/>
              <a:t> induced by the dual flat connections can be expressed using </a:t>
            </a:r>
            <a:r>
              <a:rPr lang="en-US" b="1" smtClean="0">
                <a:solidFill>
                  <a:srgbClr val="FF0000"/>
                </a:solidFill>
              </a:rPr>
              <a:t>dual weighted quasi-arithmetic centers</a:t>
            </a:r>
            <a:r>
              <a:rPr lang="en-US" smtClean="0"/>
              <a:t>:</a:t>
            </a:r>
            <a:endParaRPr lang="fr-F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23127"/>
            <a:ext cx="9564266" cy="36501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603180" y="5250911"/>
            <a:ext cx="24298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←</a:t>
            </a:r>
            <a:r>
              <a:rPr lang="en-US" sz="2400" smtClean="0">
                <a:solidFill>
                  <a:schemeClr val="accent4"/>
                </a:solidFill>
              </a:rPr>
              <a:t>primal QAC M</a:t>
            </a:r>
            <a:r>
              <a:rPr lang="fr-FR" sz="2400" baseline="-25000">
                <a:solidFill>
                  <a:schemeClr val="accent4"/>
                </a:solidFill>
              </a:rPr>
              <a:t>∇F</a:t>
            </a:r>
            <a:endParaRPr lang="fr-FR" sz="2400">
              <a:solidFill>
                <a:schemeClr val="accent4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68972" y="3345068"/>
            <a:ext cx="23400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←</a:t>
            </a:r>
            <a:r>
              <a:rPr lang="en-US" sz="2400" smtClean="0">
                <a:solidFill>
                  <a:schemeClr val="accent4"/>
                </a:solidFill>
              </a:rPr>
              <a:t>dual QAC  M</a:t>
            </a:r>
            <a:r>
              <a:rPr lang="fr-FR" sz="2400" baseline="-25000" smtClean="0">
                <a:solidFill>
                  <a:schemeClr val="accent4"/>
                </a:solidFill>
              </a:rPr>
              <a:t>∇F*</a:t>
            </a:r>
            <a:endParaRPr lang="fr-FR" sz="2400" baseline="-250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70037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380" y="0"/>
            <a:ext cx="11246922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n-Variable Quasi-arithmetic centers as centroids</a:t>
            </a:r>
            <a:br>
              <a:rPr lang="en-US" b="1" smtClean="0">
                <a:solidFill>
                  <a:schemeClr val="accent1"/>
                </a:solidFill>
              </a:rPr>
            </a:br>
            <a:r>
              <a:rPr lang="en-US" b="1" smtClean="0">
                <a:solidFill>
                  <a:schemeClr val="accent1"/>
                </a:solidFill>
              </a:rPr>
              <a:t>in dually flat spaces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235" y="4895752"/>
            <a:ext cx="4852101" cy="191796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7912" y="1151660"/>
            <a:ext cx="5590289" cy="59734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308758" y="1830672"/>
            <a:ext cx="32195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smtClean="0">
                <a:solidFill>
                  <a:srgbClr val="FF0000"/>
                </a:solidFill>
              </a:rPr>
              <a:t>Right-sided centroid</a:t>
            </a:r>
            <a:r>
              <a:rPr lang="en-US" sz="2800" smtClean="0"/>
              <a:t>:</a:t>
            </a:r>
            <a:endParaRPr lang="fr-FR" sz="280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688" y="3595026"/>
            <a:ext cx="4695825" cy="11144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41456" y="3956976"/>
            <a:ext cx="3762375" cy="7524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6734051" y="1948185"/>
            <a:ext cx="30225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smtClean="0">
                <a:solidFill>
                  <a:srgbClr val="FF0000"/>
                </a:solidFill>
              </a:rPr>
              <a:t>Left-sided centroid</a:t>
            </a:r>
            <a:r>
              <a:rPr lang="en-US" sz="2800" smtClean="0"/>
              <a:t>:</a:t>
            </a:r>
            <a:endParaRPr lang="fr-FR" sz="28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2688" y="2461724"/>
            <a:ext cx="5339298" cy="37290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8712" y="2989625"/>
            <a:ext cx="4667250" cy="41910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4051" y="2378670"/>
            <a:ext cx="5457949" cy="483079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41456" y="3062693"/>
            <a:ext cx="4705350" cy="4953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322688" y="1226479"/>
            <a:ext cx="12859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Consider</a:t>
            </a:r>
            <a:endParaRPr lang="fr-FR" sz="2400"/>
          </a:p>
        </p:txBody>
      </p:sp>
      <p:sp>
        <p:nvSpPr>
          <p:cNvPr id="16" name="TextBox 15"/>
          <p:cNvSpPr txBox="1"/>
          <p:nvPr/>
        </p:nvSpPr>
        <p:spPr>
          <a:xfrm>
            <a:off x="7411320" y="1257256"/>
            <a:ext cx="4900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smtClean="0"/>
              <a:t>(canonical divergence = Bregman divergence)</a:t>
            </a:r>
            <a:endParaRPr lang="fr-FR" sz="2000"/>
          </a:p>
        </p:txBody>
      </p:sp>
      <p:sp>
        <p:nvSpPr>
          <p:cNvPr id="17" name="TextBox 16"/>
          <p:cNvSpPr txBox="1"/>
          <p:nvPr/>
        </p:nvSpPr>
        <p:spPr>
          <a:xfrm>
            <a:off x="10083698" y="3921405"/>
            <a:ext cx="1881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←</a:t>
            </a:r>
            <a:r>
              <a:rPr lang="en-US" sz="2400" smtClean="0">
                <a:solidFill>
                  <a:schemeClr val="accent4"/>
                </a:solidFill>
              </a:rPr>
              <a:t>primal QAC</a:t>
            </a:r>
            <a:endParaRPr lang="fr-FR" sz="2400">
              <a:solidFill>
                <a:schemeClr val="accent4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4459669" y="4333213"/>
            <a:ext cx="16203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←</a:t>
            </a:r>
            <a:r>
              <a:rPr lang="en-US" sz="2400" smtClean="0">
                <a:solidFill>
                  <a:schemeClr val="accent4"/>
                </a:solidFill>
              </a:rPr>
              <a:t>dual QAC</a:t>
            </a:r>
            <a:endParaRPr lang="fr-FR" sz="2400">
              <a:solidFill>
                <a:schemeClr val="accent4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141456" y="5452729"/>
            <a:ext cx="487447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Notice that when n=2, weighted dual </a:t>
            </a:r>
          </a:p>
          <a:p>
            <a:r>
              <a:rPr lang="en-US" sz="2400" smtClean="0"/>
              <a:t>quasi-arithmetic barycenters</a:t>
            </a:r>
          </a:p>
          <a:p>
            <a:r>
              <a:rPr lang="en-US" sz="2400" smtClean="0"/>
              <a:t>define the dual geodesics</a:t>
            </a:r>
            <a:endParaRPr lang="fr-FR" sz="2400"/>
          </a:p>
        </p:txBody>
      </p:sp>
      <p:sp>
        <p:nvSpPr>
          <p:cNvPr id="6" name="TextBox 5"/>
          <p:cNvSpPr txBox="1"/>
          <p:nvPr/>
        </p:nvSpPr>
        <p:spPr>
          <a:xfrm>
            <a:off x="6107771" y="2079644"/>
            <a:ext cx="615553" cy="262924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800" smtClean="0"/>
              <a:t>Reference duality</a:t>
            </a: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28342152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564198" y="3115676"/>
            <a:ext cx="5617307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/>
              <a:t>By adding an affine term...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80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smtClean="0"/>
              <a:t>By an affine change of coordinate...</a:t>
            </a:r>
            <a:endParaRPr lang="fr-FR" sz="2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145" y="-107160"/>
            <a:ext cx="121920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Invariance/equivariance of quasi-arithmetic centers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7556" y="954459"/>
            <a:ext cx="10891636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Information geometry is well-suited to study the </a:t>
            </a:r>
            <a:r>
              <a:rPr lang="en-US" sz="2800" b="1" smtClean="0">
                <a:solidFill>
                  <a:srgbClr val="FFC000"/>
                </a:solidFill>
              </a:rPr>
              <a:t>properties of QACs</a:t>
            </a:r>
            <a:r>
              <a:rPr lang="en-US" sz="2800" smtClean="0"/>
              <a:t>:</a:t>
            </a:r>
          </a:p>
          <a:p>
            <a:r>
              <a:rPr lang="en-US" sz="2800" smtClean="0"/>
              <a:t>A dually flat space (DFS) can be </a:t>
            </a:r>
            <a:r>
              <a:rPr lang="en-US" sz="2800" b="1" smtClean="0">
                <a:solidFill>
                  <a:srgbClr val="FF0000"/>
                </a:solidFill>
              </a:rPr>
              <a:t>realized</a:t>
            </a:r>
            <a:r>
              <a:rPr lang="en-US" sz="2800" smtClean="0"/>
              <a:t> by </a:t>
            </a:r>
            <a:r>
              <a:rPr lang="en-US" sz="2800" i="1" smtClean="0"/>
              <a:t>a </a:t>
            </a:r>
            <a:r>
              <a:rPr lang="en-US" sz="2800" i="1"/>
              <a:t>class</a:t>
            </a:r>
            <a:r>
              <a:rPr lang="en-US" sz="2800" i="1" smtClean="0"/>
              <a:t> of Bregman generators</a:t>
            </a:r>
            <a:r>
              <a:rPr lang="en-US" sz="2800" smtClean="0"/>
              <a:t>:</a:t>
            </a:r>
          </a:p>
          <a:p>
            <a:endParaRPr lang="en-US" sz="2800" smtClean="0"/>
          </a:p>
          <a:p>
            <a:endParaRPr lang="en-US" sz="2800"/>
          </a:p>
          <a:p>
            <a:r>
              <a:rPr lang="en-US" sz="2800" b="1" u="sng"/>
              <a:t>A</a:t>
            </a:r>
            <a:r>
              <a:rPr lang="en-US" sz="2800" b="1" u="sng" smtClean="0"/>
              <a:t>ffine Legendre invariance of dually flat spaces</a:t>
            </a:r>
            <a:r>
              <a:rPr lang="en-US" sz="2800" smtClean="0"/>
              <a:t>:</a:t>
            </a:r>
            <a:endParaRPr lang="fr-FR" sz="2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0950" y="2006648"/>
            <a:ext cx="5525933" cy="40090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9756" y="3681443"/>
            <a:ext cx="2981325" cy="3524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505" y="3491788"/>
            <a:ext cx="5000625" cy="6191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136" y="4965151"/>
            <a:ext cx="1504950" cy="3619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4831" y="5618980"/>
            <a:ext cx="4200525" cy="4381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68013" y="5022708"/>
            <a:ext cx="1533525" cy="3429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29948" y="6057130"/>
            <a:ext cx="2800350" cy="4762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181505" y="5590405"/>
            <a:ext cx="5867400" cy="4953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079905" y="3115676"/>
            <a:ext cx="4974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4"/>
                </a:solidFill>
              </a:rPr>
              <a:t>Invariance of quasi-arithmetic center:</a:t>
            </a:r>
            <a:endParaRPr lang="fr-FR" sz="2400" b="1">
              <a:solidFill>
                <a:schemeClr val="accent4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079905" y="5124420"/>
            <a:ext cx="52836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chemeClr val="accent4"/>
                </a:solidFill>
              </a:rPr>
              <a:t>Equivariance of quasi-arithmetic center:</a:t>
            </a:r>
            <a:endParaRPr lang="fr-FR" sz="2400" b="1">
              <a:solidFill>
                <a:schemeClr val="accent4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6831" y="3669145"/>
            <a:ext cx="162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Same DFS with </a:t>
            </a:r>
            <a:endParaRPr lang="fr-FR"/>
          </a:p>
        </p:txBody>
      </p:sp>
      <p:sp>
        <p:nvSpPr>
          <p:cNvPr id="16" name="TextBox 15"/>
          <p:cNvSpPr txBox="1"/>
          <p:nvPr/>
        </p:nvSpPr>
        <p:spPr>
          <a:xfrm>
            <a:off x="72451" y="4983218"/>
            <a:ext cx="1627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Same DFS with </a:t>
            </a:r>
            <a:endParaRPr lang="fr-FR"/>
          </a:p>
        </p:txBody>
      </p:sp>
      <p:sp>
        <p:nvSpPr>
          <p:cNvPr id="17" name="Right Arrow 16"/>
          <p:cNvSpPr/>
          <p:nvPr/>
        </p:nvSpPr>
        <p:spPr>
          <a:xfrm>
            <a:off x="5395355" y="3401291"/>
            <a:ext cx="684549" cy="535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ight Arrow 17"/>
          <p:cNvSpPr/>
          <p:nvPr/>
        </p:nvSpPr>
        <p:spPr>
          <a:xfrm>
            <a:off x="5423918" y="5549996"/>
            <a:ext cx="684549" cy="5357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TextBox 18"/>
          <p:cNvSpPr txBox="1"/>
          <p:nvPr/>
        </p:nvSpPr>
        <p:spPr>
          <a:xfrm>
            <a:off x="3362133" y="4987048"/>
            <a:ext cx="1105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such that </a:t>
            </a:r>
            <a:endParaRPr lang="fr-FR"/>
          </a:p>
        </p:txBody>
      </p:sp>
      <p:sp>
        <p:nvSpPr>
          <p:cNvPr id="20" name="TextBox 19"/>
          <p:cNvSpPr txBox="1"/>
          <p:nvPr/>
        </p:nvSpPr>
        <p:spPr>
          <a:xfrm>
            <a:off x="4468013" y="6043802"/>
            <a:ext cx="59911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Same canonical divergence of the DFS </a:t>
            </a:r>
          </a:p>
          <a:p>
            <a:r>
              <a:rPr lang="en-US" smtClean="0"/>
              <a:t>(= constrast function on the diagonal of the product manifold)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06674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828" y="0"/>
            <a:ext cx="11778343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Canonical divergence versus </a:t>
            </a:r>
            <a:br>
              <a:rPr lang="en-US" b="1" smtClean="0">
                <a:solidFill>
                  <a:schemeClr val="accent1"/>
                </a:solidFill>
              </a:rPr>
            </a:br>
            <a:r>
              <a:rPr lang="en-US" b="1">
                <a:solidFill>
                  <a:schemeClr val="accent1"/>
                </a:solidFill>
              </a:rPr>
              <a:t>	</a:t>
            </a:r>
            <a:r>
              <a:rPr lang="en-US" b="1" smtClean="0">
                <a:solidFill>
                  <a:schemeClr val="accent1"/>
                </a:solidFill>
              </a:rPr>
              <a:t>Legendre-Fenchel/Bregman divergences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6827" y="1325563"/>
            <a:ext cx="11854543" cy="4351338"/>
          </a:xfrm>
        </p:spPr>
        <p:txBody>
          <a:bodyPr/>
          <a:lstStyle/>
          <a:p>
            <a:r>
              <a:rPr lang="en-US" smtClean="0"/>
              <a:t>Canonical divergence induced by dual flat connections is between</a:t>
            </a:r>
            <a:r>
              <a:rPr lang="en-US" b="1" smtClean="0">
                <a:solidFill>
                  <a:srgbClr val="FF0000"/>
                </a:solidFill>
              </a:rPr>
              <a:t> points</a:t>
            </a:r>
          </a:p>
          <a:p>
            <a:r>
              <a:rPr lang="en-US" smtClean="0"/>
              <a:t>dual Bregman divergences B</a:t>
            </a:r>
            <a:r>
              <a:rPr lang="en-US" baseline="-25000" smtClean="0"/>
              <a:t>F</a:t>
            </a:r>
            <a:r>
              <a:rPr lang="en-US" smtClean="0"/>
              <a:t> and B</a:t>
            </a:r>
            <a:r>
              <a:rPr lang="en-US" baseline="-25000" smtClean="0"/>
              <a:t>F*</a:t>
            </a:r>
            <a:r>
              <a:rPr lang="en-US" smtClean="0"/>
              <a:t> between </a:t>
            </a:r>
            <a:r>
              <a:rPr lang="en-US" b="1" smtClean="0">
                <a:solidFill>
                  <a:srgbClr val="FF0000"/>
                </a:solidFill>
              </a:rPr>
              <a:t>dual coordinates</a:t>
            </a:r>
          </a:p>
          <a:p>
            <a:r>
              <a:rPr lang="en-US" smtClean="0"/>
              <a:t>Legendre-Fenchel divergence Y</a:t>
            </a:r>
            <a:r>
              <a:rPr lang="en-US" baseline="-25000" smtClean="0"/>
              <a:t>F</a:t>
            </a:r>
            <a:r>
              <a:rPr lang="en-US" smtClean="0"/>
              <a:t> between </a:t>
            </a:r>
            <a:r>
              <a:rPr lang="en-US" b="1" smtClean="0">
                <a:solidFill>
                  <a:srgbClr val="FF0000"/>
                </a:solidFill>
              </a:rPr>
              <a:t>mixed coordinates</a:t>
            </a:r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599" y="2859198"/>
            <a:ext cx="3581400" cy="5238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96804" y="2873485"/>
            <a:ext cx="1704975" cy="49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9334" y="3455928"/>
            <a:ext cx="5521099" cy="106799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571625" y="5607603"/>
            <a:ext cx="10620375" cy="120015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6826" y="4618088"/>
            <a:ext cx="6267450" cy="895350"/>
          </a:xfrm>
          <a:prstGeom prst="rect">
            <a:avLst/>
          </a:prstGeom>
        </p:spPr>
      </p:pic>
      <p:sp>
        <p:nvSpPr>
          <p:cNvPr id="9" name="Bent-Up Arrow 8"/>
          <p:cNvSpPr/>
          <p:nvPr/>
        </p:nvSpPr>
        <p:spPr>
          <a:xfrm rot="5400000">
            <a:off x="551405" y="5102365"/>
            <a:ext cx="1136924" cy="1143000"/>
          </a:xfrm>
          <a:prstGeom prst="ben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2773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763" y="29170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Affine Legendre invariance of dually flat spaces    </a:t>
            </a:r>
            <a:br>
              <a:rPr lang="en-US" b="1" smtClean="0">
                <a:solidFill>
                  <a:schemeClr val="accent1"/>
                </a:solidFill>
              </a:rPr>
            </a:br>
            <a:r>
              <a:rPr lang="en-US" b="1">
                <a:solidFill>
                  <a:schemeClr val="accent1"/>
                </a:solidFill>
              </a:rPr>
              <a:t>	</a:t>
            </a:r>
            <a:r>
              <a:rPr lang="en-US" b="1" smtClean="0">
                <a:solidFill>
                  <a:schemeClr val="accent1"/>
                </a:solidFill>
              </a:rPr>
              <a:t>   plus setting the unit scale of divergences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4351338"/>
          </a:xfrm>
        </p:spPr>
        <p:txBody>
          <a:bodyPr/>
          <a:lstStyle/>
          <a:p>
            <a:r>
              <a:rPr lang="en-US" smtClean="0"/>
              <a:t>Affine Legendre invariance: </a:t>
            </a:r>
          </a:p>
          <a:p>
            <a:pPr marL="0" indent="0">
              <a:buNone/>
            </a:pPr>
            <a:endParaRPr lang="en-US"/>
          </a:p>
          <a:p>
            <a:r>
              <a:rPr lang="en-US" smtClean="0"/>
              <a:t>Set the unit scale of canonical divergence (DFS differ here, rescaled):</a:t>
            </a:r>
          </a:p>
          <a:p>
            <a:pPr marL="0" indent="0">
              <a:buNone/>
            </a:pPr>
            <a:r>
              <a:rPr lang="en-US" smtClean="0"/>
              <a:t> (does not change the quasi-arithmetic center)  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962" y="1391824"/>
            <a:ext cx="4572000" cy="4667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962" y="1966280"/>
            <a:ext cx="5381625" cy="43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7962" y="3045805"/>
            <a:ext cx="2905125" cy="3905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9550" y="4285118"/>
            <a:ext cx="11772900" cy="1971675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93317" y="4235349"/>
            <a:ext cx="11689133" cy="244254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extBox 8"/>
          <p:cNvSpPr txBox="1"/>
          <p:nvPr/>
        </p:nvSpPr>
        <p:spPr>
          <a:xfrm>
            <a:off x="4785976" y="3552458"/>
            <a:ext cx="65678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amount to scale the potential function </a:t>
            </a:r>
            <a:r>
              <a:rPr lang="el-GR" sz="2400" smtClean="0"/>
              <a:t>λ</a:t>
            </a:r>
            <a:r>
              <a:rPr lang="en-US" sz="2400" smtClean="0"/>
              <a:t>F(</a:t>
            </a:r>
            <a:r>
              <a:rPr lang="el-GR" sz="2400"/>
              <a:t>θ</a:t>
            </a:r>
            <a:r>
              <a:rPr lang="en-US" sz="2400" smtClean="0"/>
              <a:t>) vs F(</a:t>
            </a:r>
            <a:r>
              <a:rPr lang="el-GR" sz="2400"/>
              <a:t>θ</a:t>
            </a:r>
            <a:r>
              <a:rPr lang="en-US" sz="2400" smtClean="0"/>
              <a:t>)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25499859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932" y="-27132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Illustrating example: Mahalanobis divergence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073" y="1148731"/>
            <a:ext cx="11233727" cy="4351338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Mahalanobis divergence </a:t>
            </a:r>
            <a:r>
              <a:rPr lang="en-US" smtClean="0"/>
              <a:t>= squared Mahalanobis metric distance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The dual QACs induced by the dual Mahalanobis generators F and F* coincide to </a:t>
            </a:r>
            <a:r>
              <a:rPr lang="en-US" smtClean="0">
                <a:solidFill>
                  <a:schemeClr val="accent2"/>
                </a:solidFill>
              </a:rPr>
              <a:t>weighted arithmetic mean</a:t>
            </a:r>
            <a:r>
              <a:rPr lang="en-US" smtClean="0"/>
              <a:t> M</a:t>
            </a:r>
            <a:r>
              <a:rPr lang="en-US" baseline="-25000" smtClean="0"/>
              <a:t>id</a:t>
            </a:r>
            <a:r>
              <a:rPr lang="en-US" smtClean="0"/>
              <a:t>: 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708" y="1703737"/>
            <a:ext cx="7458075" cy="7429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9737" y="2554215"/>
            <a:ext cx="3933825" cy="4381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9737" y="3017744"/>
            <a:ext cx="3804002" cy="760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8291" y="5118448"/>
            <a:ext cx="8060089" cy="164816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90714" y="2505322"/>
            <a:ext cx="3376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Primal potential function:</a:t>
            </a:r>
            <a:endParaRPr lang="fr-FR" sz="2400"/>
          </a:p>
        </p:txBody>
      </p:sp>
      <p:sp>
        <p:nvSpPr>
          <p:cNvPr id="9" name="TextBox 8"/>
          <p:cNvSpPr txBox="1"/>
          <p:nvPr/>
        </p:nvSpPr>
        <p:spPr>
          <a:xfrm>
            <a:off x="1436919" y="3216843"/>
            <a:ext cx="31456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Dual potential function:</a:t>
            </a:r>
            <a:endParaRPr lang="fr-FR" sz="2400"/>
          </a:p>
        </p:txBody>
      </p:sp>
      <p:sp>
        <p:nvSpPr>
          <p:cNvPr id="10" name="TextBox 9"/>
          <p:cNvSpPr txBox="1"/>
          <p:nvPr/>
        </p:nvSpPr>
        <p:spPr>
          <a:xfrm>
            <a:off x="9772072" y="1703737"/>
            <a:ext cx="23137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mtClean="0"/>
              <a:t>fails triangle inequality</a:t>
            </a:r>
          </a:p>
          <a:p>
            <a:pPr algn="r"/>
            <a:r>
              <a:rPr lang="en-US" smtClean="0"/>
              <a:t>of metric distances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4763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837" y="0"/>
            <a:ext cx="11790650" cy="1325563"/>
          </a:xfrm>
        </p:spPr>
        <p:txBody>
          <a:bodyPr/>
          <a:lstStyle/>
          <a:p>
            <a:r>
              <a:rPr lang="fr-FR" b="1">
                <a:solidFill>
                  <a:schemeClr val="accent1"/>
                </a:solidFill>
              </a:rPr>
              <a:t>Quasi-arithmetic </a:t>
            </a:r>
            <a:r>
              <a:rPr lang="fr-FR" b="1" smtClean="0">
                <a:solidFill>
                  <a:schemeClr val="accent1"/>
                </a:solidFill>
              </a:rPr>
              <a:t>mixtures (QAMixs), and </a:t>
            </a:r>
            <a:r>
              <a:rPr lang="el-GR" b="1" smtClean="0">
                <a:solidFill>
                  <a:schemeClr val="accent1"/>
                </a:solidFill>
              </a:rPr>
              <a:t>α-</a:t>
            </a:r>
            <a:r>
              <a:rPr lang="en-US" b="1" smtClean="0">
                <a:solidFill>
                  <a:schemeClr val="accent1"/>
                </a:solidFill>
              </a:rPr>
              <a:t>mixtures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512" y="1036740"/>
            <a:ext cx="11610975" cy="22669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492348" y="5020486"/>
            <a:ext cx="45968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D</a:t>
            </a:r>
            <a:r>
              <a:rPr lang="el-GR" sz="2800" baseline="-25000"/>
              <a:t>α</a:t>
            </a:r>
            <a:r>
              <a:rPr lang="en-US" sz="2800" smtClean="0"/>
              <a:t> </a:t>
            </a:r>
            <a:r>
              <a:rPr lang="en-US" sz="2800"/>
              <a:t>denotes </a:t>
            </a:r>
            <a:r>
              <a:rPr lang="en-US" sz="2800" smtClean="0"/>
              <a:t>the </a:t>
            </a:r>
            <a:r>
              <a:rPr lang="el-GR" sz="2800" smtClean="0"/>
              <a:t>α</a:t>
            </a:r>
            <a:r>
              <a:rPr lang="en-US" sz="2800" smtClean="0"/>
              <a:t>-divergences:</a:t>
            </a:r>
            <a:endParaRPr lang="fr-FR" sz="2800"/>
          </a:p>
        </p:txBody>
      </p:sp>
      <p:sp>
        <p:nvSpPr>
          <p:cNvPr id="6" name="TextBox 5"/>
          <p:cNvSpPr txBox="1"/>
          <p:nvPr/>
        </p:nvSpPr>
        <p:spPr>
          <a:xfrm>
            <a:off x="175491" y="3542325"/>
            <a:ext cx="108974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</a:rPr>
              <a:t>Centroid </a:t>
            </a:r>
            <a:r>
              <a:rPr lang="en-US" sz="2800" smtClean="0"/>
              <a:t>of n densities with respect to the </a:t>
            </a:r>
            <a:r>
              <a:rPr lang="el-GR" sz="2800" smtClean="0">
                <a:solidFill>
                  <a:srgbClr val="FF0000"/>
                </a:solidFill>
              </a:rPr>
              <a:t>α</a:t>
            </a:r>
            <a:r>
              <a:rPr lang="en-US" sz="2800" smtClean="0">
                <a:solidFill>
                  <a:srgbClr val="FF0000"/>
                </a:solidFill>
              </a:rPr>
              <a:t>-divergences</a:t>
            </a:r>
            <a:r>
              <a:rPr lang="en-US" sz="2800" smtClean="0"/>
              <a:t> yields a QAMix: </a:t>
            </a:r>
            <a:endParaRPr lang="fr-FR" sz="2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4568" y="4045972"/>
            <a:ext cx="6720960" cy="948122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782618" y="2087418"/>
            <a:ext cx="8366414" cy="121627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TextBox 2"/>
          <p:cNvSpPr txBox="1"/>
          <p:nvPr/>
        </p:nvSpPr>
        <p:spPr>
          <a:xfrm>
            <a:off x="3823855" y="6435371"/>
            <a:ext cx="1630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accent6"/>
                </a:solidFill>
              </a:rPr>
              <a:t>[Amari 2007]</a:t>
            </a:r>
            <a:endParaRPr lang="fr-FR" sz="2000" b="1">
              <a:solidFill>
                <a:schemeClr val="accent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90512" y="6433791"/>
            <a:ext cx="36556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l-GR" smtClean="0"/>
              <a:t>α-</a:t>
            </a:r>
            <a:r>
              <a:rPr lang="fr-FR"/>
              <a:t>f</a:t>
            </a:r>
            <a:r>
              <a:rPr lang="fr-FR" smtClean="0"/>
              <a:t>amilies of probability distributions</a:t>
            </a:r>
            <a:endParaRPr lang="fr-FR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6721" y="4980229"/>
            <a:ext cx="5695950" cy="142875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9698640" y="6403013"/>
            <a:ext cx="22028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000" b="1" smtClean="0">
                <a:solidFill>
                  <a:schemeClr val="accent6"/>
                </a:solidFill>
              </a:rPr>
              <a:t>[arXiv:2209.07481]</a:t>
            </a:r>
            <a:endParaRPr lang="fr-FR" sz="20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58798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382" y="-53726"/>
            <a:ext cx="11910951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k=2 QAMixs  and the </a:t>
            </a:r>
            <a:r>
              <a:rPr lang="fr-FR" smtClean="0">
                <a:solidFill>
                  <a:schemeClr val="accent1"/>
                </a:solidFill>
              </a:rPr>
              <a:t>∇-</a:t>
            </a:r>
            <a:r>
              <a:rPr lang="en-US" b="1" smtClean="0">
                <a:solidFill>
                  <a:schemeClr val="accent1"/>
                </a:solidFill>
              </a:rPr>
              <a:t>Jensen-Shannon divergence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382" y="946850"/>
            <a:ext cx="11353800" cy="4351338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Jensen-Shannon divergence</a:t>
            </a:r>
            <a:r>
              <a:rPr lang="en-US" smtClean="0"/>
              <a:t> is bounded symmetrization of KL divergence: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Interpret arithmetic mixture as the </a:t>
            </a:r>
            <a:r>
              <a:rPr lang="en-US" b="1" smtClean="0">
                <a:solidFill>
                  <a:srgbClr val="FF0000"/>
                </a:solidFill>
              </a:rPr>
              <a:t>midpoint of a mixture geodesic</a:t>
            </a:r>
            <a:r>
              <a:rPr lang="en-US" smtClean="0"/>
              <a:t> (wrt to the flat non-parametric mixture connection </a:t>
            </a:r>
            <a:r>
              <a:rPr lang="fr-FR" smtClean="0"/>
              <a:t>∇</a:t>
            </a:r>
            <a:r>
              <a:rPr lang="fr-FR" baseline="30000" smtClean="0"/>
              <a:t>m</a:t>
            </a:r>
            <a:r>
              <a:rPr lang="fr-FR" smtClean="0"/>
              <a:t> </a:t>
            </a:r>
            <a:r>
              <a:rPr lang="en-US" smtClean="0"/>
              <a:t>in  information geometry).</a:t>
            </a:r>
          </a:p>
          <a:p>
            <a:r>
              <a:rPr lang="en-US" smtClean="0"/>
              <a:t>Generalize Jensen-Shannon divergence with </a:t>
            </a:r>
            <a:r>
              <a:rPr lang="en-US" b="1" smtClean="0">
                <a:solidFill>
                  <a:srgbClr val="00B0F0"/>
                </a:solidFill>
              </a:rPr>
              <a:t>arbitrary </a:t>
            </a:r>
            <a:r>
              <a:rPr lang="en-US" b="1">
                <a:solidFill>
                  <a:srgbClr val="00B0F0"/>
                </a:solidFill>
              </a:rPr>
              <a:t> </a:t>
            </a:r>
            <a:r>
              <a:rPr lang="fr-FR" b="1" smtClean="0">
                <a:solidFill>
                  <a:srgbClr val="00B0F0"/>
                </a:solidFill>
              </a:rPr>
              <a:t>∇-</a:t>
            </a:r>
            <a:r>
              <a:rPr lang="en-US" b="1" smtClean="0">
                <a:solidFill>
                  <a:srgbClr val="00B0F0"/>
                </a:solidFill>
              </a:rPr>
              <a:t>connections</a:t>
            </a:r>
            <a:r>
              <a:rPr lang="en-US" smtClean="0"/>
              <a:t>:</a:t>
            </a:r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5229" y="1317107"/>
            <a:ext cx="8004958" cy="109727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658" y="3812288"/>
            <a:ext cx="11468100" cy="29718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79318" y="5606473"/>
            <a:ext cx="10293927" cy="11776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10270194" y="1580122"/>
            <a:ext cx="18052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smtClean="0"/>
              <a:t>≤ </a:t>
            </a:r>
            <a:r>
              <a:rPr lang="en-US" sz="2800" smtClean="0"/>
              <a:t>log(2)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93752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826" y="0"/>
            <a:ext cx="10978408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Talk outline, and contributions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8825" y="1177781"/>
            <a:ext cx="11870047" cy="2339975"/>
          </a:xfrm>
        </p:spPr>
        <p:txBody>
          <a:bodyPr/>
          <a:lstStyle/>
          <a:p>
            <a:pPr marL="0" indent="0">
              <a:buNone/>
            </a:pPr>
            <a:r>
              <a:rPr lang="en-US" u="sng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Goals</a:t>
            </a:r>
            <a:r>
              <a:rPr lang="en-US" smtClean="0"/>
              <a:t>: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Generalize scalar quasi-arithmetic means to multivariate cases</a:t>
            </a:r>
          </a:p>
          <a:p>
            <a:pPr marL="571500" indent="-571500">
              <a:buFont typeface="+mj-lt"/>
              <a:buAutoNum type="romanUcPeriod"/>
            </a:pPr>
            <a:r>
              <a:rPr lang="en-US" smtClean="0"/>
              <a:t>Show that the dually flat spaces of information geometry yields a natural framework for defining and studying this generalization</a:t>
            </a:r>
          </a:p>
          <a:p>
            <a:pPr marL="0" indent="0">
              <a:buNone/>
            </a:pPr>
            <a:endParaRPr lang="en-US" smtClean="0"/>
          </a:p>
          <a:p>
            <a:endParaRPr lang="fr-FR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8741" y="5153056"/>
            <a:ext cx="4775298" cy="1431845"/>
          </a:xfrm>
          <a:prstGeom prst="rect">
            <a:avLst/>
          </a:prstGeom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238824" y="3605986"/>
            <a:ext cx="11870047" cy="23399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u="sng" smtClean="0"/>
              <a:t>Outline of the talk</a:t>
            </a:r>
            <a:r>
              <a:rPr lang="en-US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Weighted quasi-arithmetic means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Quasi-arithmetic centers and their invariance and equivariance properties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Quasi-arithmetic mixtures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Jensen-Shannon </a:t>
            </a:r>
            <a:r>
              <a:rPr lang="fr-FR" smtClean="0"/>
              <a:t>∇</a:t>
            </a:r>
            <a:r>
              <a:rPr lang="en-US" smtClean="0"/>
              <a:t>-divergences</a:t>
            </a:r>
            <a:endParaRPr lang="fr-FR"/>
          </a:p>
        </p:txBody>
      </p:sp>
      <p:sp>
        <p:nvSpPr>
          <p:cNvPr id="7" name="TextBox 6"/>
          <p:cNvSpPr txBox="1"/>
          <p:nvPr/>
        </p:nvSpPr>
        <p:spPr>
          <a:xfrm>
            <a:off x="10144039" y="5207297"/>
            <a:ext cx="196483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mtClean="0">
                <a:solidFill>
                  <a:schemeClr val="accent6"/>
                </a:solidFill>
              </a:rPr>
              <a:t>examples of</a:t>
            </a:r>
          </a:p>
          <a:p>
            <a:pPr algn="ctr"/>
            <a:r>
              <a:rPr lang="el-GR">
                <a:solidFill>
                  <a:schemeClr val="accent6"/>
                </a:solidFill>
              </a:rPr>
              <a:t>α</a:t>
            </a:r>
            <a:r>
              <a:rPr lang="en-US" smtClean="0">
                <a:solidFill>
                  <a:schemeClr val="accent6"/>
                </a:solidFill>
              </a:rPr>
              <a:t>-geodesics</a:t>
            </a:r>
          </a:p>
          <a:p>
            <a:pPr algn="ctr"/>
            <a:r>
              <a:rPr lang="en-US" smtClean="0">
                <a:solidFill>
                  <a:schemeClr val="accent6"/>
                </a:solidFill>
              </a:rPr>
              <a:t>with midpoint</a:t>
            </a:r>
            <a:r>
              <a:rPr lang="fr-FR" smtClean="0">
                <a:solidFill>
                  <a:schemeClr val="accent6"/>
                </a:solidFill>
              </a:rPr>
              <a:t>s</a:t>
            </a:r>
          </a:p>
          <a:p>
            <a:pPr algn="ctr"/>
            <a:r>
              <a:rPr lang="en-US" smtClean="0">
                <a:solidFill>
                  <a:schemeClr val="accent6"/>
                </a:solidFill>
              </a:rPr>
              <a:t>in the </a:t>
            </a:r>
          </a:p>
          <a:p>
            <a:pPr algn="ctr"/>
            <a:r>
              <a:rPr lang="en-US" smtClean="0">
                <a:solidFill>
                  <a:schemeClr val="accent6"/>
                </a:solidFill>
              </a:rPr>
              <a:t>probability simplex</a:t>
            </a:r>
          </a:p>
        </p:txBody>
      </p:sp>
    </p:spTree>
    <p:extLst>
      <p:ext uri="{BB962C8B-B14F-4D97-AF65-F5344CB8AC3E}">
        <p14:creationId xmlns:p14="http://schemas.microsoft.com/office/powerpoint/2010/main" val="12239141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888" y="103868"/>
            <a:ext cx="12108873" cy="1724932"/>
          </a:xfrm>
        </p:spPr>
        <p:txBody>
          <a:bodyPr/>
          <a:lstStyle/>
          <a:p>
            <a:r>
              <a:rPr lang="fr-FR" b="1" smtClean="0">
                <a:solidFill>
                  <a:schemeClr val="accent1"/>
                </a:solidFill>
              </a:rPr>
              <a:t>∇</a:t>
            </a:r>
            <a:r>
              <a:rPr lang="el-GR" b="1" baseline="30000" smtClean="0">
                <a:solidFill>
                  <a:schemeClr val="accent1"/>
                </a:solidFill>
              </a:rPr>
              <a:t>α</a:t>
            </a:r>
            <a:r>
              <a:rPr lang="fr-FR" b="1" smtClean="0">
                <a:solidFill>
                  <a:schemeClr val="accent1"/>
                </a:solidFill>
              </a:rPr>
              <a:t>-</a:t>
            </a:r>
            <a:r>
              <a:rPr lang="en-US" b="1" smtClean="0">
                <a:solidFill>
                  <a:schemeClr val="accent1"/>
                </a:solidFill>
              </a:rPr>
              <a:t>connections and geodesics in the probability simplex, </a:t>
            </a:r>
            <a:r>
              <a:rPr lang="fr-FR" b="1" smtClean="0">
                <a:solidFill>
                  <a:schemeClr val="accent1"/>
                </a:solidFill>
              </a:rPr>
              <a:t>∇</a:t>
            </a:r>
            <a:r>
              <a:rPr lang="el-GR" b="1" baseline="30000">
                <a:solidFill>
                  <a:schemeClr val="accent1"/>
                </a:solidFill>
              </a:rPr>
              <a:t>α</a:t>
            </a:r>
            <a:r>
              <a:rPr lang="en-US" b="1" smtClean="0">
                <a:solidFill>
                  <a:schemeClr val="accent1"/>
                </a:solidFill>
              </a:rPr>
              <a:t>-Jensen-Shannon divergence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018" y="1828800"/>
            <a:ext cx="11526982" cy="3456299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325" y="5475432"/>
            <a:ext cx="9979450" cy="102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711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7364" y="152689"/>
            <a:ext cx="10515600" cy="1325563"/>
          </a:xfrm>
        </p:spPr>
        <p:txBody>
          <a:bodyPr/>
          <a:lstStyle/>
          <a:p>
            <a:r>
              <a:rPr lang="el-GR" b="1" smtClean="0">
                <a:solidFill>
                  <a:schemeClr val="accent1"/>
                </a:solidFill>
              </a:rPr>
              <a:t>α</a:t>
            </a:r>
            <a:r>
              <a:rPr lang="en-US" b="1" smtClean="0">
                <a:solidFill>
                  <a:schemeClr val="accent1"/>
                </a:solidFill>
              </a:rPr>
              <a:t>-geodesics coincide when they pass through a standard simplex vertex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5" name="AlphaGeodesicsProbabilitySimplex">
            <a:hlinkClick r:id="" action="ppaction://media"/>
          </p:cNvPr>
          <p:cNvPicPr>
            <a:picLocks noGrp="1" noChangeAspect="1"/>
          </p:cNvPicPr>
          <p:nvPr>
            <p:ph idx="1"/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727364" y="1710208"/>
            <a:ext cx="4176713" cy="4351338"/>
          </a:xfrm>
        </p:spPr>
      </p:pic>
      <p:sp>
        <p:nvSpPr>
          <p:cNvPr id="4" name="TextBox 3"/>
          <p:cNvSpPr txBox="1"/>
          <p:nvPr/>
        </p:nvSpPr>
        <p:spPr>
          <a:xfrm>
            <a:off x="2815720" y="6293502"/>
            <a:ext cx="87720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smtClean="0"/>
              <a:t>grateful for fruitful discussions with Fábio </a:t>
            </a:r>
            <a:r>
              <a:rPr lang="it-IT" sz="2400"/>
              <a:t>Meneghetti and Sueli Costa</a:t>
            </a:r>
            <a:endParaRPr lang="fr-FR" sz="24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72579" y="1915885"/>
            <a:ext cx="4083880" cy="3776662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530551" y="2438055"/>
            <a:ext cx="615553" cy="24280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800"/>
              <a:t>non-degenerate</a:t>
            </a:r>
            <a:endParaRPr lang="fr-FR" sz="2800"/>
          </a:p>
        </p:txBody>
      </p:sp>
      <p:sp>
        <p:nvSpPr>
          <p:cNvPr id="8" name="TextBox 7"/>
          <p:cNvSpPr txBox="1"/>
          <p:nvPr/>
        </p:nvSpPr>
        <p:spPr>
          <a:xfrm>
            <a:off x="10935187" y="2535469"/>
            <a:ext cx="615553" cy="17499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sz="2800" smtClean="0"/>
              <a:t>degenerate</a:t>
            </a:r>
            <a:endParaRPr lang="fr-FR" sz="2800"/>
          </a:p>
        </p:txBody>
      </p:sp>
    </p:spTree>
    <p:extLst>
      <p:ext uri="{BB962C8B-B14F-4D97-AF65-F5344CB8AC3E}">
        <p14:creationId xmlns:p14="http://schemas.microsoft.com/office/powerpoint/2010/main" val="2291860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182" y="-142875"/>
            <a:ext cx="12018818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Inductive Means: Geodesics/quasi-arithmetic centers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144" y="1031298"/>
            <a:ext cx="11630891" cy="4351338"/>
          </a:xfrm>
        </p:spPr>
        <p:txBody>
          <a:bodyPr/>
          <a:lstStyle/>
          <a:p>
            <a:r>
              <a:rPr lang="en-US" smtClean="0"/>
              <a:t>Gauss and Lagrange independently studied the following convergence of pairs of iterations: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endParaRPr lang="en-US" smtClean="0"/>
          </a:p>
          <a:p>
            <a:r>
              <a:rPr lang="en-US" smtClean="0"/>
              <a:t>In general, choosing two strict means M and M' with interness property will converge but difficult to</a:t>
            </a:r>
            <a:r>
              <a:rPr lang="en-US" i="1" smtClean="0"/>
              <a:t> analytically express the common limits of iterations</a:t>
            </a:r>
            <a:endParaRPr lang="en-US" i="1"/>
          </a:p>
          <a:p>
            <a:r>
              <a:rPr lang="en-US" smtClean="0"/>
              <a:t>When M=Arithmetic and M'=Harmonic, the</a:t>
            </a:r>
            <a:r>
              <a:rPr lang="en-US" b="1" smtClean="0">
                <a:solidFill>
                  <a:srgbClr val="FF0000"/>
                </a:solidFill>
              </a:rPr>
              <a:t> arithmetic-harmonic mean</a:t>
            </a:r>
            <a:r>
              <a:rPr lang="en-US" smtClean="0"/>
              <a:t> </a:t>
            </a:r>
            <a:r>
              <a:rPr lang="en-US" b="1" smtClean="0">
                <a:solidFill>
                  <a:srgbClr val="FF0000"/>
                </a:solidFill>
              </a:rPr>
              <a:t>AHM </a:t>
            </a:r>
            <a:r>
              <a:rPr lang="en-US" smtClean="0"/>
              <a:t>yields the geometric mean:</a:t>
            </a:r>
          </a:p>
          <a:p>
            <a:endParaRPr lang="en-US"/>
          </a:p>
          <a:p>
            <a:endParaRPr lang="en-US" smtClean="0"/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424" y="1844355"/>
            <a:ext cx="2381250" cy="12096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968954" y="1941362"/>
            <a:ext cx="51249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and proves quadratic convergence to</a:t>
            </a:r>
          </a:p>
          <a:p>
            <a:r>
              <a:rPr lang="en-US" sz="2400" smtClean="0"/>
              <a:t>the </a:t>
            </a:r>
            <a:r>
              <a:rPr lang="en-US" sz="2400" b="1" smtClean="0">
                <a:solidFill>
                  <a:srgbClr val="FF0000"/>
                </a:solidFill>
              </a:rPr>
              <a:t>arithmetic-geometric mean</a:t>
            </a:r>
            <a:r>
              <a:rPr lang="en-US" sz="2400" smtClean="0"/>
              <a:t> </a:t>
            </a:r>
            <a:r>
              <a:rPr lang="en-US" sz="2400" b="1" smtClean="0">
                <a:solidFill>
                  <a:srgbClr val="FF0000"/>
                </a:solidFill>
              </a:rPr>
              <a:t>AGM </a:t>
            </a:r>
            <a:endParaRPr lang="fr-FR" sz="2400" b="1">
              <a:solidFill>
                <a:srgbClr val="FF0000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710" y="1933681"/>
            <a:ext cx="3457575" cy="9906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559058" y="2984934"/>
            <a:ext cx="53760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where K is complete elliptic integral of the first kind</a:t>
            </a:r>
          </a:p>
          <a:p>
            <a:r>
              <a:rPr lang="en-US" smtClean="0"/>
              <a:t>AGM also used to approximate ellipse perimeter and </a:t>
            </a:r>
            <a:r>
              <a:rPr lang="fr-FR" smtClean="0"/>
              <a:t>𝜋</a:t>
            </a:r>
            <a:endParaRPr lang="fr-FR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539" y="5838591"/>
            <a:ext cx="2838450" cy="8953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5999" y="5907827"/>
            <a:ext cx="6896100" cy="63817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5035433" y="5802322"/>
            <a:ext cx="7086600" cy="8491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60683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3945" y="791152"/>
            <a:ext cx="12126026" cy="4351338"/>
          </a:xfrm>
        </p:spPr>
        <p:txBody>
          <a:bodyPr/>
          <a:lstStyle/>
          <a:p>
            <a:r>
              <a:rPr lang="en-US" smtClean="0"/>
              <a:t>Consider the cone of symmetric positive-definite matrices (SPD cone), and extend the AHM to SPD matrices:</a:t>
            </a:r>
          </a:p>
          <a:p>
            <a:endParaRPr lang="en-US"/>
          </a:p>
          <a:p>
            <a:endParaRPr lang="en-US" smtClean="0"/>
          </a:p>
          <a:p>
            <a:endParaRPr lang="en-US"/>
          </a:p>
          <a:p>
            <a:r>
              <a:rPr lang="en-US" smtClean="0"/>
              <a:t>Then the sequences converge quadratically to the </a:t>
            </a:r>
            <a:r>
              <a:rPr lang="en-US" b="1" smtClean="0">
                <a:solidFill>
                  <a:srgbClr val="FF0000"/>
                </a:solidFill>
              </a:rPr>
              <a:t>matrix geometric mean</a:t>
            </a:r>
            <a:r>
              <a:rPr lang="en-US" smtClean="0"/>
              <a:t>:</a:t>
            </a:r>
            <a:endParaRPr lang="fr-FR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56309" y="-251053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Inductive matrix arithmetic-harmonic mean 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837" y="1646743"/>
            <a:ext cx="6257925" cy="144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112" y="3630179"/>
            <a:ext cx="5210175" cy="74295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112" y="4367646"/>
            <a:ext cx="7143750" cy="62865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0809" y="4996296"/>
            <a:ext cx="11503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which is also the </a:t>
            </a:r>
            <a:r>
              <a:rPr lang="en-US" sz="2800" b="1" smtClean="0">
                <a:solidFill>
                  <a:srgbClr val="FF0000"/>
                </a:solidFill>
              </a:rPr>
              <a:t>Riemannian center of mass</a:t>
            </a:r>
            <a:r>
              <a:rPr lang="en-US" sz="2800" smtClean="0"/>
              <a:t> with respect to the trace metric:</a:t>
            </a:r>
            <a:endParaRPr lang="fr-FR" sz="2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20877" y="6352678"/>
            <a:ext cx="3096780" cy="45853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258246" y="5553825"/>
            <a:ext cx="3551237" cy="747628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80809" y="5594894"/>
            <a:ext cx="5401146" cy="69400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981928" y="1819169"/>
            <a:ext cx="26003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/>
              <a:t>←</a:t>
            </a:r>
            <a:r>
              <a:rPr lang="en-US" sz="2400" smtClean="0">
                <a:solidFill>
                  <a:schemeClr val="accent4"/>
                </a:solidFill>
              </a:rPr>
              <a:t>arithmetic mean </a:t>
            </a:r>
            <a:endParaRPr lang="fr-FR" sz="2400">
              <a:solidFill>
                <a:schemeClr val="accent4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989762" y="2453260"/>
            <a:ext cx="24961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smtClean="0"/>
              <a:t>←</a:t>
            </a:r>
            <a:r>
              <a:rPr lang="en-US" sz="2400" smtClean="0">
                <a:solidFill>
                  <a:schemeClr val="accent4"/>
                </a:solidFill>
              </a:rPr>
              <a:t>harmonic mean </a:t>
            </a:r>
            <a:endParaRPr lang="fr-FR" sz="2400">
              <a:solidFill>
                <a:schemeClr val="accent4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88745" y="4397698"/>
            <a:ext cx="7457825" cy="6076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extBox 1"/>
          <p:cNvSpPr txBox="1"/>
          <p:nvPr/>
        </p:nvSpPr>
        <p:spPr>
          <a:xfrm>
            <a:off x="9948394" y="5774088"/>
            <a:ext cx="2136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mtClean="0"/>
              <a:t>Riemannian distance</a:t>
            </a:r>
            <a:endParaRPr lang="fr-FR"/>
          </a:p>
        </p:txBody>
      </p:sp>
      <p:sp>
        <p:nvSpPr>
          <p:cNvPr id="15" name="TextBox 14"/>
          <p:cNvSpPr txBox="1"/>
          <p:nvPr/>
        </p:nvSpPr>
        <p:spPr>
          <a:xfrm>
            <a:off x="6839303" y="6383124"/>
            <a:ext cx="52933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accent6"/>
                </a:solidFill>
              </a:rPr>
              <a:t>[Nakamura 2001, </a:t>
            </a:r>
            <a:r>
              <a:rPr lang="en-US" sz="2400" b="1" smtClean="0">
                <a:solidFill>
                  <a:schemeClr val="accent6"/>
                </a:solidFill>
              </a:rPr>
              <a:t>Atteia-Raissouli 2001 </a:t>
            </a:r>
            <a:r>
              <a:rPr lang="en-US" sz="2400" b="1">
                <a:solidFill>
                  <a:schemeClr val="accent6"/>
                </a:solidFill>
              </a:rPr>
              <a:t>]</a:t>
            </a:r>
            <a:endParaRPr lang="fr-FR" sz="24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254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1282" y="-207746"/>
            <a:ext cx="11769436" cy="1325563"/>
          </a:xfrm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G</a:t>
            </a:r>
            <a:r>
              <a:rPr lang="en-US" b="1" smtClean="0">
                <a:solidFill>
                  <a:schemeClr val="accent1"/>
                </a:solidFill>
              </a:rPr>
              <a:t>eometric interpretation of the AHM matrix mean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0713" y="818861"/>
            <a:ext cx="3524250" cy="1714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037" y="1101725"/>
            <a:ext cx="6257925" cy="144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82" y="3296933"/>
            <a:ext cx="5555850" cy="184207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0249" y="5344046"/>
            <a:ext cx="911121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P</a:t>
            </a:r>
            <a:r>
              <a:rPr lang="en-US" sz="2400" smtClean="0"/>
              <a:t>rimal geodesic midpoint is the arithmetic center  wrt Euclidean metric</a:t>
            </a:r>
          </a:p>
          <a:p>
            <a:r>
              <a:rPr lang="en-US" sz="2400" smtClean="0"/>
              <a:t>Dual geodesic midpoint = harmonic center wrt an isometric Eucl. metric</a:t>
            </a:r>
          </a:p>
          <a:p>
            <a:r>
              <a:rPr lang="en-US" sz="2400" smtClean="0"/>
              <a:t>Levi-Civita geodesic midpoint is geometric Karcher mean (not QAC)  </a:t>
            </a:r>
            <a:endParaRPr lang="fr-FR" sz="24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96531" y="5300673"/>
            <a:ext cx="2286938" cy="4512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40247" y="5751880"/>
            <a:ext cx="3151753" cy="38466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798645" y="6103786"/>
            <a:ext cx="3393355" cy="434189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150922" y="3593404"/>
            <a:ext cx="6041077" cy="120032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08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sz="2400" smtClean="0"/>
              <a:t>Dually flat space (SPD, g</a:t>
            </a:r>
            <a:r>
              <a:rPr lang="en-US" sz="2400" baseline="30000" smtClean="0"/>
              <a:t>G</a:t>
            </a:r>
            <a:r>
              <a:rPr lang="en-US" sz="2400" smtClean="0"/>
              <a:t>, </a:t>
            </a:r>
            <a:r>
              <a:rPr lang="fr-FR" sz="2400" smtClean="0"/>
              <a:t>∇</a:t>
            </a:r>
            <a:r>
              <a:rPr lang="fr-FR" sz="2400" baseline="30000" smtClean="0"/>
              <a:t>A</a:t>
            </a:r>
            <a:r>
              <a:rPr lang="fr-FR" sz="2400" smtClean="0"/>
              <a:t>, ∇</a:t>
            </a:r>
            <a:r>
              <a:rPr lang="fr-FR" sz="2400" baseline="30000" smtClean="0"/>
              <a:t>H</a:t>
            </a:r>
            <a:r>
              <a:rPr lang="fr-FR" sz="2400" smtClean="0"/>
              <a:t>) </a:t>
            </a:r>
          </a:p>
          <a:p>
            <a:r>
              <a:rPr lang="en-US" sz="2400" smtClean="0"/>
              <a:t>in information geometry defines</a:t>
            </a:r>
          </a:p>
          <a:p>
            <a:r>
              <a:rPr lang="en-US" sz="2400" smtClean="0"/>
              <a:t>quasi-arithmetic centers as geodesic midpoints</a:t>
            </a:r>
            <a:endParaRPr lang="fr-FR" sz="2400"/>
          </a:p>
        </p:txBody>
      </p:sp>
      <p:sp>
        <p:nvSpPr>
          <p:cNvPr id="3" name="Rectangle 2"/>
          <p:cNvSpPr/>
          <p:nvPr/>
        </p:nvSpPr>
        <p:spPr>
          <a:xfrm>
            <a:off x="10240000" y="6488668"/>
            <a:ext cx="20289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1">
                <a:solidFill>
                  <a:schemeClr val="accent6"/>
                </a:solidFill>
              </a:rPr>
              <a:t>[Nakamura </a:t>
            </a:r>
            <a:r>
              <a:rPr lang="en-US" sz="2000" b="1" smtClean="0">
                <a:solidFill>
                  <a:schemeClr val="accent6"/>
                </a:solidFill>
              </a:rPr>
              <a:t>2001]</a:t>
            </a:r>
            <a:endParaRPr lang="fr-FR" sz="2000"/>
          </a:p>
        </p:txBody>
      </p:sp>
      <p:sp>
        <p:nvSpPr>
          <p:cNvPr id="6" name="Rectangle 5"/>
          <p:cNvSpPr/>
          <p:nvPr/>
        </p:nvSpPr>
        <p:spPr>
          <a:xfrm>
            <a:off x="540462" y="2678142"/>
            <a:ext cx="1251411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>
                <a:solidFill>
                  <a:srgbClr val="FF0000"/>
                </a:solidFill>
              </a:rPr>
              <a:t>(SPD, g</a:t>
            </a:r>
            <a:r>
              <a:rPr lang="en-US" sz="3200" b="1" baseline="30000">
                <a:solidFill>
                  <a:srgbClr val="FF0000"/>
                </a:solidFill>
              </a:rPr>
              <a:t>G</a:t>
            </a:r>
            <a:r>
              <a:rPr lang="en-US" sz="3200" b="1">
                <a:solidFill>
                  <a:srgbClr val="FF0000"/>
                </a:solidFill>
              </a:rPr>
              <a:t>, </a:t>
            </a:r>
            <a:r>
              <a:rPr lang="fr-FR" sz="3200" b="1">
                <a:solidFill>
                  <a:srgbClr val="FF0000"/>
                </a:solidFill>
              </a:rPr>
              <a:t>∇</a:t>
            </a:r>
            <a:r>
              <a:rPr lang="fr-FR" sz="3200" b="1" baseline="30000">
                <a:solidFill>
                  <a:srgbClr val="FF0000"/>
                </a:solidFill>
              </a:rPr>
              <a:t>A</a:t>
            </a:r>
            <a:r>
              <a:rPr lang="fr-FR" sz="3200" b="1">
                <a:solidFill>
                  <a:srgbClr val="FF0000"/>
                </a:solidFill>
              </a:rPr>
              <a:t>, ∇</a:t>
            </a:r>
            <a:r>
              <a:rPr lang="fr-FR" sz="3200" b="1" baseline="30000">
                <a:solidFill>
                  <a:srgbClr val="FF0000"/>
                </a:solidFill>
              </a:rPr>
              <a:t>H</a:t>
            </a:r>
            <a:r>
              <a:rPr lang="fr-FR" sz="3200" b="1">
                <a:solidFill>
                  <a:srgbClr val="FF0000"/>
                </a:solidFill>
              </a:rPr>
              <a:t>) is a dually flat space,  </a:t>
            </a:r>
            <a:r>
              <a:rPr lang="fr-FR" sz="3200" b="1" smtClean="0">
                <a:solidFill>
                  <a:srgbClr val="FF0000"/>
                </a:solidFill>
              </a:rPr>
              <a:t> </a:t>
            </a:r>
            <a:r>
              <a:rPr lang="fr-FR" sz="3200" b="1">
                <a:solidFill>
                  <a:srgbClr val="FF0000"/>
                </a:solidFill>
              </a:rPr>
              <a:t>∇</a:t>
            </a:r>
            <a:r>
              <a:rPr lang="fr-FR" sz="3200" b="1" baseline="30000">
                <a:solidFill>
                  <a:srgbClr val="FF0000"/>
                </a:solidFill>
              </a:rPr>
              <a:t>G</a:t>
            </a:r>
            <a:r>
              <a:rPr lang="en-US" sz="3200" b="1" baseline="30000">
                <a:solidFill>
                  <a:srgbClr val="FF0000"/>
                </a:solidFill>
              </a:rPr>
              <a:t> </a:t>
            </a:r>
            <a:r>
              <a:rPr lang="fr-FR" sz="3200" b="1" smtClean="0">
                <a:solidFill>
                  <a:srgbClr val="FF0000"/>
                </a:solidFill>
              </a:rPr>
              <a:t>is Levi-Civita </a:t>
            </a:r>
            <a:r>
              <a:rPr lang="fr-FR" sz="3200" b="1">
                <a:solidFill>
                  <a:srgbClr val="FF0000"/>
                </a:solidFill>
              </a:rPr>
              <a:t>connection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44602" y="4934312"/>
            <a:ext cx="2645059" cy="289367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71604" y="3541109"/>
            <a:ext cx="2224395" cy="299002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57228" y="3201828"/>
            <a:ext cx="2507735" cy="381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8677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129970" y="-157890"/>
            <a:ext cx="1159526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smtClean="0">
                <a:solidFill>
                  <a:schemeClr val="accent1"/>
                </a:solidFill>
              </a:rPr>
              <a:t>Summary: Beyond scalar quasi-arithmetic means  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191491" y="206894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sz="2400"/>
          </a:p>
        </p:txBody>
      </p:sp>
      <p:sp>
        <p:nvSpPr>
          <p:cNvPr id="3" name="TextBox 2"/>
          <p:cNvSpPr txBox="1"/>
          <p:nvPr/>
        </p:nvSpPr>
        <p:spPr>
          <a:xfrm>
            <a:off x="129970" y="768919"/>
            <a:ext cx="11923970" cy="60016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Information geometry of dually flat spaces</a:t>
            </a:r>
            <a:r>
              <a:rPr lang="en-US" sz="2400" smtClean="0"/>
              <a:t> yields  a generalization of quasi-arithmetic means:</a:t>
            </a:r>
          </a:p>
          <a:p>
            <a:endParaRPr lang="en-US" sz="2400" smtClean="0"/>
          </a:p>
          <a:p>
            <a:endParaRPr lang="en-US" sz="2400"/>
          </a:p>
          <a:p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smtClean="0"/>
              <a:t>1d monotone function generalize to gradient map of a Legendre-type multivatiate function </a:t>
            </a:r>
          </a:p>
          <a:p>
            <a:r>
              <a:rPr lang="en-US" sz="2400" smtClean="0"/>
              <a:t>(comonotone)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endParaRPr lang="en-US" sz="24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dual centers of mass of n</a:t>
            </a:r>
            <a:r>
              <a:rPr lang="fr-FR" sz="2400" smtClean="0"/>
              <a:t>≥2</a:t>
            </a:r>
            <a:r>
              <a:rPr lang="en-US" sz="2400" smtClean="0"/>
              <a:t> points expressed using weighted quasi-arithmetic centers 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dual geodesics expressed in coordinate systems as weighted quasi-arithmetic centers (n=2)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invariance/equivariance analyzed from the viewpoint of information geometry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smtClean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define quasi-arithmetic mixtures which provides a way to integrate  density components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define </a:t>
            </a:r>
            <a:r>
              <a:rPr lang="fr-FR" sz="2400"/>
              <a:t>∇-</a:t>
            </a:r>
            <a:r>
              <a:rPr lang="en-US" sz="2400" smtClean="0"/>
              <a:t>Jensen-Shannon divergences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smtClean="0"/>
              <a:t>Inductive arithmetic-harmonic geometric matrix mean expressed using QACs</a:t>
            </a:r>
            <a:endParaRPr lang="fr-FR" sz="24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7781" y="1374417"/>
            <a:ext cx="4617905" cy="79164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0087" y="2661165"/>
            <a:ext cx="4758147" cy="149202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7416794" y="2938744"/>
            <a:ext cx="485376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dual quasi-arithmetic centers</a:t>
            </a:r>
          </a:p>
          <a:p>
            <a:r>
              <a:rPr lang="en-US" sz="2400" b="1" smtClean="0">
                <a:solidFill>
                  <a:srgbClr val="FF0000"/>
                </a:solidFill>
              </a:rPr>
              <a:t>induced by a Legendre-type function</a:t>
            </a:r>
            <a:endParaRPr lang="fr-FR" sz="2400" b="1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5804" y="3654670"/>
            <a:ext cx="33112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u="sng" smtClean="0"/>
              <a:t>Applications of QACs</a:t>
            </a:r>
            <a:r>
              <a:rPr lang="en-US" sz="2800" smtClean="0"/>
              <a:t>:</a:t>
            </a:r>
            <a:endParaRPr lang="fr-FR" sz="2800"/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7171784" y="3067301"/>
            <a:ext cx="295178" cy="367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7169425" y="3394434"/>
            <a:ext cx="295178" cy="356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0927" y="5250430"/>
            <a:ext cx="2524125" cy="371475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89326" y="5215954"/>
            <a:ext cx="4067175" cy="381000"/>
          </a:xfrm>
          <a:prstGeom prst="rect">
            <a:avLst/>
          </a:prstGeom>
        </p:spPr>
      </p:pic>
      <p:sp>
        <p:nvSpPr>
          <p:cNvPr id="17" name="Right Arrow 16"/>
          <p:cNvSpPr/>
          <p:nvPr/>
        </p:nvSpPr>
        <p:spPr>
          <a:xfrm>
            <a:off x="5834743" y="5296990"/>
            <a:ext cx="501423" cy="20029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0483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16200000">
            <a:off x="-1371598" y="2770868"/>
            <a:ext cx="3875314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Some references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0858" y="83911"/>
            <a:ext cx="11321142" cy="5652860"/>
          </a:xfrm>
        </p:spPr>
        <p:txBody>
          <a:bodyPr>
            <a:normAutofit/>
          </a:bodyPr>
          <a:lstStyle/>
          <a:p>
            <a:r>
              <a:rPr lang="en-US" sz="2000"/>
              <a:t>Amari, </a:t>
            </a:r>
            <a:r>
              <a:rPr lang="en-US" sz="2000" smtClean="0"/>
              <a:t>Shun-ichi: </a:t>
            </a:r>
            <a:r>
              <a:rPr lang="en-US" sz="2000"/>
              <a:t>Information Geometry and Its Applications. Applied </a:t>
            </a:r>
            <a:r>
              <a:rPr lang="en-US" sz="2000" smtClean="0"/>
              <a:t>Mathematical </a:t>
            </a:r>
            <a:r>
              <a:rPr lang="fr-FR" sz="2000" smtClean="0"/>
              <a:t>Sciences</a:t>
            </a:r>
            <a:r>
              <a:rPr lang="fr-FR" sz="2000"/>
              <a:t>, Springer Japan (2016</a:t>
            </a:r>
            <a:r>
              <a:rPr lang="fr-FR" sz="2000" smtClean="0"/>
              <a:t>)</a:t>
            </a:r>
          </a:p>
          <a:p>
            <a:r>
              <a:rPr lang="fr-FR" sz="2000"/>
              <a:t>Masrani, V., Brekelmans, R., Bui, T., Nielsen, F., Galstyan, A., Ver Steeg, </a:t>
            </a:r>
            <a:r>
              <a:rPr lang="fr-FR" sz="2000" smtClean="0"/>
              <a:t>G., </a:t>
            </a:r>
            <a:r>
              <a:rPr lang="en-US" sz="2000" smtClean="0"/>
              <a:t>Wood</a:t>
            </a:r>
            <a:r>
              <a:rPr lang="en-US" sz="2000"/>
              <a:t>, F.: q-paths: Generalizing the geometric annealing path using power </a:t>
            </a:r>
            <a:r>
              <a:rPr lang="en-US" sz="2000" smtClean="0"/>
              <a:t>means. In</a:t>
            </a:r>
            <a:r>
              <a:rPr lang="en-US" sz="2000"/>
              <a:t>: Uncertainty in Articial Intelligence. pp. </a:t>
            </a:r>
            <a:r>
              <a:rPr lang="en-US" sz="2000" smtClean="0"/>
              <a:t>1938-1947</a:t>
            </a:r>
            <a:r>
              <a:rPr lang="en-US" sz="2000"/>
              <a:t>. PMLR (2021</a:t>
            </a:r>
            <a:r>
              <a:rPr lang="en-US" sz="2000" smtClean="0"/>
              <a:t>)</a:t>
            </a:r>
          </a:p>
          <a:p>
            <a:r>
              <a:rPr lang="en-US" sz="2000"/>
              <a:t>Nakamura, Y.: Algorithms associated with arithmetic, geometric and </a:t>
            </a:r>
            <a:r>
              <a:rPr lang="en-US" sz="2000" smtClean="0"/>
              <a:t>harmonic means </a:t>
            </a:r>
            <a:r>
              <a:rPr lang="en-US" sz="2000"/>
              <a:t>and integrable systems. Journal of computational and applied </a:t>
            </a:r>
            <a:r>
              <a:rPr lang="en-US" sz="2000" smtClean="0"/>
              <a:t>mathematics </a:t>
            </a:r>
            <a:r>
              <a:rPr lang="fr-FR" sz="2000" smtClean="0"/>
              <a:t>131(1-2</a:t>
            </a:r>
            <a:r>
              <a:rPr lang="fr-FR" sz="2000"/>
              <a:t>), 161174 (2001</a:t>
            </a:r>
            <a:r>
              <a:rPr lang="fr-FR" sz="2000" smtClean="0"/>
              <a:t>)</a:t>
            </a:r>
          </a:p>
          <a:p>
            <a:r>
              <a:rPr lang="en-US" sz="2000"/>
              <a:t>Rockafellar, R.T.: Conjugates and Legendre transforms of convex functions. </a:t>
            </a:r>
            <a:r>
              <a:rPr lang="en-US" sz="2000" smtClean="0"/>
              <a:t>Canadian Journal </a:t>
            </a:r>
            <a:r>
              <a:rPr lang="en-US" sz="2000"/>
              <a:t>of Mathematics 19, 200205 (1967</a:t>
            </a:r>
            <a:r>
              <a:rPr lang="en-US" sz="2000" smtClean="0"/>
              <a:t>)</a:t>
            </a:r>
          </a:p>
          <a:p>
            <a:r>
              <a:rPr lang="en-US" sz="2000"/>
              <a:t>Zhang, J.: Nonparametric information geometry: From divergence function </a:t>
            </a:r>
            <a:r>
              <a:rPr lang="en-US" sz="2000" smtClean="0"/>
              <a:t>to </a:t>
            </a:r>
            <a:r>
              <a:rPr lang="fr-FR" sz="2000" smtClean="0"/>
              <a:t>referential-representational </a:t>
            </a:r>
            <a:r>
              <a:rPr lang="fr-FR" sz="2000"/>
              <a:t>biduality on statistical manifolds. Entropy 15(12</a:t>
            </a:r>
            <a:r>
              <a:rPr lang="fr-FR" sz="2000" smtClean="0"/>
              <a:t>), 5384-5418 </a:t>
            </a:r>
            <a:r>
              <a:rPr lang="fr-FR" sz="2000"/>
              <a:t>(2013</a:t>
            </a:r>
            <a:r>
              <a:rPr lang="fr-FR" sz="2000" smtClean="0"/>
              <a:t>)</a:t>
            </a:r>
          </a:p>
          <a:p>
            <a:r>
              <a:rPr lang="en-US" sz="2000"/>
              <a:t>Nielsen, Frank. "The many faces of information geometry." </a:t>
            </a:r>
            <a:r>
              <a:rPr lang="en-US" sz="2000" i="1"/>
              <a:t>Not. Am. Math. Soc</a:t>
            </a:r>
            <a:r>
              <a:rPr lang="en-US" sz="2000"/>
              <a:t> 69.1 (2022): 36-45</a:t>
            </a:r>
            <a:r>
              <a:rPr lang="en-US" sz="2000" smtClean="0"/>
              <a:t>.</a:t>
            </a:r>
          </a:p>
          <a:p>
            <a:r>
              <a:rPr lang="en-US" sz="2000"/>
              <a:t>Atteia, Marc, and Mustapha Raïssouli. "Self dual operators on convex </a:t>
            </a:r>
            <a:r>
              <a:rPr lang="en-US" sz="2000" smtClean="0"/>
              <a:t>functionals: </a:t>
            </a:r>
            <a:r>
              <a:rPr lang="en-US" sz="2000"/>
              <a:t>G</a:t>
            </a:r>
            <a:r>
              <a:rPr lang="en-US" sz="2000" smtClean="0"/>
              <a:t>eometric </a:t>
            </a:r>
            <a:r>
              <a:rPr lang="en-US" sz="2000"/>
              <a:t>mean and square root of convex functionals." </a:t>
            </a:r>
            <a:r>
              <a:rPr lang="en-US" sz="2000" i="1"/>
              <a:t>Journal of Convex Analysis</a:t>
            </a:r>
            <a:r>
              <a:rPr lang="en-US" sz="2000"/>
              <a:t> 8.1 (2001): 223-240</a:t>
            </a:r>
            <a:r>
              <a:rPr lang="en-US" sz="2000" smtClean="0"/>
              <a:t>.</a:t>
            </a:r>
          </a:p>
          <a:p>
            <a:r>
              <a:rPr lang="en-US" sz="2000"/>
              <a:t>Ben-Tal, A., Charnes, A., Teboulle, M.: Entropic means. Journal of </a:t>
            </a:r>
            <a:r>
              <a:rPr lang="en-US" sz="2000" smtClean="0"/>
              <a:t>Mathematical Analysis </a:t>
            </a:r>
            <a:r>
              <a:rPr lang="en-US" sz="2000"/>
              <a:t>and Applications 139(2), 537551 (1989</a:t>
            </a:r>
            <a:r>
              <a:rPr lang="en-US" sz="2000" smtClean="0"/>
              <a:t>)</a:t>
            </a:r>
          </a:p>
          <a:p>
            <a:r>
              <a:rPr lang="en-US" sz="2000"/>
              <a:t>Amari, </a:t>
            </a:r>
            <a:r>
              <a:rPr lang="en-US" sz="2000" smtClean="0"/>
              <a:t>Shun-ichi: </a:t>
            </a:r>
            <a:r>
              <a:rPr lang="en-US" sz="2000"/>
              <a:t>Integration of stochastic models by minimizing -divergence. </a:t>
            </a:r>
            <a:r>
              <a:rPr lang="en-US" sz="2000" smtClean="0"/>
              <a:t>Neural </a:t>
            </a:r>
            <a:r>
              <a:rPr lang="fr-FR" sz="2000" smtClean="0"/>
              <a:t>computation </a:t>
            </a:r>
            <a:r>
              <a:rPr lang="fr-FR" sz="2000"/>
              <a:t>19(10), 27802796 (2007</a:t>
            </a:r>
            <a:r>
              <a:rPr lang="fr-FR" sz="2000" smtClean="0"/>
              <a:t>)</a:t>
            </a:r>
          </a:p>
          <a:p>
            <a:r>
              <a:rPr lang="en-US" sz="2000"/>
              <a:t>Nielsen, F.: On the </a:t>
            </a:r>
            <a:r>
              <a:rPr lang="en-US" sz="2000" smtClean="0"/>
              <a:t>Jensen-Shannon </a:t>
            </a:r>
            <a:r>
              <a:rPr lang="en-US" sz="2000"/>
              <a:t>symmetrization of distances relying on </a:t>
            </a:r>
            <a:r>
              <a:rPr lang="en-US" sz="2000" smtClean="0"/>
              <a:t>abstract means</a:t>
            </a:r>
            <a:r>
              <a:rPr lang="en-US" sz="2000"/>
              <a:t>. Entropy 21(5), 485 (2019)</a:t>
            </a:r>
            <a:endParaRPr lang="fr-FR" sz="2000"/>
          </a:p>
        </p:txBody>
      </p:sp>
    </p:spTree>
    <p:extLst>
      <p:ext uri="{BB962C8B-B14F-4D97-AF65-F5344CB8AC3E}">
        <p14:creationId xmlns:p14="http://schemas.microsoft.com/office/powerpoint/2010/main" val="2969814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50" y="194633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chemeClr val="accent1"/>
                </a:solidFill>
              </a:rPr>
              <a:t>Weighted quasi-arithmetic </a:t>
            </a:r>
            <a:r>
              <a:rPr lang="en-US" b="1" smtClean="0">
                <a:solidFill>
                  <a:schemeClr val="accent1"/>
                </a:solidFill>
              </a:rPr>
              <a:t>means (QAMs)</a:t>
            </a:r>
            <a:r>
              <a:rPr lang="en-US"/>
              <a:t/>
            </a:r>
            <a:br>
              <a:rPr lang="en-US"/>
            </a:b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364" y="10814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 Standard (n-1)-dimensional simplex: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endParaRPr lang="en-US" smtClean="0"/>
          </a:p>
          <a:p>
            <a:pPr marL="0" indent="0">
              <a:buNone/>
            </a:pPr>
            <a:r>
              <a:rPr lang="fr-FR" smtClean="0"/>
              <a:t>QAMs enjoy the </a:t>
            </a:r>
            <a:r>
              <a:rPr lang="fr-FR" smtClean="0">
                <a:solidFill>
                  <a:schemeClr val="accent4"/>
                </a:solidFill>
              </a:rPr>
              <a:t>in-betweenness property</a:t>
            </a:r>
            <a:r>
              <a:rPr lang="fr-FR" smtClean="0"/>
              <a:t>:</a:t>
            </a:r>
            <a:r>
              <a:rPr lang="en-US" smtClean="0"/>
              <a:t> </a:t>
            </a:r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5184" y="1098009"/>
            <a:ext cx="6092785" cy="4105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50" y="1725478"/>
            <a:ext cx="11620500" cy="32480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0023" y="5861904"/>
            <a:ext cx="8115300" cy="50482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983347" y="3751237"/>
            <a:ext cx="6151418" cy="11360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extBox 7"/>
          <p:cNvSpPr txBox="1"/>
          <p:nvPr/>
        </p:nvSpPr>
        <p:spPr>
          <a:xfrm>
            <a:off x="6440938" y="6457890"/>
            <a:ext cx="57510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accent6"/>
                </a:solidFill>
              </a:rPr>
              <a:t>[Kolmogorov 1930] [Nagumo 1930] [De Finetti 1931]</a:t>
            </a:r>
            <a:endParaRPr lang="fr-FR" sz="2000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55006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55" y="-75210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/>
            </a:r>
            <a:br>
              <a:rPr lang="en-US" b="1" smtClean="0">
                <a:solidFill>
                  <a:schemeClr val="accent1"/>
                </a:solidFill>
              </a:rPr>
            </a:br>
            <a:r>
              <a:rPr lang="en-US" b="1" smtClean="0">
                <a:solidFill>
                  <a:schemeClr val="accent1"/>
                </a:solidFill>
              </a:rPr>
              <a:t>Quasi-arithmetic </a:t>
            </a:r>
            <a:r>
              <a:rPr lang="en-US" b="1">
                <a:solidFill>
                  <a:schemeClr val="accent1"/>
                </a:solidFill>
              </a:rPr>
              <a:t>means (QAMs)</a:t>
            </a:r>
            <a:r>
              <a:rPr lang="en-US"/>
              <a:t/>
            </a:r>
            <a:br>
              <a:rPr lang="en-US"/>
            </a:b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55" y="1123197"/>
            <a:ext cx="12032341" cy="4351338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Classes of generators</a:t>
            </a:r>
            <a:r>
              <a:rPr lang="en-US" smtClean="0"/>
              <a:t> [f]=[g] with f </a:t>
            </a:r>
            <a:r>
              <a:rPr lang="fr-FR" smtClean="0"/>
              <a:t>≡ g </a:t>
            </a:r>
            <a:r>
              <a:rPr lang="en-US" smtClean="0"/>
              <a:t>yieldings the same QAM:</a:t>
            </a:r>
          </a:p>
          <a:p>
            <a:endParaRPr lang="en-US" smtClean="0"/>
          </a:p>
          <a:p>
            <a:endParaRPr lang="en-US" smtClean="0"/>
          </a:p>
          <a:p>
            <a:r>
              <a:rPr lang="en-US" smtClean="0"/>
              <a:t>So let us fix wlog.  </a:t>
            </a:r>
            <a:r>
              <a:rPr lang="en-US" smtClean="0">
                <a:solidFill>
                  <a:schemeClr val="accent2"/>
                </a:solidFill>
              </a:rPr>
              <a:t>strictly increasing and differentiable f</a:t>
            </a:r>
            <a:r>
              <a:rPr lang="en-US" smtClean="0"/>
              <a:t> since  we can always either consider </a:t>
            </a:r>
            <a:r>
              <a:rPr lang="en-US"/>
              <a:t>either f or -</a:t>
            </a:r>
            <a:r>
              <a:rPr lang="en-US" smtClean="0"/>
              <a:t>f (i.e., </a:t>
            </a:r>
            <a:r>
              <a:rPr lang="el-GR" smtClean="0"/>
              <a:t>λ</a:t>
            </a:r>
            <a:r>
              <a:rPr lang="en-US" smtClean="0"/>
              <a:t>=-1, c=0). </a:t>
            </a:r>
          </a:p>
          <a:p>
            <a:endParaRPr lang="en-US" smtClean="0"/>
          </a:p>
          <a:p>
            <a:r>
              <a:rPr lang="en-US" smtClean="0"/>
              <a:t>QAMs include </a:t>
            </a:r>
            <a:r>
              <a:rPr lang="en-US" b="1" smtClean="0">
                <a:solidFill>
                  <a:srgbClr val="FF0000"/>
                </a:solidFill>
              </a:rPr>
              <a:t>p-power means</a:t>
            </a:r>
            <a:r>
              <a:rPr lang="en-US" smtClean="0"/>
              <a:t> for the smooth family of generators f</a:t>
            </a:r>
            <a:r>
              <a:rPr lang="en-US" baseline="-25000" smtClean="0"/>
              <a:t>p</a:t>
            </a:r>
            <a:r>
              <a:rPr lang="en-US" smtClean="0"/>
              <a:t>(t):</a:t>
            </a:r>
          </a:p>
          <a:p>
            <a:endParaRPr lang="en-US"/>
          </a:p>
          <a:p>
            <a:endParaRPr lang="en-US" smtClean="0"/>
          </a:p>
          <a:p>
            <a:r>
              <a:rPr lang="en-US" smtClean="0">
                <a:solidFill>
                  <a:schemeClr val="accent5"/>
                </a:solidFill>
              </a:rPr>
              <a:t>Pythagoras means</a:t>
            </a:r>
            <a:r>
              <a:rPr lang="en-US" smtClean="0"/>
              <a:t>: Harmonic (p=-1), Geometric (p=0), Arithmetic (p=1)</a:t>
            </a:r>
          </a:p>
          <a:p>
            <a:r>
              <a:rPr lang="en-US" b="1" smtClean="0">
                <a:solidFill>
                  <a:srgbClr val="FF0000"/>
                </a:solidFill>
              </a:rPr>
              <a:t>Homogeneous QAMs     s</a:t>
            </a:r>
            <a:r>
              <a:rPr lang="en-US" smtClean="0"/>
              <a:t>                                                  are exactly p-power means </a:t>
            </a:r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8417" y="1785452"/>
            <a:ext cx="9077325" cy="4572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81" y="4855163"/>
            <a:ext cx="3152775" cy="4762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3235" y="4574440"/>
            <a:ext cx="8023761" cy="103769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9266" y="6147235"/>
            <a:ext cx="4245127" cy="32879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548581" y="1785452"/>
            <a:ext cx="2225965" cy="5654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1970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7634" y="105878"/>
            <a:ext cx="11199795" cy="1325563"/>
          </a:xfrm>
        </p:spPr>
        <p:txBody>
          <a:bodyPr/>
          <a:lstStyle/>
          <a:p>
            <a:pPr algn="ctr"/>
            <a:r>
              <a:rPr lang="en-US" b="1" smtClean="0">
                <a:solidFill>
                  <a:schemeClr val="accent1"/>
                </a:solidFill>
              </a:rPr>
              <a:t>A generalization of the law of large numbers (LLN) and the central limit theorem (CLT)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8692" y="1431441"/>
            <a:ext cx="11424386" cy="4351338"/>
          </a:xfrm>
        </p:spPr>
        <p:txBody>
          <a:bodyPr/>
          <a:lstStyle/>
          <a:p>
            <a:r>
              <a:rPr lang="en-US" smtClean="0"/>
              <a:t>Quasi-arithmetic means for a </a:t>
            </a:r>
            <a:r>
              <a:rPr lang="en-US"/>
              <a:t>strictly monotone </a:t>
            </a:r>
            <a:r>
              <a:rPr lang="en-US"/>
              <a:t>and </a:t>
            </a:r>
            <a:r>
              <a:rPr lang="en-US" smtClean="0"/>
              <a:t>smooth function </a:t>
            </a:r>
            <a:r>
              <a:rPr lang="en-US"/>
              <a:t>f(u)</a:t>
            </a:r>
            <a:r>
              <a:rPr lang="en-US" smtClean="0"/>
              <a:t>:</a:t>
            </a:r>
          </a:p>
          <a:p>
            <a:pPr marL="0" indent="0">
              <a:buNone/>
            </a:pPr>
            <a:r>
              <a:rPr lang="en-US" smtClean="0"/>
              <a:t>     </a:t>
            </a:r>
            <a:endParaRPr lang="en-US"/>
          </a:p>
          <a:p>
            <a:endParaRPr lang="en-US" smtClean="0"/>
          </a:p>
          <a:p>
            <a:r>
              <a:rPr lang="en-US" b="1" smtClean="0">
                <a:solidFill>
                  <a:srgbClr val="FF0000"/>
                </a:solidFill>
              </a:rPr>
              <a:t>Quasi-arithmetic expected value</a:t>
            </a:r>
            <a:r>
              <a:rPr lang="en-US" smtClean="0"/>
              <a:t> of a random variable X:</a:t>
            </a:r>
          </a:p>
          <a:p>
            <a:endParaRPr lang="en-US"/>
          </a:p>
          <a:p>
            <a:endParaRPr lang="en-US" smtClean="0"/>
          </a:p>
          <a:p>
            <a:r>
              <a:rPr lang="en-US" b="1" smtClean="0">
                <a:solidFill>
                  <a:srgbClr val="FF0000"/>
                </a:solidFill>
              </a:rPr>
              <a:t>Law of large numbers</a:t>
            </a:r>
            <a:r>
              <a:rPr lang="en-US" smtClean="0"/>
              <a:t> for an</a:t>
            </a:r>
            <a:r>
              <a:rPr lang="en-US" smtClean="0">
                <a:solidFill>
                  <a:schemeClr val="accent6"/>
                </a:solidFill>
              </a:rPr>
              <a:t> iid random vector</a:t>
            </a:r>
            <a:r>
              <a:rPr lang="en-US" smtClean="0"/>
              <a:t> with variance V[X]&lt;</a:t>
            </a:r>
            <a:r>
              <a:rPr lang="fr-FR"/>
              <a:t>∞</a:t>
            </a:r>
            <a:r>
              <a:rPr lang="en-US" smtClean="0"/>
              <a:t>:</a:t>
            </a:r>
          </a:p>
          <a:p>
            <a:endParaRPr lang="en-US"/>
          </a:p>
          <a:p>
            <a:endParaRPr lang="en-US" smtClean="0"/>
          </a:p>
          <a:p>
            <a:r>
              <a:rPr lang="en-US" b="1" smtClean="0">
                <a:solidFill>
                  <a:srgbClr val="FF0000"/>
                </a:solidFill>
              </a:rPr>
              <a:t>Central limit theorem</a:t>
            </a:r>
            <a:r>
              <a:rPr lang="en-US" smtClean="0"/>
              <a:t>:</a:t>
            </a:r>
          </a:p>
          <a:p>
            <a:endParaRPr lang="en-US" smtClean="0"/>
          </a:p>
          <a:p>
            <a:endParaRPr lang="fr-FR"/>
          </a:p>
        </p:txBody>
      </p:sp>
      <p:grpSp>
        <p:nvGrpSpPr>
          <p:cNvPr id="7" name="Group 6"/>
          <p:cNvGrpSpPr/>
          <p:nvPr/>
        </p:nvGrpSpPr>
        <p:grpSpPr>
          <a:xfrm>
            <a:off x="3916830" y="2169959"/>
            <a:ext cx="4907705" cy="409576"/>
            <a:chOff x="3916830" y="2333137"/>
            <a:chExt cx="4907705" cy="409576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916830" y="2333138"/>
              <a:ext cx="2647950" cy="40957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624260" y="2333137"/>
              <a:ext cx="2200275" cy="409575"/>
            </a:xfrm>
            <a:prstGeom prst="rect">
              <a:avLst/>
            </a:prstGeom>
          </p:spPr>
        </p:pic>
      </p:grp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9155" y="3624086"/>
            <a:ext cx="2895600" cy="381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53123" y="5171116"/>
            <a:ext cx="3905250" cy="59055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53123" y="5664107"/>
            <a:ext cx="7734300" cy="94297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2894070" y="6521297"/>
            <a:ext cx="92979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>
                <a:solidFill>
                  <a:schemeClr val="accent6"/>
                </a:solidFill>
              </a:rPr>
              <a:t>Miguel De Carvalho. Mean, what do you mean? The American Statistician, 70(3</a:t>
            </a:r>
            <a:r>
              <a:rPr lang="en-US" b="1">
                <a:solidFill>
                  <a:schemeClr val="accent6"/>
                </a:solidFill>
              </a:rPr>
              <a:t>):</a:t>
            </a:r>
            <a:r>
              <a:rPr lang="en-US" b="1" smtClean="0">
                <a:solidFill>
                  <a:schemeClr val="accent6"/>
                </a:solidFill>
              </a:rPr>
              <a:t>270-274</a:t>
            </a:r>
            <a:r>
              <a:rPr lang="en-US" b="1">
                <a:solidFill>
                  <a:schemeClr val="accent6"/>
                </a:solidFill>
              </a:rPr>
              <a:t>, 2016.</a:t>
            </a:r>
            <a:endParaRPr lang="fr-FR" b="1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49600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4406"/>
            <a:ext cx="12198927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Quasi-Arithmetic Centers (QACs) = Multivariate QAMs:</a:t>
            </a:r>
            <a:endParaRPr lang="fr-FR" b="1">
              <a:solidFill>
                <a:schemeClr val="accent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363" y="2162683"/>
            <a:ext cx="11852564" cy="2839182"/>
          </a:xfrm>
        </p:spPr>
        <p:txBody>
          <a:bodyPr/>
          <a:lstStyle/>
          <a:p>
            <a:pPr marL="0" indent="0">
              <a:buNone/>
            </a:pPr>
            <a:r>
              <a:rPr lang="en-US" b="1" smtClean="0">
                <a:solidFill>
                  <a:schemeClr val="accent4"/>
                </a:solidFill>
              </a:rPr>
              <a:t>Two problems</a:t>
            </a:r>
            <a:r>
              <a:rPr lang="en-US" smtClean="0"/>
              <a:t> we face when going from univariate to multivariate cases:</a:t>
            </a:r>
          </a:p>
          <a:p>
            <a:pPr marL="0" indent="0">
              <a:buNone/>
            </a:pPr>
            <a:endParaRPr lang="en-US" smtClean="0"/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Define the proper notion of </a:t>
            </a:r>
            <a:r>
              <a:rPr lang="en-US" i="1" smtClean="0"/>
              <a:t>"multivariate increasing"</a:t>
            </a:r>
            <a:r>
              <a:rPr lang="en-US" smtClean="0"/>
              <a:t> function F and its equivalent class of functions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mtClean="0"/>
              <a:t>In general, the </a:t>
            </a:r>
            <a:r>
              <a:rPr lang="en-US" smtClean="0">
                <a:solidFill>
                  <a:srgbClr val="FF0000"/>
                </a:solidFill>
              </a:rPr>
              <a:t>implicit function theorem</a:t>
            </a:r>
            <a:r>
              <a:rPr lang="en-US" smtClean="0"/>
              <a:t> only proves locally and inverse function F</a:t>
            </a:r>
            <a:r>
              <a:rPr lang="en-US" baseline="30000" smtClean="0"/>
              <a:t>-1</a:t>
            </a:r>
            <a:r>
              <a:rPr lang="en-US" smtClean="0"/>
              <a:t>  of F: R</a:t>
            </a:r>
            <a:r>
              <a:rPr lang="en-US" baseline="30000" smtClean="0"/>
              <a:t>d</a:t>
            </a:r>
            <a:r>
              <a:rPr lang="en-US" smtClean="0"/>
              <a:t> → R</a:t>
            </a:r>
            <a:r>
              <a:rPr lang="en-US" baseline="30000" smtClean="0"/>
              <a:t>d</a:t>
            </a:r>
            <a:r>
              <a:rPr lang="en-US" smtClean="0"/>
              <a:t> provided its Jacobian matrix is not singular</a:t>
            </a:r>
            <a:endParaRPr lang="en-US" baseline="3000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3608" y="1017819"/>
            <a:ext cx="5905500" cy="1171575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29392" y="1252286"/>
            <a:ext cx="27610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Univariate QAMs:</a:t>
            </a:r>
            <a:endParaRPr lang="fr-FR" sz="2800"/>
          </a:p>
        </p:txBody>
      </p:sp>
      <p:sp>
        <p:nvSpPr>
          <p:cNvPr id="6" name="TextBox 5"/>
          <p:cNvSpPr txBox="1"/>
          <p:nvPr/>
        </p:nvSpPr>
        <p:spPr>
          <a:xfrm>
            <a:off x="443859" y="5196077"/>
            <a:ext cx="11401262" cy="138499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sz="2800" b="1" smtClean="0">
                <a:solidFill>
                  <a:srgbClr val="FF0000"/>
                </a:solidFill>
              </a:rPr>
              <a:t>Information geometry</a:t>
            </a:r>
            <a:r>
              <a:rPr lang="en-US" sz="2800" b="1" smtClean="0"/>
              <a:t> provides the right framework to generalize QAMs to </a:t>
            </a:r>
          </a:p>
          <a:p>
            <a:pPr algn="ctr"/>
            <a:r>
              <a:rPr lang="en-US" sz="2800" b="1" smtClean="0"/>
              <a:t>quasi-arithmetic centers (QACs) and study their properties.</a:t>
            </a:r>
          </a:p>
          <a:p>
            <a:pPr algn="ctr"/>
            <a:r>
              <a:rPr lang="en-US" sz="2800" b="1"/>
              <a:t> </a:t>
            </a:r>
            <a:r>
              <a:rPr lang="en-US" sz="2800" b="1" smtClean="0"/>
              <a:t>Consider the </a:t>
            </a:r>
            <a:r>
              <a:rPr lang="en-US" sz="2800" b="1" smtClean="0">
                <a:solidFill>
                  <a:srgbClr val="FF0000"/>
                </a:solidFill>
              </a:rPr>
              <a:t>dually </a:t>
            </a:r>
            <a:r>
              <a:rPr lang="en-US" sz="2800" b="1">
                <a:solidFill>
                  <a:srgbClr val="FF0000"/>
                </a:solidFill>
              </a:rPr>
              <a:t>flat </a:t>
            </a:r>
            <a:r>
              <a:rPr lang="en-US" sz="2800" b="1" smtClean="0">
                <a:solidFill>
                  <a:srgbClr val="FF0000"/>
                </a:solidFill>
              </a:rPr>
              <a:t>spaces</a:t>
            </a:r>
            <a:r>
              <a:rPr lang="en-US" sz="2800" b="1" smtClean="0"/>
              <a:t> of information geometry</a:t>
            </a:r>
            <a:endParaRPr lang="fr-FR" sz="2800" b="1"/>
          </a:p>
        </p:txBody>
      </p:sp>
    </p:spTree>
    <p:extLst>
      <p:ext uri="{BB962C8B-B14F-4D97-AF65-F5344CB8AC3E}">
        <p14:creationId xmlns:p14="http://schemas.microsoft.com/office/powerpoint/2010/main" val="420942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93" y="-221544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Legendre-type functions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853" y="3233829"/>
            <a:ext cx="10298378" cy="2071417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90154" y="5395686"/>
            <a:ext cx="11121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Convex conjugate of a Legendre-type function (</a:t>
            </a:r>
            <a:r>
              <a:rPr lang="el-GR" sz="2800"/>
              <a:t>ϴ</a:t>
            </a:r>
            <a:r>
              <a:rPr lang="en-US" sz="2800" smtClean="0"/>
              <a:t>,F(</a:t>
            </a:r>
            <a:r>
              <a:rPr lang="el-GR" sz="2800"/>
              <a:t>θ</a:t>
            </a:r>
            <a:r>
              <a:rPr lang="en-US" sz="2800" smtClean="0"/>
              <a:t>)) is of Legendre-type:</a:t>
            </a:r>
            <a:endParaRPr lang="fr-FR" sz="280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2735" y="5962352"/>
            <a:ext cx="5486400" cy="58102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90154" y="5962352"/>
            <a:ext cx="48955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Given by the </a:t>
            </a:r>
            <a:r>
              <a:rPr lang="en-US" sz="2800" b="1" smtClean="0">
                <a:solidFill>
                  <a:srgbClr val="FF0000"/>
                </a:solidFill>
              </a:rPr>
              <a:t>Legendre function</a:t>
            </a:r>
            <a:r>
              <a:rPr lang="en-US" sz="2800" smtClean="0"/>
              <a:t>:</a:t>
            </a:r>
            <a:endParaRPr lang="fr-FR" sz="2800"/>
          </a:p>
        </p:txBody>
      </p:sp>
      <p:sp>
        <p:nvSpPr>
          <p:cNvPr id="3" name="TextBox 2"/>
          <p:cNvSpPr txBox="1"/>
          <p:nvPr/>
        </p:nvSpPr>
        <p:spPr>
          <a:xfrm>
            <a:off x="9852916" y="2551246"/>
            <a:ext cx="211243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smtClean="0">
                <a:solidFill>
                  <a:schemeClr val="accent6"/>
                </a:solidFill>
              </a:rPr>
              <a:t>[Rockafeller 1967]</a:t>
            </a:r>
            <a:endParaRPr lang="fr-FR" sz="2000" b="1">
              <a:solidFill>
                <a:schemeClr val="accent6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57393" y="1309048"/>
            <a:ext cx="83445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smtClean="0">
                <a:solidFill>
                  <a:srgbClr val="FF0000"/>
                </a:solidFill>
              </a:rPr>
              <a:t>Legendre-Fenchel transformation </a:t>
            </a:r>
            <a:r>
              <a:rPr lang="en-US" sz="2800" smtClean="0"/>
              <a:t>of a  convex function:</a:t>
            </a:r>
            <a:endParaRPr lang="fr-FR" sz="2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7968" y="1252942"/>
            <a:ext cx="3371850" cy="75247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57393" y="1931336"/>
            <a:ext cx="678115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Problem: Domain H of </a:t>
            </a:r>
            <a:r>
              <a:rPr lang="el-GR" sz="2800" smtClean="0"/>
              <a:t>η</a:t>
            </a:r>
            <a:r>
              <a:rPr lang="en-US" sz="2800" smtClean="0"/>
              <a:t> may not be convex...</a:t>
            </a:r>
          </a:p>
          <a:p>
            <a:r>
              <a:rPr lang="en-US" sz="2800" smtClean="0"/>
              <a:t>	counterexample with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343" y="2479916"/>
            <a:ext cx="4705350" cy="3810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8011" y="2781593"/>
            <a:ext cx="24451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To by pass this problem:</a:t>
            </a:r>
          </a:p>
          <a:p>
            <a:endParaRPr lang="fr-FR"/>
          </a:p>
        </p:txBody>
      </p:sp>
      <p:sp>
        <p:nvSpPr>
          <p:cNvPr id="13" name="TextBox 12"/>
          <p:cNvSpPr txBox="1"/>
          <p:nvPr/>
        </p:nvSpPr>
        <p:spPr>
          <a:xfrm>
            <a:off x="6037489" y="6418839"/>
            <a:ext cx="56644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smtClean="0">
                <a:solidFill>
                  <a:srgbClr val="FF0000"/>
                </a:solidFill>
              </a:rPr>
              <a:t>Gradient map </a:t>
            </a:r>
            <a:r>
              <a:rPr lang="fr-FR" sz="2400" b="1" smtClean="0">
                <a:solidFill>
                  <a:srgbClr val="FF0000"/>
                </a:solidFill>
              </a:rPr>
              <a:t>∇F </a:t>
            </a:r>
            <a:r>
              <a:rPr lang="en-US" sz="2400" b="1" smtClean="0">
                <a:solidFill>
                  <a:srgbClr val="FF0000"/>
                </a:solidFill>
              </a:rPr>
              <a:t>is globally invertible: </a:t>
            </a:r>
            <a:r>
              <a:rPr lang="fr-FR" sz="2400" b="1" smtClean="0">
                <a:solidFill>
                  <a:srgbClr val="FF0000"/>
                </a:solidFill>
              </a:rPr>
              <a:t>∇F</a:t>
            </a:r>
            <a:r>
              <a:rPr lang="fr-FR" sz="2400" b="1" baseline="30000" smtClean="0">
                <a:solidFill>
                  <a:srgbClr val="FF0000"/>
                </a:solidFill>
              </a:rPr>
              <a:t>-1</a:t>
            </a:r>
            <a:r>
              <a:rPr lang="en-US" sz="2400" b="1" smtClean="0">
                <a:solidFill>
                  <a:srgbClr val="FF0000"/>
                </a:solidFill>
              </a:rPr>
              <a:t> </a:t>
            </a:r>
            <a:endParaRPr lang="fr-FR" sz="2400" b="1">
              <a:solidFill>
                <a:srgbClr val="FF0000"/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393" y="789318"/>
            <a:ext cx="11782425" cy="514350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887126" y="3208273"/>
            <a:ext cx="10538255" cy="209697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1985" y="1948921"/>
            <a:ext cx="1428750" cy="48577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482826" y="1913581"/>
            <a:ext cx="110490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261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962" y="931800"/>
            <a:ext cx="10515600" cy="4351338"/>
          </a:xfrm>
        </p:spPr>
        <p:txBody>
          <a:bodyPr/>
          <a:lstStyle/>
          <a:p>
            <a:r>
              <a:rPr lang="en-US" b="1" smtClean="0">
                <a:solidFill>
                  <a:srgbClr val="FF0000"/>
                </a:solidFill>
              </a:rPr>
              <a:t>Comonotone functions</a:t>
            </a:r>
            <a:r>
              <a:rPr lang="en-US" smtClean="0"/>
              <a:t>:</a:t>
            </a:r>
          </a:p>
          <a:p>
            <a:pPr marL="0" indent="0">
              <a:buNone/>
            </a:pPr>
            <a:r>
              <a:rPr lang="en-US" smtClean="0"/>
              <a:t>  (i.e., </a:t>
            </a:r>
            <a:r>
              <a:rPr lang="en-US" b="1" smtClean="0">
                <a:solidFill>
                  <a:srgbClr val="FF0000"/>
                </a:solidFill>
              </a:rPr>
              <a:t>co</a:t>
            </a:r>
            <a:r>
              <a:rPr lang="en-US" smtClean="0"/>
              <a:t>monotone = monotone with respect to the </a:t>
            </a:r>
            <a:r>
              <a:rPr lang="en-US" b="1" smtClean="0">
                <a:solidFill>
                  <a:srgbClr val="FF0000"/>
                </a:solidFill>
              </a:rPr>
              <a:t>identity function</a:t>
            </a:r>
            <a:r>
              <a:rPr lang="en-US" smtClean="0"/>
              <a:t>)</a:t>
            </a:r>
          </a:p>
          <a:p>
            <a:endParaRPr lang="fr-FR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9965" y="931800"/>
            <a:ext cx="7258050" cy="504825"/>
          </a:xfrm>
          <a:prstGeom prst="rect">
            <a:avLst/>
          </a:prstGeom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205962" y="-119935"/>
            <a:ext cx="10515600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Comonotone functions in inner product spaces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014" y="1971789"/>
            <a:ext cx="10804179" cy="131567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7385" y="3768158"/>
            <a:ext cx="10472673" cy="1083071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205962" y="3384738"/>
            <a:ext cx="107132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Proof using symmetrization of  Bregman divergences = Jeffreys-Bregman divergence:</a:t>
            </a:r>
            <a:endParaRPr lang="fr-FR" sz="2400"/>
          </a:p>
        </p:txBody>
      </p:sp>
      <p:sp>
        <p:nvSpPr>
          <p:cNvPr id="10" name="TextBox 9"/>
          <p:cNvSpPr txBox="1"/>
          <p:nvPr/>
        </p:nvSpPr>
        <p:spPr>
          <a:xfrm>
            <a:off x="1439874" y="4771085"/>
            <a:ext cx="9425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because Bregman divergences(and sums thereof) are always non-negative</a:t>
            </a:r>
            <a:endParaRPr lang="fr-FR" sz="240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204" y="5158079"/>
            <a:ext cx="6880173" cy="843426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459048" y="6001505"/>
            <a:ext cx="117693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smtClean="0"/>
              <a:t>Remark: </a:t>
            </a:r>
            <a:r>
              <a:rPr lang="en-US" sz="2400" b="1" smtClean="0">
                <a:solidFill>
                  <a:schemeClr val="accent4"/>
                </a:solidFill>
              </a:rPr>
              <a:t>Generalization of monotonicity</a:t>
            </a:r>
            <a:r>
              <a:rPr lang="en-US" sz="2400" smtClean="0"/>
              <a:t> because when d=1,  f(x) is strictly monotone iff</a:t>
            </a:r>
          </a:p>
          <a:p>
            <a:r>
              <a:rPr lang="en-US" sz="2400" smtClean="0"/>
              <a:t> f(x</a:t>
            </a:r>
            <a:r>
              <a:rPr lang="en-US" sz="2400" baseline="-25000" smtClean="0"/>
              <a:t>1</a:t>
            </a:r>
            <a:r>
              <a:rPr lang="en-US" sz="2400" smtClean="0"/>
              <a:t>)-f(x</a:t>
            </a:r>
            <a:r>
              <a:rPr lang="en-US" sz="2400" baseline="-25000" smtClean="0"/>
              <a:t>2</a:t>
            </a:r>
            <a:r>
              <a:rPr lang="en-US" sz="2400" smtClean="0"/>
              <a:t>) is of  same sign of x</a:t>
            </a:r>
            <a:r>
              <a:rPr lang="en-US" sz="2400" baseline="-25000" smtClean="0"/>
              <a:t>1</a:t>
            </a:r>
            <a:r>
              <a:rPr lang="en-US" sz="2400" smtClean="0"/>
              <a:t>-x</a:t>
            </a:r>
            <a:r>
              <a:rPr lang="en-US" sz="2400" baseline="-25000" smtClean="0"/>
              <a:t>2 </a:t>
            </a:r>
            <a:r>
              <a:rPr lang="en-US" sz="2400"/>
              <a:t>that </a:t>
            </a:r>
            <a:r>
              <a:rPr lang="en-US" sz="2400" smtClean="0"/>
              <a:t>is,  (f(x</a:t>
            </a:r>
            <a:r>
              <a:rPr lang="en-US" sz="2400" baseline="-25000" smtClean="0"/>
              <a:t>1</a:t>
            </a:r>
            <a:r>
              <a:rPr lang="en-US" sz="2400" smtClean="0"/>
              <a:t>)-f(x</a:t>
            </a:r>
            <a:r>
              <a:rPr lang="en-US" sz="2400" baseline="-25000" smtClean="0"/>
              <a:t>2</a:t>
            </a:r>
            <a:r>
              <a:rPr lang="en-US" sz="2400" smtClean="0"/>
              <a:t>)) (x</a:t>
            </a:r>
            <a:r>
              <a:rPr lang="en-US" sz="2400" baseline="-25000" smtClean="0"/>
              <a:t>1</a:t>
            </a:r>
            <a:r>
              <a:rPr lang="en-US" sz="2400" smtClean="0"/>
              <a:t>-x</a:t>
            </a:r>
            <a:r>
              <a:rPr lang="en-US" sz="2400" baseline="-25000" smtClean="0"/>
              <a:t>2</a:t>
            </a:r>
            <a:r>
              <a:rPr lang="en-US" sz="2400" smtClean="0"/>
              <a:t>)&gt;0</a:t>
            </a:r>
            <a:endParaRPr lang="fr-FR" sz="2400" baseline="-25000"/>
          </a:p>
        </p:txBody>
      </p:sp>
      <p:sp>
        <p:nvSpPr>
          <p:cNvPr id="13" name="Rectangle 12"/>
          <p:cNvSpPr/>
          <p:nvPr/>
        </p:nvSpPr>
        <p:spPr>
          <a:xfrm>
            <a:off x="494122" y="1955745"/>
            <a:ext cx="10849071" cy="142899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2467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446" y="-148279"/>
            <a:ext cx="11986554" cy="1325563"/>
          </a:xfrm>
        </p:spPr>
        <p:txBody>
          <a:bodyPr/>
          <a:lstStyle/>
          <a:p>
            <a:r>
              <a:rPr lang="en-US" b="1" smtClean="0">
                <a:solidFill>
                  <a:schemeClr val="accent1"/>
                </a:solidFill>
              </a:rPr>
              <a:t>Quasi-arithmetic centers: </a:t>
            </a:r>
            <a:r>
              <a:rPr lang="en-US" sz="4000" b="1">
                <a:solidFill>
                  <a:schemeClr val="accent1"/>
                </a:solidFill>
              </a:rPr>
              <a:t>D</a:t>
            </a:r>
            <a:r>
              <a:rPr lang="en-US" sz="4000" b="1" smtClean="0">
                <a:solidFill>
                  <a:schemeClr val="accent1"/>
                </a:solidFill>
              </a:rPr>
              <a:t>efinition generalizing QAMs</a:t>
            </a:r>
            <a:endParaRPr lang="fr-FR" b="1">
              <a:solidFill>
                <a:schemeClr val="accent1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534" y="1028143"/>
            <a:ext cx="10253947" cy="4090122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370" y="5148786"/>
            <a:ext cx="7978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This definition generalizes univariate quasi-arithmetic means : 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3375" y="5009472"/>
            <a:ext cx="4238625" cy="77152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0799" y="6242110"/>
            <a:ext cx="1506945" cy="373402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46526" y="5709047"/>
            <a:ext cx="2181225" cy="39052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411236" y="6153847"/>
            <a:ext cx="19162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Then we have</a:t>
            </a:r>
            <a:endParaRPr lang="fr-FR" sz="2400"/>
          </a:p>
        </p:txBody>
      </p:sp>
      <p:sp>
        <p:nvSpPr>
          <p:cNvPr id="13" name="Rectangle 12"/>
          <p:cNvSpPr/>
          <p:nvPr/>
        </p:nvSpPr>
        <p:spPr>
          <a:xfrm>
            <a:off x="2777899" y="2505167"/>
            <a:ext cx="6199845" cy="19375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TextBox 11"/>
          <p:cNvSpPr txBox="1"/>
          <p:nvPr/>
        </p:nvSpPr>
        <p:spPr>
          <a:xfrm>
            <a:off x="3149388" y="5649281"/>
            <a:ext cx="569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smtClean="0"/>
              <a:t>Let</a:t>
            </a:r>
            <a:endParaRPr lang="fr-FR" sz="2400"/>
          </a:p>
        </p:txBody>
      </p:sp>
    </p:spTree>
    <p:extLst>
      <p:ext uri="{BB962C8B-B14F-4D97-AF65-F5344CB8AC3E}">
        <p14:creationId xmlns:p14="http://schemas.microsoft.com/office/powerpoint/2010/main" val="31221576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2503</TotalTime>
  <Words>1862</Words>
  <Application>Microsoft Office PowerPoint</Application>
  <PresentationFormat>Widescreen</PresentationFormat>
  <Paragraphs>277</Paragraphs>
  <Slides>26</Slides>
  <Notes>4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Talk outline, and contributions</vt:lpstr>
      <vt:lpstr>Weighted quasi-arithmetic means (QAMs) </vt:lpstr>
      <vt:lpstr> Quasi-arithmetic means (QAMs) </vt:lpstr>
      <vt:lpstr>A generalization of the law of large numbers (LLN) and the central limit theorem (CLT)</vt:lpstr>
      <vt:lpstr>Quasi-Arithmetic Centers (QACs) = Multivariate QAMs:</vt:lpstr>
      <vt:lpstr>Legendre-type functions</vt:lpstr>
      <vt:lpstr>Comonotone functions in inner product spaces</vt:lpstr>
      <vt:lpstr>Quasi-arithmetic centers: Definition generalizing QAMs</vt:lpstr>
      <vt:lpstr>An illustrating example: The matrix harmonic mean</vt:lpstr>
      <vt:lpstr>Dually flat structures of information geometry</vt:lpstr>
      <vt:lpstr>Quasi-arithmetic barycenters and dual geodesics</vt:lpstr>
      <vt:lpstr>n-Variable Quasi-arithmetic centers as centroids in dually flat spaces</vt:lpstr>
      <vt:lpstr>Invariance/equivariance of quasi-arithmetic centers</vt:lpstr>
      <vt:lpstr>Canonical divergence versus   Legendre-Fenchel/Bregman divergences</vt:lpstr>
      <vt:lpstr>Affine Legendre invariance of dually flat spaces         plus setting the unit scale of divergences</vt:lpstr>
      <vt:lpstr>Illustrating example: Mahalanobis divergence</vt:lpstr>
      <vt:lpstr>Quasi-arithmetic mixtures (QAMixs), and α-mixtures</vt:lpstr>
      <vt:lpstr>k=2 QAMixs  and the ∇-Jensen-Shannon divergence</vt:lpstr>
      <vt:lpstr>∇α-connections and geodesics in the probability simplex, ∇α-Jensen-Shannon divergence</vt:lpstr>
      <vt:lpstr>α-geodesics coincide when they pass through a standard simplex vertex</vt:lpstr>
      <vt:lpstr>Inductive Means: Geodesics/quasi-arithmetic centers</vt:lpstr>
      <vt:lpstr>Inductive matrix arithmetic-harmonic mean </vt:lpstr>
      <vt:lpstr>Geometric interpretation of the AHM matrix mean</vt:lpstr>
      <vt:lpstr>PowerPoint Presentation</vt:lpstr>
      <vt:lpstr>Some 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Nielsen</dc:creator>
  <cp:lastModifiedBy>Nielsen</cp:lastModifiedBy>
  <cp:revision>35</cp:revision>
  <dcterms:created xsi:type="dcterms:W3CDTF">2023-06-15T06:17:25Z</dcterms:created>
  <dcterms:modified xsi:type="dcterms:W3CDTF">2023-08-17T23:56:05Z</dcterms:modified>
</cp:coreProperties>
</file>