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9" r:id="rId2"/>
    <p:sldId id="290" r:id="rId3"/>
    <p:sldId id="270" r:id="rId4"/>
    <p:sldId id="260" r:id="rId5"/>
    <p:sldId id="261" r:id="rId6"/>
    <p:sldId id="265" r:id="rId7"/>
    <p:sldId id="262" r:id="rId8"/>
    <p:sldId id="294" r:id="rId9"/>
    <p:sldId id="292" r:id="rId10"/>
    <p:sldId id="263" r:id="rId11"/>
    <p:sldId id="264" r:id="rId12"/>
    <p:sldId id="258" r:id="rId13"/>
    <p:sldId id="266" r:id="rId14"/>
    <p:sldId id="267" r:id="rId15"/>
    <p:sldId id="271" r:id="rId16"/>
    <p:sldId id="272" r:id="rId17"/>
    <p:sldId id="268" r:id="rId18"/>
    <p:sldId id="269" r:id="rId19"/>
    <p:sldId id="273" r:id="rId20"/>
    <p:sldId id="274" r:id="rId21"/>
    <p:sldId id="275" r:id="rId22"/>
    <p:sldId id="276" r:id="rId23"/>
    <p:sldId id="277" r:id="rId24"/>
    <p:sldId id="278" r:id="rId25"/>
    <p:sldId id="282" r:id="rId26"/>
    <p:sldId id="279" r:id="rId27"/>
    <p:sldId id="280" r:id="rId28"/>
    <p:sldId id="296" r:id="rId29"/>
    <p:sldId id="281" r:id="rId30"/>
    <p:sldId id="283" r:id="rId31"/>
    <p:sldId id="284" r:id="rId32"/>
    <p:sldId id="285" r:id="rId33"/>
    <p:sldId id="288" r:id="rId34"/>
    <p:sldId id="291" r:id="rId35"/>
    <p:sldId id="286" r:id="rId36"/>
    <p:sldId id="257" r:id="rId37"/>
    <p:sldId id="289" r:id="rId38"/>
    <p:sldId id="293" r:id="rId39"/>
    <p:sldId id="295" r:id="rId4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1FED33A-DE4F-4C02-B1A8-E589C8142971}">
          <p14:sldIdLst>
            <p14:sldId id="259"/>
            <p14:sldId id="290"/>
            <p14:sldId id="270"/>
            <p14:sldId id="260"/>
            <p14:sldId id="261"/>
            <p14:sldId id="265"/>
            <p14:sldId id="262"/>
          </p14:sldIdLst>
        </p14:section>
        <p14:section name="Untitled Section" id="{9FD447D6-E952-47AE-BBDB-DA5163B9A326}">
          <p14:sldIdLst>
            <p14:sldId id="294"/>
            <p14:sldId id="292"/>
            <p14:sldId id="263"/>
            <p14:sldId id="264"/>
            <p14:sldId id="258"/>
            <p14:sldId id="266"/>
            <p14:sldId id="267"/>
            <p14:sldId id="271"/>
            <p14:sldId id="272"/>
            <p14:sldId id="268"/>
            <p14:sldId id="269"/>
            <p14:sldId id="273"/>
            <p14:sldId id="274"/>
            <p14:sldId id="275"/>
            <p14:sldId id="276"/>
            <p14:sldId id="277"/>
            <p14:sldId id="278"/>
            <p14:sldId id="282"/>
            <p14:sldId id="279"/>
            <p14:sldId id="280"/>
            <p14:sldId id="296"/>
            <p14:sldId id="281"/>
            <p14:sldId id="283"/>
            <p14:sldId id="284"/>
            <p14:sldId id="285"/>
            <p14:sldId id="288"/>
            <p14:sldId id="291"/>
            <p14:sldId id="286"/>
            <p14:sldId id="257"/>
            <p14:sldId id="289"/>
            <p14:sldId id="293"/>
            <p14:sldId id="29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F21A3-4084-43D9-A477-B60B44EB51F8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5C994B-5F71-4538-B398-D11E353C919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1587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5C994B-5F71-4538-B398-D11E353C9199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9802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57104-2336-4F02-1330-EDB192E7C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6CBF-0767-0187-B7D9-F7414B68C6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282B24-29A2-86DB-AF74-6EE61935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681DB9-C87A-C3AC-8304-27E8E10D2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520E58-BBA2-F3E7-7612-1361DD59D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70357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46AE5-FDDB-FB17-58D8-03EDF352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4622B-61FD-26E6-9773-416463CB7E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F5B5F-84BD-87AA-E301-68D569EC4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554940-0C27-EE19-007C-4E3C93225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C66F1-8282-DF63-9EDF-3E8BCA8F0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83584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EE108-506E-C2DC-3668-05D3569B91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C548C0-DBA2-999D-8602-CB1FE58EC5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AB255-9181-CC14-A915-E48859D04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32DF8-5FFF-A80A-2193-E034793AF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679E9-3B81-8383-2917-392395EFD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46491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7E60B-6A14-AD09-0AF6-DA92C200B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CB2DC-A354-A3D0-ED51-0B66C7B771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E8691-E1DF-3123-CE3A-C9AE4E0F4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F8E328-7DA8-BA18-27BA-E56F0A524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629F00-88A0-139D-2C6B-256338CFF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56241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CCD45D-FB9C-90BF-583F-18DD97CD0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0997D3-D791-CDFB-408D-964A90F22B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FD65B-8A7C-9A28-C550-19530B608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2D055-4ABF-97F0-0242-6E75C5CA9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76626B-551C-CF0C-B8BC-A640CA3E8F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6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74C26-97BE-C8D0-BEB7-46552620A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938B6-86A8-CD66-F0C5-ACF856C051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16AFBF-C7AE-1C45-AEFC-B04EA78A96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CFF7E9-9C62-54DF-E303-EE6E87EE5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B6FBB-4582-A99C-D1C2-427A7F6F5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824B6A-58BE-D7C0-E87C-FF27E8EAC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2955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95656-9A2C-8F5D-A634-293223629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2D0F-28E8-83A8-8D3C-2DC391EA5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69DDB6-9704-1233-EA2C-88EFDB9F2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798D66-67F6-BE11-C2B3-DBEE6DDA65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DC2B4-6AA3-7F60-8032-7EBFFF3D57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05A1A9-602F-FB92-6F26-393668957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41C972-6789-A229-79DF-AD9AAA5B3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E33DDC-A358-B51E-ABAB-7DB32687B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7903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D6B2-7B94-F921-9CD3-E800EAF05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216672-EE6A-9B6A-877D-DC1EADF76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D5B94-8C57-768B-472C-F3356D235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FFE93-4F21-300A-37B1-C510E506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213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DA7B6F-4BFC-EC3B-1B55-5DCC9DF44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73260A-7387-7C11-1533-67E668305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C8D6D-B27D-3591-9D80-CF9905D7F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81318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9D740-84E7-1748-D7DD-387859E3B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D19778-85A2-5683-444E-AD227B6D6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89D2E-BCF0-19DE-40E5-9D40BAEACC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F7FB23-F27B-E485-7DA2-0CE1DB2A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DE855-95BD-2EEA-84E1-282F9553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33CE6-9328-5B02-A235-1008C3F7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0050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4BD7A-3D61-5E24-DD60-A73C3E3ED0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4B7FBB-3B37-5822-CFD3-0F6FC7B1D6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F7A31-3147-FCB3-2E37-345F7CFC2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962B0E-CA91-6AAD-A1E0-61093D9F0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ABE5D8-7D06-EF20-3F13-3BDA7A987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09245D-ABD4-C87B-2A3F-32D4F37B2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5444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A3E418-C23E-65BC-AA6E-AC71BF52F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232BEA-F74D-BF51-B345-16C1102704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A6E02-5E68-B4F2-E464-27F684380B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C9174E-3F6F-4660-82FC-EF3BA4100FD3}" type="datetimeFigureOut">
              <a:rPr kumimoji="1" lang="ja-JP" altLang="en-US" smtClean="0"/>
              <a:t>2024/1/31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63641-0F04-F71E-E6D8-14EACFFCFA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C7D245-9A99-3282-88C4-2E347DBDA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666594-755C-4BC1-82C0-ED14FF75E12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1037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5" Type="http://schemas.openxmlformats.org/officeDocument/2006/relationships/image" Target="../media/image26.png"/><Relationship Id="rId10" Type="http://schemas.openxmlformats.org/officeDocument/2006/relationships/image" Target="../media/image31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6.png"/><Relationship Id="rId5" Type="http://schemas.openxmlformats.org/officeDocument/2006/relationships/image" Target="../media/image85.png"/><Relationship Id="rId4" Type="http://schemas.openxmlformats.org/officeDocument/2006/relationships/image" Target="../media/image8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5285" y="704530"/>
            <a:ext cx="12172334" cy="2959356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r>
              <a:rPr lang="en-US" b="1" dirty="0">
                <a:solidFill>
                  <a:schemeClr val="accent5"/>
                </a:solidFill>
              </a:rPr>
              <a:t>Divergences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and </a:t>
            </a:r>
            <a:br>
              <a:rPr lang="en-US" b="1" dirty="0">
                <a:solidFill>
                  <a:schemeClr val="accent5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comparative convexity</a:t>
            </a:r>
            <a:br>
              <a:rPr lang="en-US" sz="5400" b="1" dirty="0">
                <a:solidFill>
                  <a:schemeClr val="accent1"/>
                </a:solidFill>
              </a:rPr>
            </a:br>
            <a:endParaRPr lang="fr-FR" sz="5400" b="1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85785" y="408351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sz="3600"/>
              <a:t>Frank Nielsen</a:t>
            </a:r>
          </a:p>
          <a:p>
            <a:endParaRPr lang="en-US"/>
          </a:p>
          <a:p>
            <a:r>
              <a:rPr lang="en-US"/>
              <a:t>Sony Computer Science Laboratories Inc</a:t>
            </a:r>
          </a:p>
          <a:p>
            <a:r>
              <a:rPr lang="en-US"/>
              <a:t>Tokyo, Japan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1329" y="5998554"/>
            <a:ext cx="3350182" cy="85944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AC1AA38-7025-321A-C984-779B42E7A70B}"/>
              </a:ext>
            </a:extLst>
          </p:cNvPr>
          <p:cNvSpPr txBox="1"/>
          <p:nvPr/>
        </p:nvSpPr>
        <p:spPr>
          <a:xfrm>
            <a:off x="11349872" y="6488668"/>
            <a:ext cx="697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2024</a:t>
            </a:r>
            <a:endParaRPr kumimoji="1" lang="ja-JP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314482-6258-CE91-1791-7D7B481AC7B1}"/>
              </a:ext>
            </a:extLst>
          </p:cNvPr>
          <p:cNvSpPr txBox="1"/>
          <p:nvPr/>
        </p:nvSpPr>
        <p:spPr>
          <a:xfrm>
            <a:off x="9971988" y="6153470"/>
            <a:ext cx="22200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1" dirty="0" err="1">
                <a:solidFill>
                  <a:schemeClr val="accent6"/>
                </a:solidFill>
              </a:rPr>
              <a:t>arXiv</a:t>
            </a:r>
            <a:r>
              <a:rPr lang="en-US" altLang="ja-JP" b="1" dirty="0">
                <a:solidFill>
                  <a:schemeClr val="accent6"/>
                </a:solidFill>
              </a:rPr>
              <a:t>:</a:t>
            </a:r>
            <a:r>
              <a:rPr lang="ja-JP" altLang="en-US" b="1" dirty="0">
                <a:solidFill>
                  <a:schemeClr val="accent6"/>
                </a:solidFill>
              </a:rPr>
              <a:t>2312.12849</a:t>
            </a:r>
          </a:p>
        </p:txBody>
      </p:sp>
    </p:spTree>
    <p:extLst>
      <p:ext uri="{BB962C8B-B14F-4D97-AF65-F5344CB8AC3E}">
        <p14:creationId xmlns:p14="http://schemas.microsoft.com/office/powerpoint/2010/main" val="6484046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106" y="-156385"/>
            <a:ext cx="11811786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accent5"/>
                </a:solidFill>
              </a:rPr>
              <a:t>Convex duality: convex conjugate pairs (F,F*)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402" y="1071480"/>
            <a:ext cx="11670383" cy="5786519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</a:rPr>
              <a:t>Legendre-</a:t>
            </a:r>
            <a:r>
              <a:rPr kumimoji="1" lang="en-US" altLang="ja-JP" b="1" dirty="0" err="1">
                <a:solidFill>
                  <a:srgbClr val="FF0000"/>
                </a:solidFill>
              </a:rPr>
              <a:t>Fenchel</a:t>
            </a:r>
            <a:r>
              <a:rPr kumimoji="1" lang="en-US" altLang="ja-JP" b="1" dirty="0">
                <a:solidFill>
                  <a:srgbClr val="FF0000"/>
                </a:solidFill>
              </a:rPr>
              <a:t> transformation </a:t>
            </a:r>
            <a:r>
              <a:rPr kumimoji="1" lang="en-US" altLang="ja-JP" dirty="0"/>
              <a:t>of a function:</a:t>
            </a:r>
          </a:p>
          <a:p>
            <a:pPr marL="0" indent="0">
              <a:buNone/>
            </a:pPr>
            <a:r>
              <a:rPr lang="en-US" altLang="ja-JP" dirty="0"/>
              <a:t>   </a:t>
            </a:r>
            <a:r>
              <a:rPr lang="en-US" altLang="ja-JP" sz="2000" dirty="0"/>
              <a:t>as known as slope transform: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Supremum reached for                    : defines the </a:t>
            </a:r>
            <a:r>
              <a:rPr kumimoji="1" lang="en-US" altLang="ja-JP" b="1" dirty="0">
                <a:solidFill>
                  <a:srgbClr val="FF0000"/>
                </a:solidFill>
              </a:rPr>
              <a:t>gradient map</a:t>
            </a:r>
          </a:p>
          <a:p>
            <a:r>
              <a:rPr lang="en-US" altLang="ja-JP" dirty="0"/>
              <a:t>Moment parameter space:</a:t>
            </a:r>
          </a:p>
          <a:p>
            <a:r>
              <a:rPr lang="en-US" altLang="ja-JP" dirty="0"/>
              <a:t>Restrict F to </a:t>
            </a:r>
            <a:r>
              <a:rPr lang="en-US" altLang="ja-JP" b="1" dirty="0">
                <a:solidFill>
                  <a:srgbClr val="FF0000"/>
                </a:solidFill>
              </a:rPr>
              <a:t>Legendre-type function</a:t>
            </a:r>
            <a:r>
              <a:rPr lang="en-US" altLang="ja-JP" dirty="0"/>
              <a:t>                    so that</a:t>
            </a:r>
          </a:p>
          <a:p>
            <a:pPr marL="0" indent="0">
              <a:buNone/>
            </a:pPr>
            <a:r>
              <a:rPr lang="en-US" altLang="ja-JP" dirty="0"/>
              <a:t>     the convex conjugate is also of Legendre type:</a:t>
            </a:r>
          </a:p>
          <a:p>
            <a:pPr marL="0" indent="0">
              <a:buNone/>
            </a:pPr>
            <a:r>
              <a:rPr lang="en-US" altLang="ja-JP" dirty="0"/>
              <a:t>  </a:t>
            </a:r>
            <a:endParaRPr kumimoji="1" lang="en-US" altLang="ja-JP" dirty="0"/>
          </a:p>
          <a:p>
            <a:r>
              <a:rPr lang="en-US" altLang="ja-JP" dirty="0"/>
              <a:t>And we have:                      and               , reciprocal gradient:  </a:t>
            </a:r>
          </a:p>
          <a:p>
            <a:r>
              <a:rPr lang="en-US" altLang="ja-JP" dirty="0"/>
              <a:t>Legendre transformation: </a:t>
            </a:r>
          </a:p>
          <a:p>
            <a:pPr marL="0" indent="0">
              <a:buNone/>
            </a:pPr>
            <a:r>
              <a:rPr kumimoji="1" lang="en-US" altLang="ja-JP" dirty="0"/>
              <a:t>          only need to invert </a:t>
            </a:r>
            <a:r>
              <a:rPr lang="ja-JP" altLang="en-US" b="0" i="0" dirty="0">
                <a:effectLst/>
                <a:latin typeface="Source Sans Pro" panose="020B0503030403020204" pitchFamily="34" charset="0"/>
              </a:rPr>
              <a:t>∇</a:t>
            </a:r>
            <a:r>
              <a:rPr kumimoji="1" lang="en-US" altLang="ja-JP" dirty="0"/>
              <a:t>F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1E7A0D-7DE6-BF58-57E4-3C60CCB9F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3716" y="1412860"/>
            <a:ext cx="4057650" cy="8382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C425E9B-268D-2C99-74AE-84A322BCB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349" y="2592439"/>
            <a:ext cx="1771650" cy="4476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2E51C19-861B-04FA-9D0E-CBB9666381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7044" y="3086218"/>
            <a:ext cx="3886200" cy="59055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3B68A0D-D397-4B26-948E-505E042266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4431" y="3676052"/>
            <a:ext cx="1524000" cy="4762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3FBC107-6F12-FE48-983B-0AF8959E67E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61366" y="4049765"/>
            <a:ext cx="1752600" cy="56197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8C1A559-4A90-4F9D-68B0-D4D51EF3D5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34312" y="5134914"/>
            <a:ext cx="2028825" cy="56197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1BF70108-62F4-B193-39F6-A751CD386D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4235" y="5120402"/>
            <a:ext cx="1590675" cy="5048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DBE1C51-E631-3471-8A41-9162903952B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609868" y="5189661"/>
            <a:ext cx="1534997" cy="36630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8A4B4759-CDB9-0590-5757-4BCD79FD1EC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840130" y="4692176"/>
            <a:ext cx="5838825" cy="40005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DFE0D00D-8E86-3A31-9C1C-6330306BAE62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04921" y="5877954"/>
            <a:ext cx="6112890" cy="6851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AE4399F-B605-42F2-9155-E221F85C7B7F}"/>
              </a:ext>
            </a:extLst>
          </p:cNvPr>
          <p:cNvSpPr/>
          <p:nvPr/>
        </p:nvSpPr>
        <p:spPr>
          <a:xfrm>
            <a:off x="5410986" y="5839605"/>
            <a:ext cx="6206825" cy="6194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4064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196" y="1397578"/>
            <a:ext cx="11897804" cy="4351338"/>
          </a:xfrm>
        </p:spPr>
        <p:txBody>
          <a:bodyPr/>
          <a:lstStyle/>
          <a:p>
            <a:r>
              <a:rPr kumimoji="1" lang="en-US" altLang="ja-JP" dirty="0"/>
              <a:t>Bregman divergence can be expressed equivalently as </a:t>
            </a:r>
          </a:p>
          <a:p>
            <a:pPr marL="0" indent="0">
              <a:buNone/>
            </a:pPr>
            <a:r>
              <a:rPr kumimoji="1" lang="en-US" altLang="ja-JP" dirty="0"/>
              <a:t>a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Fenchel</a:t>
            </a:r>
            <a:r>
              <a:rPr kumimoji="1" lang="en-US" altLang="ja-JP" b="1" dirty="0">
                <a:solidFill>
                  <a:srgbClr val="FF0000"/>
                </a:solidFill>
              </a:rPr>
              <a:t>-Young divergence </a:t>
            </a:r>
            <a:r>
              <a:rPr kumimoji="1" lang="en-US" altLang="ja-JP" dirty="0"/>
              <a:t>using the convex pairs: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b="1" dirty="0">
                <a:solidFill>
                  <a:srgbClr val="FF0000"/>
                </a:solidFill>
              </a:rPr>
              <a:t>Dual Bregman divergence</a:t>
            </a:r>
            <a:r>
              <a:rPr lang="en-US" altLang="ja-JP" dirty="0"/>
              <a:t>:</a:t>
            </a:r>
          </a:p>
          <a:p>
            <a:endParaRPr lang="en-US" altLang="ja-JP" dirty="0"/>
          </a:p>
          <a:p>
            <a:r>
              <a:rPr lang="en-US" altLang="ja-JP" sz="2400" dirty="0"/>
              <a:t>KLD between densities of an exponential family expressed equivalently as: </a:t>
            </a:r>
            <a:endParaRPr kumimoji="1" lang="en-US" altLang="ja-JP" sz="2400" dirty="0"/>
          </a:p>
          <a:p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94FE82F-45FF-50F5-43B8-09B215832F56}"/>
              </a:ext>
            </a:extLst>
          </p:cNvPr>
          <p:cNvSpPr txBox="1">
            <a:spLocks/>
          </p:cNvSpPr>
          <p:nvPr/>
        </p:nvSpPr>
        <p:spPr>
          <a:xfrm>
            <a:off x="294196" y="72015"/>
            <a:ext cx="118117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4000" b="1" dirty="0">
                <a:solidFill>
                  <a:schemeClr val="accent5"/>
                </a:solidFill>
              </a:rPr>
              <a:t>Dual Bregman divergence/</a:t>
            </a:r>
            <a:r>
              <a:rPr lang="en-US" altLang="ja-JP" sz="4000" b="1" dirty="0" err="1">
                <a:solidFill>
                  <a:schemeClr val="accent5"/>
                </a:solidFill>
              </a:rPr>
              <a:t>Fenchel</a:t>
            </a:r>
            <a:r>
              <a:rPr lang="en-US" altLang="ja-JP" sz="4000" b="1" dirty="0">
                <a:solidFill>
                  <a:schemeClr val="accent5"/>
                </a:solidFill>
              </a:rPr>
              <a:t>-Young divergence</a:t>
            </a:r>
            <a:endParaRPr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2D88E43-7CDD-2ABF-8F59-49D8C4FEC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0045" y="2594522"/>
            <a:ext cx="7515225" cy="6572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10ECFC-44FD-13E3-0619-0475A01883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2596" y="3344316"/>
            <a:ext cx="3390900" cy="52387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C912CE-A707-A6F2-3288-0D23E2D7B0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8540" y="4912539"/>
            <a:ext cx="9029700" cy="1743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D4B6A8F-B300-9AE3-CAE9-1EDFF46A7462}"/>
              </a:ext>
            </a:extLst>
          </p:cNvPr>
          <p:cNvSpPr txBox="1"/>
          <p:nvPr/>
        </p:nvSpPr>
        <p:spPr>
          <a:xfrm>
            <a:off x="6751949" y="6558025"/>
            <a:ext cx="4124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④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8B334A-D0A6-37B6-F0F0-1155D5415FA8}"/>
              </a:ext>
            </a:extLst>
          </p:cNvPr>
          <p:cNvSpPr txBox="1"/>
          <p:nvPr/>
        </p:nvSpPr>
        <p:spPr>
          <a:xfrm>
            <a:off x="8436697" y="6017599"/>
            <a:ext cx="339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①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4B27FAC-9B17-BD49-D51F-A8141C4B7EF5}"/>
              </a:ext>
            </a:extLst>
          </p:cNvPr>
          <p:cNvSpPr txBox="1"/>
          <p:nvPr/>
        </p:nvSpPr>
        <p:spPr>
          <a:xfrm>
            <a:off x="9141643" y="6031752"/>
            <a:ext cx="440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②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A768852-FD5D-EAB4-DD8F-57BCE195252C}"/>
              </a:ext>
            </a:extLst>
          </p:cNvPr>
          <p:cNvSpPr txBox="1"/>
          <p:nvPr/>
        </p:nvSpPr>
        <p:spPr>
          <a:xfrm>
            <a:off x="4791173" y="6520818"/>
            <a:ext cx="54439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/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433769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B12-E83C-7C15-B158-9F8C85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670" y="394943"/>
            <a:ext cx="11880916" cy="1217040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Information geometry: Dually structures</a:t>
            </a:r>
            <a:br>
              <a:rPr lang="en-US" altLang="ja-JP" dirty="0"/>
            </a:b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860" y="1263192"/>
            <a:ext cx="11275244" cy="5363851"/>
          </a:xfrm>
        </p:spPr>
        <p:txBody>
          <a:bodyPr>
            <a:normAutofit fontScale="92500" lnSpcReduction="10000"/>
          </a:bodyPr>
          <a:lstStyle/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Riemannian metric </a:t>
            </a:r>
            <a:r>
              <a:rPr lang="en-US" altLang="ja-JP" dirty="0">
                <a:latin typeface="+mj-lt"/>
              </a:rPr>
              <a:t>g is smooth inner product on a manifold which allows to measure vector lengths and angles between vectors in tangent spaces</a:t>
            </a:r>
          </a:p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Affine connection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dirty="0">
                <a:latin typeface="+mj-lt"/>
              </a:rPr>
              <a:t>defines how to connect vectors between infinitesimally close tangent spaces. Affine connection defines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dirty="0">
                <a:latin typeface="+mj-lt"/>
              </a:rPr>
              <a:t>-geodesic as autoparallel curves</a:t>
            </a:r>
          </a:p>
          <a:p>
            <a:endParaRPr lang="en-US" altLang="ja-JP" dirty="0">
              <a:latin typeface="+mj-lt"/>
            </a:endParaRPr>
          </a:p>
          <a:p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Information geometry </a:t>
            </a:r>
            <a:r>
              <a:rPr kumimoji="1" lang="en-US" altLang="ja-JP" dirty="0">
                <a:latin typeface="+mj-lt"/>
              </a:rPr>
              <a:t>considers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dual structures</a:t>
            </a:r>
            <a:r>
              <a:rPr kumimoji="1" lang="en-US" altLang="ja-JP" dirty="0">
                <a:latin typeface="+mj-lt"/>
              </a:rPr>
              <a:t>: A manifold M equipped with a Riemannian metric tensor g and dual torsion-free affine connections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and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*</a:t>
            </a:r>
            <a:r>
              <a:rPr lang="ja-JP" altLang="en-US" i="0" dirty="0">
                <a:effectLst/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coupled to the metric so that the Levi-Civita connection </a:t>
            </a:r>
            <a:r>
              <a:rPr kumimoji="1" lang="en-US" altLang="ja-JP" dirty="0" err="1">
                <a:latin typeface="+mj-lt"/>
              </a:rPr>
              <a:t>wrt</a:t>
            </a:r>
            <a:r>
              <a:rPr kumimoji="1" lang="en-US" altLang="ja-JP" dirty="0">
                <a:latin typeface="+mj-lt"/>
              </a:rPr>
              <a:t> g is (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+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*</a:t>
            </a:r>
            <a:r>
              <a:rPr lang="ja-JP" altLang="en-US" i="0" dirty="0">
                <a:effectLst/>
                <a:latin typeface="+mj-lt"/>
              </a:rPr>
              <a:t> </a:t>
            </a:r>
            <a:r>
              <a:rPr lang="en-US" altLang="ja-JP" i="0" dirty="0">
                <a:effectLst/>
                <a:latin typeface="+mj-lt"/>
              </a:rPr>
              <a:t>)/2: 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Structure (</a:t>
            </a:r>
            <a:r>
              <a:rPr lang="en-US" altLang="ja-JP" b="1" i="0" dirty="0" err="1">
                <a:solidFill>
                  <a:srgbClr val="FF0000"/>
                </a:solidFill>
                <a:effectLst/>
                <a:latin typeface="+mj-lt"/>
              </a:rPr>
              <a:t>M,g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 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*)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Information geometry induced by ① statistical models 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}, ② information geometry induced by divergences, ③ information geometry induced by  conve</a:t>
            </a:r>
            <a:r>
              <a:rPr lang="en-US" altLang="ja-JP" dirty="0">
                <a:latin typeface="+mj-lt"/>
              </a:rPr>
              <a:t>x functions, </a:t>
            </a:r>
            <a:r>
              <a:rPr kumimoji="1" lang="en-US" altLang="ja-JP" dirty="0">
                <a:latin typeface="+mj-lt"/>
              </a:rPr>
              <a:t>④ information geometry induced by  regular cones, </a:t>
            </a:r>
            <a:r>
              <a:rPr lang="en-US" altLang="ja-JP" dirty="0">
                <a:latin typeface="+mj-lt"/>
              </a:rPr>
              <a:t>etc.</a:t>
            </a:r>
            <a:endParaRPr kumimoji="1" lang="ja-JP" altLang="en-US" dirty="0"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BEEFB-A248-7554-49BC-224BDB60CDEA}"/>
              </a:ext>
            </a:extLst>
          </p:cNvPr>
          <p:cNvSpPr txBox="1"/>
          <p:nvPr/>
        </p:nvSpPr>
        <p:spPr>
          <a:xfrm rot="10800000">
            <a:off x="75414" y="1003463"/>
            <a:ext cx="492443" cy="259622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>
                <a:highlight>
                  <a:srgbClr val="FFFF00"/>
                </a:highlight>
              </a:rPr>
              <a:t>Differential geometry</a:t>
            </a:r>
            <a:endParaRPr kumimoji="1" lang="ja-JP" altLang="en-US" sz="2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59307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5" y="1253330"/>
            <a:ext cx="7022968" cy="5352665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>
                <a:latin typeface="+mj-lt"/>
              </a:rPr>
              <a:t>An affine connection </a:t>
            </a:r>
            <a:r>
              <a:rPr lang="ja-JP" altLang="en-US" i="0" dirty="0">
                <a:effectLst/>
                <a:latin typeface="+mj-lt"/>
              </a:rPr>
              <a:t>∇ </a:t>
            </a:r>
            <a:r>
              <a:rPr lang="en-US" altLang="ja-JP" i="0" dirty="0">
                <a:effectLst/>
                <a:latin typeface="+mj-lt"/>
              </a:rPr>
              <a:t>is 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flat</a:t>
            </a:r>
            <a:r>
              <a:rPr lang="en-US" altLang="ja-JP" i="0" dirty="0">
                <a:effectLst/>
                <a:latin typeface="+mj-lt"/>
              </a:rPr>
              <a:t> if there exists a coordinate system </a:t>
            </a:r>
            <a:r>
              <a:rPr lang="el-GR" altLang="ja-JP" i="0" dirty="0">
                <a:effectLst/>
                <a:latin typeface="+mj-lt"/>
              </a:rPr>
              <a:t>θ </a:t>
            </a:r>
            <a:r>
              <a:rPr lang="en-US" altLang="ja-JP" i="0" dirty="0">
                <a:effectLst/>
                <a:latin typeface="+mj-lt"/>
              </a:rPr>
              <a:t>called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dirty="0">
                <a:effectLst/>
                <a:latin typeface="+mj-lt"/>
              </a:rPr>
              <a:t>-affine coordinate system such that the Christoffel symbols </a:t>
            </a:r>
            <a:r>
              <a:rPr lang="el-GR" altLang="ja-JP" i="0" dirty="0">
                <a:effectLst/>
                <a:latin typeface="+mj-lt"/>
              </a:rPr>
              <a:t>Γ</a:t>
            </a:r>
            <a:r>
              <a:rPr lang="en-US" altLang="ja-JP" i="0" dirty="0">
                <a:effectLst/>
                <a:latin typeface="+mj-lt"/>
              </a:rPr>
              <a:t> vanish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dirty="0">
                <a:latin typeface="+mj-lt"/>
              </a:rPr>
              <a:t>-geodesics are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straight lines </a:t>
            </a:r>
            <a:r>
              <a:rPr lang="en-US" altLang="ja-JP" dirty="0">
                <a:latin typeface="+mj-lt"/>
              </a:rPr>
              <a:t>in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-chart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lang="en-US" altLang="ja-JP" b="1" dirty="0">
                <a:solidFill>
                  <a:srgbClr val="FF0000"/>
                </a:solidFill>
                <a:latin typeface="+mj-lt"/>
              </a:rPr>
              <a:t>Hessian metric </a:t>
            </a:r>
            <a:r>
              <a:rPr lang="en-US" altLang="ja-JP" dirty="0">
                <a:latin typeface="+mj-lt"/>
              </a:rPr>
              <a:t>tensor g expressed in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-chart as ∇</a:t>
            </a:r>
            <a:r>
              <a:rPr lang="en-US" altLang="ja-JP" i="0" baseline="30000" dirty="0">
                <a:effectLst/>
                <a:latin typeface="+mj-lt"/>
              </a:rPr>
              <a:t>2</a:t>
            </a:r>
            <a:r>
              <a:rPr lang="en-US" altLang="ja-JP" i="0" dirty="0">
                <a:effectLst/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Legendre duality yields dual expression of Hessian metric </a:t>
            </a:r>
            <a:r>
              <a:rPr lang="en-US" altLang="ja-JP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2</a:t>
            </a:r>
            <a:r>
              <a:rPr lang="en-US" altLang="ja-JP" i="0" dirty="0">
                <a:effectLst/>
                <a:latin typeface="+mj-lt"/>
              </a:rPr>
              <a:t>F*(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) and dual affine flat connection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 </a:t>
            </a:r>
            <a:r>
              <a:rPr lang="en-US" altLang="ja-JP" i="0" dirty="0">
                <a:effectLst/>
                <a:latin typeface="+mj-lt"/>
              </a:rPr>
              <a:t>with 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>
                <a:latin typeface="+mj-lt"/>
              </a:rPr>
              <a:t>-geodesics  straight in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-chart</a:t>
            </a:r>
          </a:p>
          <a:p>
            <a:endParaRPr lang="en-US" altLang="ja-JP" i="0" dirty="0">
              <a:effectLst/>
              <a:latin typeface="+mj-lt"/>
            </a:endParaRPr>
          </a:p>
          <a:p>
            <a:r>
              <a:rPr kumimoji="1" lang="en-US" altLang="ja-JP" dirty="0">
                <a:latin typeface="+mj-lt"/>
              </a:rPr>
              <a:t>Dually flat space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D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FS(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θ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),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 ϴ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)=(</a:t>
            </a:r>
            <a:r>
              <a:rPr kumimoji="1" lang="en-US" altLang="ja-JP" b="1" dirty="0" err="1">
                <a:solidFill>
                  <a:srgbClr val="FF0000"/>
                </a:solidFill>
                <a:latin typeface="+mj-lt"/>
              </a:rPr>
              <a:t>M,g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baseline="30000" dirty="0">
                <a:solidFill>
                  <a:srgbClr val="FF0000"/>
                </a:solidFill>
                <a:effectLst/>
                <a:latin typeface="+mj-lt"/>
              </a:rPr>
              <a:t>,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+mj-lt"/>
              </a:rPr>
              <a:t>∇</a:t>
            </a:r>
            <a:r>
              <a:rPr lang="en-US" altLang="ja-JP" b="1" i="0" baseline="30000" dirty="0">
                <a:solidFill>
                  <a:srgbClr val="FF0000"/>
                </a:solidFill>
                <a:effectLst/>
                <a:latin typeface="+mj-lt"/>
              </a:rPr>
              <a:t>*</a:t>
            </a:r>
            <a:r>
              <a:rPr lang="en-US" altLang="ja-JP" b="1" dirty="0">
                <a:solidFill>
                  <a:srgbClr val="FF0000"/>
                </a:solidFill>
              </a:rPr>
              <a:t>)</a:t>
            </a:r>
            <a:endParaRPr kumimoji="1" lang="ja-JP" altLang="en-US" b="1" dirty="0">
              <a:solidFill>
                <a:srgbClr val="FF0000"/>
              </a:solidFill>
              <a:latin typeface="+mj-lt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FC1F08B-819E-5AA3-3E95-5D1782AE7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0788" y="252004"/>
            <a:ext cx="10515600" cy="1256286"/>
          </a:xfrm>
        </p:spPr>
        <p:txBody>
          <a:bodyPr>
            <a:normAutofit fontScale="90000"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Information geometry of convex functions: 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Dually flat spaces, global Hessian manifolds</a:t>
            </a:r>
            <a:br>
              <a:rPr lang="en-US" altLang="ja-JP" dirty="0"/>
            </a:br>
            <a:endParaRPr lang="ja-JP" alt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5BFD078-B8F1-5EC4-8DA3-CD0F85F6AF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773" y="2254048"/>
            <a:ext cx="4862890" cy="360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831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20B12-E83C-7C15-B158-9F8C850FD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657" y="401301"/>
            <a:ext cx="12433955" cy="559472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Canonical divergences of dually flat spaces: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Dually flat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956" y="1439126"/>
            <a:ext cx="11246964" cy="4351338"/>
          </a:xfrm>
        </p:spPr>
        <p:txBody>
          <a:bodyPr/>
          <a:lstStyle/>
          <a:p>
            <a:r>
              <a:rPr kumimoji="1" lang="en-US" altLang="ja-JP" dirty="0">
                <a:latin typeface="+mj-lt"/>
              </a:rPr>
              <a:t>Given a dually flat space (</a:t>
            </a:r>
            <a:r>
              <a:rPr kumimoji="1" lang="en-US" altLang="ja-JP" dirty="0" err="1">
                <a:latin typeface="+mj-lt"/>
              </a:rPr>
              <a:t>M,g</a:t>
            </a:r>
            <a:r>
              <a:rPr kumimoji="1" lang="en-US" altLang="ja-JP" dirty="0"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,</a:t>
            </a:r>
            <a:r>
              <a:rPr lang="ja-JP" altLang="en-US" i="0" dirty="0">
                <a:effectLst/>
                <a:latin typeface="+mj-lt"/>
              </a:rPr>
              <a:t>∇</a:t>
            </a:r>
            <a:r>
              <a:rPr lang="en-US" altLang="ja-JP" i="0" baseline="30000" dirty="0">
                <a:effectLst/>
                <a:latin typeface="+mj-lt"/>
              </a:rPr>
              <a:t>*</a:t>
            </a:r>
            <a:r>
              <a:rPr lang="en-US" altLang="ja-JP" dirty="0">
                <a:latin typeface="+mj-lt"/>
              </a:rPr>
              <a:t>), we can reconstruct locally two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potential functions </a:t>
            </a:r>
            <a:r>
              <a:rPr lang="en-US" altLang="ja-JP" dirty="0">
                <a:latin typeface="+mj-lt"/>
              </a:rPr>
              <a:t>F(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)</a:t>
            </a:r>
            <a:r>
              <a:rPr lang="en-US" altLang="ja-JP" dirty="0">
                <a:latin typeface="+mj-lt"/>
              </a:rPr>
              <a:t> and F*(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dirty="0">
                <a:latin typeface="+mj-lt"/>
              </a:rPr>
              <a:t>) related by Legendre-</a:t>
            </a:r>
            <a:r>
              <a:rPr lang="en-US" altLang="ja-JP" dirty="0" err="1">
                <a:latin typeface="+mj-lt"/>
              </a:rPr>
              <a:t>Fenchel</a:t>
            </a:r>
            <a:r>
              <a:rPr lang="en-US" altLang="ja-JP" dirty="0">
                <a:latin typeface="+mj-lt"/>
              </a:rPr>
              <a:t> transformation</a:t>
            </a:r>
          </a:p>
          <a:p>
            <a:r>
              <a:rPr lang="en-US" altLang="ja-JP" dirty="0">
                <a:latin typeface="+mj-lt"/>
              </a:rPr>
              <a:t>The 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dually flat divergence </a:t>
            </a:r>
            <a:r>
              <a:rPr lang="en-US" altLang="ja-JP" dirty="0">
                <a:latin typeface="+mj-lt"/>
              </a:rPr>
              <a:t>D</a:t>
            </a:r>
            <a:r>
              <a:rPr lang="ja-JP" altLang="en-US" i="0" baseline="-25000" dirty="0">
                <a:effectLst/>
                <a:latin typeface="+mj-lt"/>
              </a:rPr>
              <a:t>∇</a:t>
            </a:r>
            <a:r>
              <a:rPr lang="en-US" altLang="ja-JP" i="0" baseline="-25000" dirty="0">
                <a:effectLst/>
                <a:latin typeface="+mj-lt"/>
              </a:rPr>
              <a:t>,</a:t>
            </a:r>
            <a:r>
              <a:rPr lang="ja-JP" altLang="en-US" i="0" baseline="-25000" dirty="0">
                <a:effectLst/>
                <a:latin typeface="+mj-lt"/>
              </a:rPr>
              <a:t> ∇</a:t>
            </a:r>
            <a:r>
              <a:rPr lang="en-US" altLang="ja-JP" i="0" baseline="-25000" dirty="0">
                <a:effectLst/>
                <a:latin typeface="+mj-lt"/>
              </a:rPr>
              <a:t>*</a:t>
            </a:r>
            <a:r>
              <a:rPr lang="en-US" altLang="ja-JP" baseline="-25000" dirty="0">
                <a:latin typeface="+mj-lt"/>
              </a:rPr>
              <a:t> </a:t>
            </a:r>
            <a:r>
              <a:rPr lang="en-US" altLang="ja-JP" dirty="0">
                <a:latin typeface="+mj-lt"/>
              </a:rPr>
              <a:t>(P:Q) can be expressed using the </a:t>
            </a:r>
            <a:r>
              <a:rPr lang="en-US" altLang="ja-JP" b="1" i="1" dirty="0">
                <a:latin typeface="+mj-lt"/>
              </a:rPr>
              <a:t>mixed coordinate system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 and 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 as a </a:t>
            </a:r>
            <a:r>
              <a:rPr lang="en-US" altLang="ja-JP" i="0" dirty="0" err="1">
                <a:effectLst/>
                <a:latin typeface="+mj-lt"/>
              </a:rPr>
              <a:t>Fenchel</a:t>
            </a:r>
            <a:r>
              <a:rPr lang="en-US" altLang="ja-JP" i="0" dirty="0">
                <a:effectLst/>
                <a:latin typeface="+mj-lt"/>
              </a:rPr>
              <a:t>-Young divergence or equivalently using dual Bregman divergences either in the </a:t>
            </a:r>
            <a:r>
              <a:rPr lang="el-GR" altLang="ja-JP" i="0" dirty="0">
                <a:effectLst/>
                <a:latin typeface="+mj-lt"/>
              </a:rPr>
              <a:t>θ</a:t>
            </a:r>
            <a:r>
              <a:rPr lang="en-US" altLang="ja-JP" i="0" dirty="0">
                <a:effectLst/>
                <a:latin typeface="+mj-lt"/>
              </a:rPr>
              <a:t>- or </a:t>
            </a:r>
            <a:r>
              <a:rPr lang="el-GR" altLang="ja-JP" i="0" dirty="0">
                <a:effectLst/>
                <a:latin typeface="+mj-lt"/>
              </a:rPr>
              <a:t>η</a:t>
            </a:r>
            <a:r>
              <a:rPr lang="en-US" altLang="ja-JP" i="0" dirty="0">
                <a:effectLst/>
                <a:latin typeface="+mj-lt"/>
              </a:rPr>
              <a:t>-charts</a:t>
            </a:r>
          </a:p>
          <a:p>
            <a:endParaRPr lang="en-US" altLang="ja-JP" baseline="-25000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08E013-08C2-7A61-CC52-6AEDD5B5D2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1522" y="3987007"/>
            <a:ext cx="4920301" cy="18034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B9C46CC-30B7-9D18-72EA-A7CAA5DC90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3431" y="4053525"/>
            <a:ext cx="3060330" cy="27792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FDE362-DF91-6D60-6ECD-9A371C78BA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296" y="6056649"/>
            <a:ext cx="7658100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509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ECD2E-3674-64E7-146F-5EFAB958D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177" y="103095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Canonical divergence of cumulant functions amount to statistical reverse KLD: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89D3DB-1CF1-C41E-F150-7B509EC3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4111" y="897853"/>
            <a:ext cx="3520712" cy="3936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41D9716-22C2-A40D-A19B-ECE8DF7E9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48" y="2588605"/>
            <a:ext cx="4444249" cy="2240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5359EB9-F789-FCD2-6065-32FAD8016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8609" y="2650715"/>
            <a:ext cx="4633943" cy="14633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C28986-FB7F-42A6-34F9-5728D7FBAE2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2771" y="5089885"/>
            <a:ext cx="7894865" cy="186080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40A2D89-4204-071B-F51A-8FB65E003C3E}"/>
              </a:ext>
            </a:extLst>
          </p:cNvPr>
          <p:cNvSpPr txBox="1"/>
          <p:nvPr/>
        </p:nvSpPr>
        <p:spPr>
          <a:xfrm>
            <a:off x="297273" y="26201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①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D3F30E-91FA-D886-C965-8A39DF0976AB}"/>
              </a:ext>
            </a:extLst>
          </p:cNvPr>
          <p:cNvSpPr txBox="1"/>
          <p:nvPr/>
        </p:nvSpPr>
        <p:spPr>
          <a:xfrm>
            <a:off x="6342865" y="2629636"/>
            <a:ext cx="4949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②</a:t>
            </a:r>
            <a:endParaRPr lang="ja-JP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A44915-1AE8-9C0B-234E-155BDA9118B0}"/>
              </a:ext>
            </a:extLst>
          </p:cNvPr>
          <p:cNvSpPr txBox="1"/>
          <p:nvPr/>
        </p:nvSpPr>
        <p:spPr>
          <a:xfrm>
            <a:off x="224574" y="5146192"/>
            <a:ext cx="5608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/>
              <a:t>③</a:t>
            </a:r>
            <a:endParaRPr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AD0A08-35B7-A83C-1FD5-10B43581F1B7}"/>
              </a:ext>
            </a:extLst>
          </p:cNvPr>
          <p:cNvSpPr txBox="1"/>
          <p:nvPr/>
        </p:nvSpPr>
        <p:spPr>
          <a:xfrm>
            <a:off x="358219" y="1527142"/>
            <a:ext cx="4307589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b="1" dirty="0">
                <a:latin typeface="+mj-lt"/>
              </a:rPr>
              <a:t>Usually, in Statistics/ML, we prove </a:t>
            </a:r>
            <a:r>
              <a:rPr lang="ja-JP" altLang="en-US" sz="2000" b="1" i="0" dirty="0">
                <a:solidFill>
                  <a:srgbClr val="202124"/>
                </a:solidFill>
                <a:effectLst/>
                <a:latin typeface="+mj-lt"/>
              </a:rPr>
              <a:t>⇒</a:t>
            </a:r>
            <a:r>
              <a:rPr lang="en-US" altLang="ja-JP" sz="2000" b="1" i="0" dirty="0">
                <a:solidFill>
                  <a:srgbClr val="202124"/>
                </a:solidFill>
                <a:effectLst/>
                <a:latin typeface="+mj-lt"/>
              </a:rPr>
              <a:t>:</a:t>
            </a:r>
          </a:p>
          <a:p>
            <a:r>
              <a:rPr lang="en-US" altLang="ja-JP" dirty="0">
                <a:solidFill>
                  <a:srgbClr val="202124"/>
                </a:solidFill>
                <a:latin typeface="+mj-lt"/>
              </a:rPr>
              <a:t>where D* is dual divergence:</a:t>
            </a:r>
            <a:r>
              <a:rPr lang="en-US" altLang="ja-JP" b="0" i="0" dirty="0">
                <a:solidFill>
                  <a:srgbClr val="202124"/>
                </a:solidFill>
                <a:effectLst/>
                <a:latin typeface="+mj-lt"/>
              </a:rPr>
              <a:t> </a:t>
            </a:r>
            <a:endParaRPr kumimoji="1" lang="ja-JP" altLang="en-US" dirty="0">
              <a:latin typeface="+mj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EEBAE78-90D7-6B5E-2D0C-91FAE2EFEB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73848" y="1350440"/>
            <a:ext cx="6298836" cy="5469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B6C6898-B87C-A1C0-9620-3AA8C0DA2E6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18407" y="1855122"/>
            <a:ext cx="1808718" cy="342937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A944AE2B-73F0-35EF-388E-87A4B0130C49}"/>
              </a:ext>
            </a:extLst>
          </p:cNvPr>
          <p:cNvSpPr txBox="1"/>
          <p:nvPr/>
        </p:nvSpPr>
        <p:spPr>
          <a:xfrm>
            <a:off x="358219" y="2197204"/>
            <a:ext cx="838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Let us prove </a:t>
            </a:r>
            <a:r>
              <a:rPr lang="ja-JP" altLang="en-US" b="1" i="0" dirty="0">
                <a:solidFill>
                  <a:srgbClr val="FF0000"/>
                </a:solidFill>
                <a:effectLst/>
                <a:latin typeface="Meiryo" panose="020B0604030504040204" pitchFamily="50" charset="-128"/>
                <a:ea typeface="Meiryo" panose="020B0604030504040204" pitchFamily="50" charset="-128"/>
              </a:rPr>
              <a:t>⇐</a:t>
            </a:r>
            <a:r>
              <a:rPr lang="en-US" altLang="ja-JP" b="1" dirty="0">
                <a:solidFill>
                  <a:srgbClr val="FF0000"/>
                </a:solidFill>
                <a:latin typeface="+mj-lt"/>
              </a:rPr>
              <a:t> from information geometry of canonical divergence of D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FS(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F(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θ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),</a:t>
            </a:r>
            <a:r>
              <a:rPr lang="el-GR" altLang="ja-JP" b="1" i="0" dirty="0">
                <a:solidFill>
                  <a:srgbClr val="FF0000"/>
                </a:solidFill>
                <a:effectLst/>
                <a:latin typeface="+mj-lt"/>
              </a:rPr>
              <a:t> ϴ</a:t>
            </a:r>
            <a:r>
              <a:rPr lang="en-US" altLang="ja-JP" b="1" i="0" dirty="0">
                <a:solidFill>
                  <a:srgbClr val="FF0000"/>
                </a:solidFill>
                <a:effectLst/>
                <a:latin typeface="+mj-lt"/>
              </a:rPr>
              <a:t>)</a:t>
            </a:r>
            <a:endParaRPr kumimoji="1" lang="ja-JP" altLang="en-US" b="1" dirty="0">
              <a:solidFill>
                <a:srgbClr val="FF0000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298185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C38FCE9-9A41-65DF-D011-51939A195AD5}"/>
              </a:ext>
            </a:extLst>
          </p:cNvPr>
          <p:cNvSpPr txBox="1">
            <a:spLocks/>
          </p:cNvSpPr>
          <p:nvPr/>
        </p:nvSpPr>
        <p:spPr>
          <a:xfrm>
            <a:off x="197177" y="10309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>
                <a:solidFill>
                  <a:schemeClr val="accent5"/>
                </a:solidFill>
              </a:rPr>
              <a:t>Canonical divergence of cumulant functions amount to statistical reverse KLD: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F64585-79B5-AC1A-5DA8-6F3988F9C0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4247944"/>
            <a:ext cx="10150281" cy="22372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8BD5458-18C0-F7E6-8A59-9F031448C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77" y="1681626"/>
            <a:ext cx="6298836" cy="5469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8B1F7C-7F62-CA09-B235-FF5B0DD948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754" y="3130693"/>
            <a:ext cx="3520712" cy="3936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8727E9C-57C0-2000-4CFE-F7CD87E99FB4}"/>
              </a:ext>
            </a:extLst>
          </p:cNvPr>
          <p:cNvSpPr txBox="1"/>
          <p:nvPr/>
        </p:nvSpPr>
        <p:spPr>
          <a:xfrm>
            <a:off x="279299" y="2579864"/>
            <a:ext cx="1105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reconstruct </a:t>
            </a:r>
            <a:r>
              <a:rPr kumimoji="1" lang="en-US" altLang="ja-JP" sz="2400" dirty="0" err="1"/>
              <a:t>Kullback-Leibler</a:t>
            </a:r>
            <a:r>
              <a:rPr kumimoji="1" lang="en-US" altLang="ja-JP" sz="2400" dirty="0"/>
              <a:t> divergence by relaxing to arbitrary densities</a:t>
            </a:r>
            <a:endParaRPr kumimoji="1" lang="ja-JP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10740F-71D8-5602-9345-DDA88A283CFE}"/>
              </a:ext>
            </a:extLst>
          </p:cNvPr>
          <p:cNvSpPr txBox="1"/>
          <p:nvPr/>
        </p:nvSpPr>
        <p:spPr>
          <a:xfrm>
            <a:off x="197177" y="3765160"/>
            <a:ext cx="23727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/>
              <a:t>Interpretations:</a:t>
            </a:r>
            <a:endParaRPr kumimoji="1" lang="ja-JP" altLang="en-US" sz="2400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09454A-9D50-2038-4F05-E3DCCB6E62C2}"/>
              </a:ext>
            </a:extLst>
          </p:cNvPr>
          <p:cNvSpPr txBox="1"/>
          <p:nvPr/>
        </p:nvSpPr>
        <p:spPr>
          <a:xfrm>
            <a:off x="4036699" y="3079198"/>
            <a:ext cx="611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400" b="0" i="0" dirty="0">
                <a:solidFill>
                  <a:srgbClr val="202124"/>
                </a:solidFill>
                <a:effectLst/>
                <a:latin typeface="+mj-lt"/>
              </a:rPr>
              <a:t>⇒</a:t>
            </a:r>
            <a:r>
              <a:rPr lang="en-US" altLang="ja-JP" sz="2400" b="0" i="0" dirty="0">
                <a:solidFill>
                  <a:srgbClr val="202124"/>
                </a:solidFill>
                <a:effectLst/>
                <a:latin typeface="+mj-lt"/>
              </a:rPr>
              <a:t>KLD</a:t>
            </a:r>
            <a:endParaRPr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99775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1D59C01-FDD3-B84C-3E77-5D66007A66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9203" y="1037636"/>
            <a:ext cx="8694605" cy="5683675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B88C5C-033B-6976-179C-54D9F54D8F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5458" y="-52945"/>
            <a:ext cx="1196654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N</a:t>
            </a:r>
            <a:r>
              <a:rPr kumimoji="1" lang="en-US" altLang="ja-JP" b="1" dirty="0">
                <a:solidFill>
                  <a:schemeClr val="accent5"/>
                </a:solidFill>
              </a:rPr>
              <a:t>atural parameter space  </a:t>
            </a:r>
            <a:r>
              <a:rPr lang="el-GR" altLang="ja-JP" b="1" i="0" dirty="0">
                <a:solidFill>
                  <a:schemeClr val="accent5"/>
                </a:solidFill>
                <a:effectLst/>
                <a:latin typeface="+mj-lt"/>
              </a:rPr>
              <a:t>ϴ </a:t>
            </a:r>
            <a:r>
              <a:rPr lang="en-US" altLang="ja-JP" b="1" i="0" dirty="0">
                <a:solidFill>
                  <a:schemeClr val="accent5"/>
                </a:solidFill>
                <a:effectLst/>
                <a:latin typeface="+mj-lt"/>
              </a:rPr>
              <a:t>of Exp Fam </a:t>
            </a:r>
            <a:r>
              <a:rPr kumimoji="1" lang="en-US" altLang="ja-JP" b="1" dirty="0">
                <a:solidFill>
                  <a:schemeClr val="accent5"/>
                </a:solidFill>
              </a:rPr>
              <a:t>is convex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56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BFF1-0A60-8A72-088F-8871FC658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533394"/>
            <a:ext cx="11042715" cy="676275"/>
          </a:xfrm>
        </p:spPr>
        <p:txBody>
          <a:bodyPr/>
          <a:lstStyle/>
          <a:p>
            <a:pPr marL="0" indent="0">
              <a:buNone/>
            </a:pPr>
            <a:r>
              <a:rPr kumimoji="1" lang="en-US" altLang="ja-JP" dirty="0"/>
              <a:t>When we proved that natural parameter space is convex, we had</a:t>
            </a:r>
            <a:endParaRPr kumimoji="1" lang="ja-JP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F35CFDC-0502-8D76-0590-DF90B9CC8249}"/>
              </a:ext>
            </a:extLst>
          </p:cNvPr>
          <p:cNvSpPr txBox="1">
            <a:spLocks/>
          </p:cNvSpPr>
          <p:nvPr/>
        </p:nvSpPr>
        <p:spPr>
          <a:xfrm>
            <a:off x="43991" y="291248"/>
            <a:ext cx="12104017" cy="9813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b="1" dirty="0">
                <a:solidFill>
                  <a:schemeClr val="accent5"/>
                </a:solidFill>
              </a:rPr>
              <a:t>Partition function Z(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)=exp(F(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)) is strictly log-convex</a:t>
            </a:r>
            <a:br>
              <a:rPr lang="en-US" altLang="ja-JP" b="1" dirty="0">
                <a:solidFill>
                  <a:schemeClr val="accent5"/>
                </a:solidFill>
              </a:rPr>
            </a:br>
            <a:r>
              <a:rPr lang="en-US" altLang="ja-JP" b="1" dirty="0">
                <a:solidFill>
                  <a:schemeClr val="accent5"/>
                </a:solidFill>
              </a:rPr>
              <a:t>Cumulant function F(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)=log Z(</a:t>
            </a:r>
            <a:r>
              <a:rPr lang="el-GR" altLang="ja-JP" b="1" dirty="0">
                <a:solidFill>
                  <a:schemeClr val="accent5"/>
                </a:solidFill>
              </a:rPr>
              <a:t>θ</a:t>
            </a:r>
            <a:r>
              <a:rPr lang="en-US" altLang="ja-JP" b="1" dirty="0">
                <a:solidFill>
                  <a:schemeClr val="accent5"/>
                </a:solidFill>
              </a:rPr>
              <a:t>) is strictly convex</a:t>
            </a:r>
            <a:endParaRPr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1CC828-666C-E1FB-C35F-79F52C6C8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132" y="2086401"/>
            <a:ext cx="8820150" cy="6762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B9D3C9E-390E-6752-987C-B2DC3351E7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980" y="2877533"/>
            <a:ext cx="2971800" cy="4381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9582FCC-99C9-1247-A875-6B80344886A0}"/>
              </a:ext>
            </a:extLst>
          </p:cNvPr>
          <p:cNvSpPr txBox="1">
            <a:spLocks/>
          </p:cNvSpPr>
          <p:nvPr/>
        </p:nvSpPr>
        <p:spPr>
          <a:xfrm>
            <a:off x="444631" y="2834588"/>
            <a:ext cx="11042715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That is for short:</a:t>
            </a:r>
            <a:endParaRPr lang="ja-JP" alt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A4CD6178-A432-4B52-9DD7-C8D629A121FE}"/>
              </a:ext>
            </a:extLst>
          </p:cNvPr>
          <p:cNvSpPr txBox="1">
            <a:spLocks/>
          </p:cNvSpPr>
          <p:nvPr/>
        </p:nvSpPr>
        <p:spPr>
          <a:xfrm>
            <a:off x="444632" y="3648371"/>
            <a:ext cx="5993876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Take the logarithm on both sides:</a:t>
            </a:r>
            <a:endParaRPr lang="ja-JP" altLang="en-US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B764FA2-159C-3563-5D0D-6263CC43E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4175" y="3489917"/>
            <a:ext cx="5334000" cy="828675"/>
          </a:xfrm>
          <a:prstGeom prst="rect">
            <a:avLst/>
          </a:prstGeom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F476F1E-D51A-A967-1D57-060F54FEB2AB}"/>
              </a:ext>
            </a:extLst>
          </p:cNvPr>
          <p:cNvSpPr txBox="1">
            <a:spLocks/>
          </p:cNvSpPr>
          <p:nvPr/>
        </p:nvSpPr>
        <p:spPr>
          <a:xfrm>
            <a:off x="6154132" y="4362096"/>
            <a:ext cx="5993876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sz="2400" dirty="0"/>
              <a:t>F is strictly convex since Eq. </a:t>
            </a:r>
            <a:r>
              <a:rPr lang="en-US" altLang="ja-JP" sz="2400" dirty="0" err="1"/>
              <a:t>iff</a:t>
            </a:r>
            <a:r>
              <a:rPr lang="en-US" altLang="ja-JP" sz="2400" dirty="0"/>
              <a:t> </a:t>
            </a:r>
            <a:r>
              <a:rPr lang="el-GR" altLang="ja-JP" sz="1600" dirty="0"/>
              <a:t>θ</a:t>
            </a:r>
            <a:r>
              <a:rPr lang="en-US" altLang="ja-JP" sz="1600" baseline="-25000" dirty="0"/>
              <a:t>1</a:t>
            </a:r>
            <a:r>
              <a:rPr lang="en-US" altLang="ja-JP" sz="1600" dirty="0"/>
              <a:t>=</a:t>
            </a:r>
            <a:r>
              <a:rPr lang="el-GR" altLang="ja-JP" sz="1600" dirty="0"/>
              <a:t> θ</a:t>
            </a:r>
            <a:r>
              <a:rPr lang="en-US" altLang="ja-JP" sz="1600" baseline="-25000" dirty="0"/>
              <a:t>2</a:t>
            </a:r>
            <a:r>
              <a:rPr lang="en-US" altLang="ja-JP" sz="2400" dirty="0"/>
              <a:t> </a:t>
            </a:r>
            <a:endParaRPr lang="ja-JP" altLang="en-US" sz="2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542DAD8-D856-EB4C-2BF0-833D3ED1F761}"/>
              </a:ext>
            </a:extLst>
          </p:cNvPr>
          <p:cNvSpPr txBox="1">
            <a:spLocks/>
          </p:cNvSpPr>
          <p:nvPr/>
        </p:nvSpPr>
        <p:spPr>
          <a:xfrm>
            <a:off x="444631" y="5096969"/>
            <a:ext cx="11574544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u="sng" dirty="0"/>
              <a:t>Definition</a:t>
            </a:r>
            <a:r>
              <a:rPr lang="en-US" altLang="ja-JP" dirty="0"/>
              <a:t>: A function Z is </a:t>
            </a:r>
            <a:r>
              <a:rPr lang="en-US" altLang="ja-JP" dirty="0" err="1"/>
              <a:t>stricty</a:t>
            </a:r>
            <a:r>
              <a:rPr lang="en-US" altLang="ja-JP" dirty="0"/>
              <a:t> log-convex is log Z is strictly convex</a:t>
            </a:r>
            <a:endParaRPr lang="ja-JP" alt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3DA7DF5B-F65D-E636-18FD-EB40F52627F2}"/>
              </a:ext>
            </a:extLst>
          </p:cNvPr>
          <p:cNvSpPr txBox="1">
            <a:spLocks/>
          </p:cNvSpPr>
          <p:nvPr/>
        </p:nvSpPr>
        <p:spPr>
          <a:xfrm>
            <a:off x="908508" y="5894099"/>
            <a:ext cx="11574544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ja-JP" altLang="en-US" b="0" i="0" dirty="0">
                <a:effectLst/>
                <a:latin typeface="+mj-lt"/>
              </a:rPr>
              <a:t>⇒ </a:t>
            </a:r>
            <a:r>
              <a:rPr lang="en-US" altLang="ja-JP" b="1" dirty="0">
                <a:latin typeface="+mj-lt"/>
              </a:rPr>
              <a:t>Z(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)=exp(F(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)) is strictly convex because F(</a:t>
            </a:r>
            <a:r>
              <a:rPr lang="el-GR" altLang="ja-JP" b="1" dirty="0">
                <a:latin typeface="+mj-lt"/>
              </a:rPr>
              <a:t>θ</a:t>
            </a:r>
            <a:r>
              <a:rPr lang="en-US" altLang="ja-JP" b="1" dirty="0">
                <a:latin typeface="+mj-lt"/>
              </a:rPr>
              <a:t>) strictly convex:</a:t>
            </a:r>
            <a:endParaRPr lang="ja-JP" altLang="en-US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A275B8-8F98-D068-BDA4-9B4A5B37009D}"/>
              </a:ext>
            </a:extLst>
          </p:cNvPr>
          <p:cNvSpPr txBox="1"/>
          <p:nvPr/>
        </p:nvSpPr>
        <p:spPr>
          <a:xfrm>
            <a:off x="8333295" y="2969443"/>
            <a:ext cx="2510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(Z=partition function)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8614454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Property: A log-convex function is also convex 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(but not necessarily the converse)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AECC55-5E4F-9599-0E32-A19FC0448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7" y="1343817"/>
            <a:ext cx="9763773" cy="53492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9975B9A-5AF8-DEC3-0B66-ACBABBBDF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4302" y="2395135"/>
            <a:ext cx="3081711" cy="20677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291681-DAB6-9C80-78FA-3E94A4FB276B}"/>
              </a:ext>
            </a:extLst>
          </p:cNvPr>
          <p:cNvSpPr txBox="1"/>
          <p:nvPr/>
        </p:nvSpPr>
        <p:spPr>
          <a:xfrm>
            <a:off x="7456603" y="1648846"/>
            <a:ext cx="537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★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803D3-0B76-75DF-1094-77A3F26A89F9}"/>
              </a:ext>
            </a:extLst>
          </p:cNvPr>
          <p:cNvSpPr txBox="1"/>
          <p:nvPr/>
        </p:nvSpPr>
        <p:spPr>
          <a:xfrm>
            <a:off x="7456602" y="4929408"/>
            <a:ext cx="53732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3200" dirty="0">
                <a:solidFill>
                  <a:srgbClr val="FF0000"/>
                </a:solidFill>
              </a:rPr>
              <a:t>★</a:t>
            </a:r>
          </a:p>
        </p:txBody>
      </p:sp>
    </p:spTree>
    <p:extLst>
      <p:ext uri="{BB962C8B-B14F-4D97-AF65-F5344CB8AC3E}">
        <p14:creationId xmlns:p14="http://schemas.microsoft.com/office/powerpoint/2010/main" val="500619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999EF-377F-AAAF-081D-4B2281C93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30" y="-141402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Rationale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BD5F7-46F7-8B3D-C197-DA0202B860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06" y="885684"/>
            <a:ext cx="11627964" cy="5802633"/>
          </a:xfrm>
        </p:spPr>
        <p:txBody>
          <a:bodyPr>
            <a:normAutofit/>
          </a:bodyPr>
          <a:lstStyle/>
          <a:p>
            <a:r>
              <a:rPr kumimoji="1" lang="en-US" altLang="ja-JP" dirty="0">
                <a:latin typeface="+mj-lt"/>
              </a:rPr>
              <a:t>Need to define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statistical dissimilarity measures D(</a:t>
            </a:r>
            <a:r>
              <a:rPr kumimoji="1" lang="en-US" altLang="ja-JP" b="1" dirty="0" err="1">
                <a:solidFill>
                  <a:srgbClr val="FF0000"/>
                </a:solidFill>
                <a:latin typeface="+mj-lt"/>
              </a:rPr>
              <a:t>p,q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) </a:t>
            </a:r>
            <a:r>
              <a:rPr kumimoji="1" lang="en-US" altLang="ja-JP" dirty="0">
                <a:latin typeface="+mj-lt"/>
              </a:rPr>
              <a:t>between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statistical models</a:t>
            </a:r>
            <a:r>
              <a:rPr kumimoji="1" lang="en-US" altLang="ja-JP" dirty="0">
                <a:latin typeface="+mj-lt"/>
              </a:rPr>
              <a:t> p and q in statistics and machine learning: </a:t>
            </a:r>
            <a:r>
              <a:rPr kumimoji="1" lang="en-US" altLang="ja-JP" sz="2400" dirty="0">
                <a:latin typeface="+mj-lt"/>
              </a:rPr>
              <a:t>for example,</a:t>
            </a:r>
            <a:r>
              <a:rPr lang="en-US" altLang="ja-JP" sz="2400" dirty="0">
                <a:latin typeface="+mj-lt"/>
              </a:rPr>
              <a:t> total variation distance, </a:t>
            </a:r>
            <a:r>
              <a:rPr lang="en-US" altLang="ja-JP" sz="2400" dirty="0" err="1">
                <a:latin typeface="+mj-lt"/>
              </a:rPr>
              <a:t>Kullback-Leibler</a:t>
            </a:r>
            <a:r>
              <a:rPr lang="en-US" altLang="ja-JP" sz="2400" dirty="0">
                <a:latin typeface="+mj-lt"/>
              </a:rPr>
              <a:t> divergence, Wasserstein, Maximum Mean Discrepancy, etc.</a:t>
            </a:r>
            <a:endParaRPr kumimoji="1" lang="en-US" altLang="ja-JP" sz="2400" dirty="0">
              <a:latin typeface="+mj-lt"/>
            </a:endParaRPr>
          </a:p>
          <a:p>
            <a:endParaRPr kumimoji="1" lang="en-US" altLang="ja-JP" dirty="0">
              <a:latin typeface="+mj-lt"/>
            </a:endParaRPr>
          </a:p>
          <a:p>
            <a:r>
              <a:rPr lang="en-US" altLang="ja-JP" dirty="0">
                <a:latin typeface="+mj-lt"/>
              </a:rPr>
              <a:t>Infer models from a statistical model P=</a:t>
            </a:r>
            <a:r>
              <a:rPr kumimoji="1" lang="en-US" altLang="ja-JP" dirty="0">
                <a:latin typeface="+mj-lt"/>
              </a:rPr>
              <a:t>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}: estimate </a:t>
            </a:r>
            <a:r>
              <a:rPr lang="el-GR" altLang="ja-JP" dirty="0"/>
              <a:t>θ</a:t>
            </a:r>
            <a:r>
              <a:rPr kumimoji="1" lang="en-US" altLang="ja-JP" dirty="0">
                <a:latin typeface="+mj-lt"/>
              </a:rPr>
              <a:t> and measure </a:t>
            </a:r>
            <a:r>
              <a:rPr kumimoji="1" lang="en-US" altLang="ja-JP" b="1" dirty="0">
                <a:solidFill>
                  <a:srgbClr val="FF0000"/>
                </a:solidFill>
                <a:latin typeface="+mj-lt"/>
              </a:rPr>
              <a:t>goodness-of-fit</a:t>
            </a:r>
            <a:r>
              <a:rPr kumimoji="1" lang="en-US" altLang="ja-JP" dirty="0">
                <a:latin typeface="+mj-lt"/>
              </a:rPr>
              <a:t> from data</a:t>
            </a:r>
            <a:r>
              <a:rPr lang="ja-JP" altLang="en-US" dirty="0">
                <a:latin typeface="+mj-lt"/>
              </a:rPr>
              <a:t> </a:t>
            </a:r>
            <a:r>
              <a:rPr kumimoji="1" lang="en-US" altLang="ja-JP" dirty="0">
                <a:latin typeface="+mj-lt"/>
              </a:rPr>
              <a:t>(empirical distribution)</a:t>
            </a:r>
          </a:p>
          <a:p>
            <a:endParaRPr lang="en-US" altLang="ja-JP" dirty="0">
              <a:latin typeface="+mj-lt"/>
            </a:endParaRPr>
          </a:p>
          <a:p>
            <a:r>
              <a:rPr lang="en-US" altLang="ja-JP" b="1" dirty="0">
                <a:latin typeface="+mj-lt"/>
              </a:rPr>
              <a:t>Statistical dissimilarity measure between parametric models </a:t>
            </a:r>
            <a:r>
              <a:rPr lang="en-US" altLang="ja-JP" dirty="0">
                <a:latin typeface="+mj-lt"/>
              </a:rPr>
              <a:t>P=</a:t>
            </a:r>
            <a:r>
              <a:rPr kumimoji="1" lang="en-US" altLang="ja-JP" dirty="0">
                <a:latin typeface="+mj-lt"/>
              </a:rPr>
              <a:t>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</a:t>
            </a:r>
            <a:r>
              <a:rPr lang="en-US" altLang="ja-JP" dirty="0">
                <a:latin typeface="+mj-lt"/>
              </a:rPr>
              <a:t> </a:t>
            </a:r>
            <a:r>
              <a:rPr lang="en-US" altLang="ja-JP" b="1" dirty="0">
                <a:latin typeface="+mj-lt"/>
              </a:rPr>
              <a:t>amount to dissimilarity between parameters</a:t>
            </a:r>
            <a:r>
              <a:rPr lang="en-US" altLang="ja-JP" dirty="0">
                <a:latin typeface="+mj-lt"/>
              </a:rPr>
              <a:t>:</a:t>
            </a:r>
          </a:p>
          <a:p>
            <a:endParaRPr lang="en-US" altLang="ja-JP" dirty="0">
              <a:latin typeface="+mj-lt"/>
            </a:endParaRPr>
          </a:p>
          <a:p>
            <a:r>
              <a:rPr lang="en-US" altLang="ja-JP" b="1" dirty="0">
                <a:solidFill>
                  <a:srgbClr val="7030A0"/>
                </a:solidFill>
                <a:latin typeface="+mj-lt"/>
              </a:rPr>
              <a:t>In this talk, we investigate some relationships between 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statistical dissimilarities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statistical models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, 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model parameter dissimilarities, 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and their underlying</a:t>
            </a:r>
            <a:r>
              <a:rPr lang="en-US" altLang="ja-JP" b="1" dirty="0">
                <a:solidFill>
                  <a:schemeClr val="accent4"/>
                </a:solidFill>
                <a:latin typeface="+mj-lt"/>
              </a:rPr>
              <a:t> geometries</a:t>
            </a:r>
            <a:r>
              <a:rPr lang="en-US" altLang="ja-JP" b="1" dirty="0">
                <a:solidFill>
                  <a:srgbClr val="7030A0"/>
                </a:solidFill>
                <a:latin typeface="+mj-lt"/>
              </a:rPr>
              <a:t>.</a:t>
            </a:r>
          </a:p>
          <a:p>
            <a:endParaRPr kumimoji="1" lang="en-US" altLang="ja-JP" dirty="0">
              <a:latin typeface="+mj-lt"/>
            </a:endParaRP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28B9FD-E46F-B36B-B438-98A4163CDB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1670" y="4863003"/>
            <a:ext cx="3018817" cy="531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774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18255"/>
            <a:ext cx="11868347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Bregman divergences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F=log Z</a:t>
            </a:r>
            <a:r>
              <a:rPr kumimoji="1" lang="en-US" altLang="ja-JP" b="1" dirty="0">
                <a:solidFill>
                  <a:schemeClr val="accent5"/>
                </a:solidFill>
              </a:rPr>
              <a:t> and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Z=exp F</a:t>
            </a:r>
            <a:endParaRPr kumimoji="1" lang="ja-JP" altLang="en-US" b="1" baseline="-25000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E16051-0D1B-ACBD-2CF1-F4B7C5A5D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733" y="1466366"/>
            <a:ext cx="8146421" cy="132556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DAC3EF8-4EC9-0F95-8406-8602C40F85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938" y="3022829"/>
            <a:ext cx="11042715" cy="6762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kumimoji="1" lang="en-US" altLang="ja-JP" dirty="0"/>
              <a:t>And furthermore, we can define </a:t>
            </a:r>
            <a:r>
              <a:rPr kumimoji="1" lang="en-US" altLang="ja-JP" b="1" dirty="0">
                <a:solidFill>
                  <a:srgbClr val="FF0000"/>
                </a:solidFill>
              </a:rPr>
              <a:t>skewed Jensen divergences </a:t>
            </a:r>
            <a:r>
              <a:rPr kumimoji="1" lang="en-US" altLang="ja-JP" dirty="0"/>
              <a:t>from the convex generators:</a:t>
            </a:r>
            <a:endParaRPr kumimoji="1" lang="ja-JP" alt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BB79EBB-480C-F5CB-3897-884118B15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733" y="3896007"/>
            <a:ext cx="9803497" cy="143892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4714D07-37A4-1F2B-88FC-11B8F2E3E5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9909" y="6027655"/>
            <a:ext cx="5591175" cy="609600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2DDEAF5A-2D3E-17C7-0D5F-30678D2D7930}"/>
              </a:ext>
            </a:extLst>
          </p:cNvPr>
          <p:cNvSpPr txBox="1">
            <a:spLocks/>
          </p:cNvSpPr>
          <p:nvPr/>
        </p:nvSpPr>
        <p:spPr>
          <a:xfrm>
            <a:off x="461520" y="5531832"/>
            <a:ext cx="11042715" cy="6762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altLang="ja-JP" dirty="0"/>
              <a:t>Including the symmetric Jensen divergence when </a:t>
            </a:r>
            <a:r>
              <a:rPr lang="ja-JP" altLang="en-US" dirty="0"/>
              <a:t>𝛼</a:t>
            </a:r>
            <a:r>
              <a:rPr lang="en-US" altLang="ja-JP" dirty="0"/>
              <a:t>=1/2: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518683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5" y="18255"/>
            <a:ext cx="11532909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Bhattacharyya distances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Rényi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253331"/>
            <a:ext cx="11642888" cy="4351338"/>
          </a:xfrm>
        </p:spPr>
        <p:txBody>
          <a:bodyPr/>
          <a:lstStyle/>
          <a:p>
            <a:r>
              <a:rPr kumimoji="1" lang="en-US" altLang="ja-JP" u="sng" dirty="0"/>
              <a:t>Question</a:t>
            </a:r>
            <a:r>
              <a:rPr kumimoji="1" lang="en-US" altLang="ja-JP" dirty="0"/>
              <a:t>: If KLD between EF densities = B</a:t>
            </a:r>
            <a:r>
              <a:rPr kumimoji="1" lang="en-US" altLang="ja-JP" baseline="-25000" dirty="0"/>
              <a:t>F</a:t>
            </a:r>
            <a:r>
              <a:rPr kumimoji="1" lang="en-US" altLang="ja-JP" dirty="0"/>
              <a:t>*, to what statistical divergences correspond J</a:t>
            </a:r>
            <a:r>
              <a:rPr kumimoji="1" lang="en-US" altLang="ja-JP" baseline="-25000" dirty="0"/>
              <a:t>F</a:t>
            </a:r>
            <a:r>
              <a:rPr kumimoji="1" lang="en-US" altLang="ja-JP" dirty="0"/>
              <a:t> and J</a:t>
            </a:r>
            <a:r>
              <a:rPr lang="ja-JP" altLang="en-US" baseline="-25000" dirty="0"/>
              <a:t>𝛼</a:t>
            </a:r>
            <a:r>
              <a:rPr lang="en-US" altLang="ja-JP" baseline="-25000" dirty="0"/>
              <a:t>,F</a:t>
            </a:r>
            <a:r>
              <a:rPr lang="en-US" altLang="ja-JP" dirty="0"/>
              <a:t>?</a:t>
            </a:r>
            <a:r>
              <a:rPr lang="en-US" altLang="ja-JP" baseline="-25000" dirty="0"/>
              <a:t> </a:t>
            </a:r>
          </a:p>
          <a:p>
            <a:r>
              <a:rPr lang="en-US" altLang="ja-JP" dirty="0"/>
              <a:t>Define </a:t>
            </a:r>
            <a:r>
              <a:rPr lang="en-US" altLang="ja-JP" b="1" dirty="0">
                <a:solidFill>
                  <a:srgbClr val="FF0000"/>
                </a:solidFill>
              </a:rPr>
              <a:t>scaled skewed </a:t>
            </a:r>
            <a:r>
              <a:rPr kumimoji="1" lang="en-US" altLang="ja-JP" b="1" dirty="0">
                <a:solidFill>
                  <a:srgbClr val="FF0000"/>
                </a:solidFill>
              </a:rPr>
              <a:t>Bhattacharyya distances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            which are scaled </a:t>
            </a:r>
            <a:r>
              <a:rPr kumimoji="1" lang="en-US" altLang="ja-JP" b="1" dirty="0" err="1">
                <a:solidFill>
                  <a:srgbClr val="FF0000"/>
                </a:solidFill>
              </a:rPr>
              <a:t>Rényi</a:t>
            </a:r>
            <a:r>
              <a:rPr kumimoji="1" lang="en-US" altLang="ja-JP" b="1" dirty="0">
                <a:solidFill>
                  <a:srgbClr val="FF0000"/>
                </a:solidFill>
              </a:rPr>
              <a:t> divergences</a:t>
            </a:r>
            <a:r>
              <a:rPr kumimoji="1" lang="en-US" altLang="ja-JP" dirty="0"/>
              <a:t>: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sz="2400" dirty="0"/>
              <a:t>Scaling by (1/</a:t>
            </a:r>
            <a:r>
              <a:rPr lang="ja-JP" altLang="en-US" sz="2400" dirty="0"/>
              <a:t>𝛼</a:t>
            </a:r>
            <a:r>
              <a:rPr lang="en-US" altLang="ja-JP" sz="2400" dirty="0"/>
              <a:t>(1-</a:t>
            </a:r>
            <a:r>
              <a:rPr lang="ja-JP" altLang="en-US" sz="2400" dirty="0"/>
              <a:t>𝛼</a:t>
            </a:r>
            <a:r>
              <a:rPr lang="en-US" altLang="ja-JP" sz="2400" dirty="0"/>
              <a:t>)) allows to unify KLD with </a:t>
            </a:r>
            <a:r>
              <a:rPr kumimoji="1" lang="en-US" altLang="ja-JP" sz="2400" dirty="0"/>
              <a:t>Bhattacharyya distances:</a:t>
            </a:r>
            <a:endParaRPr lang="ja-JP" altLang="en-US" sz="2400" dirty="0"/>
          </a:p>
          <a:p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4D1086-37F2-6217-4526-F36FABA703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226" y="2600325"/>
            <a:ext cx="6867525" cy="8286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88F1487-4BA7-3BB4-EDF2-5881E5C9C3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5940" y="3337222"/>
            <a:ext cx="3783785" cy="53261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31DE514-0358-E117-BA44-243EA35E10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236" y="4051453"/>
            <a:ext cx="4476750" cy="685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6CD7BC-A859-0C78-7874-5605433A77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4334" y="5187553"/>
            <a:ext cx="7029450" cy="150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85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661" y="151270"/>
            <a:ext cx="11632677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Bhattacharyya distances and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Rényi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between densities of an exponential family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12EAE0-4E29-000A-BC77-87ADE41C6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299" y="1712477"/>
            <a:ext cx="11271402" cy="13255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B8DEB9A-43E6-5225-202E-B92EC284E9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36" y="4048819"/>
            <a:ext cx="8219534" cy="12136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E9B68C2-B789-A8B5-4ABB-1126DA74F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013" y="5262442"/>
            <a:ext cx="7967368" cy="45771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D9B597-C3E0-761E-319A-27FAC43633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636" y="5763829"/>
            <a:ext cx="3430426" cy="36359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24D7393-75A7-5B20-8DD6-B10D7434DD02}"/>
              </a:ext>
            </a:extLst>
          </p:cNvPr>
          <p:cNvSpPr txBox="1"/>
          <p:nvPr/>
        </p:nvSpPr>
        <p:spPr>
          <a:xfrm>
            <a:off x="773636" y="3569268"/>
            <a:ext cx="7297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Proof: consider the </a:t>
            </a:r>
            <a:r>
              <a:rPr lang="el-GR" altLang="ja-JP" dirty="0"/>
              <a:t>α-</a:t>
            </a:r>
            <a:r>
              <a:rPr lang="en-US" altLang="ja-JP" dirty="0"/>
              <a:t>skewed Bhattacharyya similarity coefficient:</a:t>
            </a:r>
            <a:endParaRPr kumimoji="1" lang="ja-JP" alt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144374B-DC5A-C42F-CE80-15F5F3AF79F6}"/>
              </a:ext>
            </a:extLst>
          </p:cNvPr>
          <p:cNvSpPr/>
          <p:nvPr/>
        </p:nvSpPr>
        <p:spPr>
          <a:xfrm>
            <a:off x="460299" y="1595558"/>
            <a:ext cx="11452039" cy="161898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580CD0-6A29-00C7-2613-F4983E40518C}"/>
              </a:ext>
            </a:extLst>
          </p:cNvPr>
          <p:cNvSpPr txBox="1"/>
          <p:nvPr/>
        </p:nvSpPr>
        <p:spPr>
          <a:xfrm>
            <a:off x="8070826" y="2439237"/>
            <a:ext cx="38667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Cumulant  function F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51622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2047456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Overview of classical statistical/Jensen divergences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972393-B81B-15E4-CCC8-B258C14FC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4881" y="1240123"/>
            <a:ext cx="8802238" cy="515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4616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 fontScale="90000"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Extended </a:t>
            </a:r>
            <a:r>
              <a:rPr kumimoji="1" lang="en-US" altLang="ja-JP" b="1" dirty="0" err="1">
                <a:solidFill>
                  <a:schemeClr val="accent5"/>
                </a:solidFill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</a:rPr>
              <a:t> divergences between unnormalized densities: Bregman divergence B</a:t>
            </a:r>
            <a:r>
              <a:rPr kumimoji="1" lang="en-US" altLang="ja-JP" b="1" baseline="-25000" dirty="0">
                <a:solidFill>
                  <a:schemeClr val="accent5"/>
                </a:solidFill>
              </a:rPr>
              <a:t>Z</a:t>
            </a:r>
            <a:endParaRPr kumimoji="1" lang="ja-JP" altLang="en-US" b="1" baseline="-25000" dirty="0">
              <a:solidFill>
                <a:schemeClr val="accent5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63B62EA-E5FC-95F4-7F89-0AAB3F52E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2279" y="1262871"/>
            <a:ext cx="4791075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A7E7800-3FF7-7594-7B68-A92579CC9E74}"/>
              </a:ext>
            </a:extLst>
          </p:cNvPr>
          <p:cNvSpPr txBox="1"/>
          <p:nvPr/>
        </p:nvSpPr>
        <p:spPr>
          <a:xfrm>
            <a:off x="650449" y="1508289"/>
            <a:ext cx="590578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Extend KLD to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unnormalized densities</a:t>
            </a:r>
            <a:r>
              <a:rPr kumimoji="1" lang="en-US" altLang="ja-JP" sz="2400" dirty="0"/>
              <a:t>:</a:t>
            </a:r>
          </a:p>
          <a:p>
            <a:endParaRPr lang="en-US" altLang="ja-JP" sz="2400" dirty="0"/>
          </a:p>
          <a:p>
            <a:endParaRPr lang="en-US" altLang="ja-JP" sz="2400" dirty="0"/>
          </a:p>
          <a:p>
            <a:r>
              <a:rPr lang="en-US" altLang="ja-JP" sz="2400" dirty="0"/>
              <a:t>Reverse extended KLD:</a:t>
            </a:r>
            <a:r>
              <a:rPr kumimoji="1" lang="en-US" altLang="ja-JP" sz="2400" dirty="0"/>
              <a:t> </a:t>
            </a:r>
            <a:endParaRPr kumimoji="1" lang="ja-JP" alt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6EFD8D-213C-1C5E-EF45-226BE5BFB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537" y="3319892"/>
            <a:ext cx="9686925" cy="29051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7FD1178-C85F-5526-1C33-FA4A355C28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7816" y="6297448"/>
            <a:ext cx="3267075" cy="3905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8A7D9B-0D48-3E14-6370-8933822341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5419" y="2664008"/>
            <a:ext cx="2952750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8BA341D-6C04-B4AB-CD76-7645E64EB9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7958" y="2013315"/>
            <a:ext cx="4248150" cy="53340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69BC1C0-6334-AB59-8F79-6112ACDC36C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11632" y="2117766"/>
            <a:ext cx="4485228" cy="643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4005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3AA4B-FF91-81AB-025F-625862646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622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KLD between arbitrary positive densities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9788A-5073-D16A-47D0-5E495398E1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796" y="1049768"/>
            <a:ext cx="5636867" cy="14551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359732-E023-DE1B-4255-B451B292CD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8671" y="3375366"/>
            <a:ext cx="7303910" cy="1017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2ABE2AF-28C3-1413-EE96-8A544A3138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9330" y="4421357"/>
            <a:ext cx="7077868" cy="111607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135153C-2BF9-4690-3645-8004589540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69447" y="2853756"/>
            <a:ext cx="1836572" cy="53684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3334DD-A978-6208-4EC8-D23E84DCB9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06019" y="2743447"/>
            <a:ext cx="1596406" cy="55097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B6238E0-3336-E349-6E69-33553A128C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45991" y="6043093"/>
            <a:ext cx="8591550" cy="5810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4F6D26F-E6C6-7569-40A2-EBA73DC9E9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6166" y="5922310"/>
            <a:ext cx="2409825" cy="5905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BD4B2DF-4BBE-6304-5C4A-9AC67DAE59D3}"/>
              </a:ext>
            </a:extLst>
          </p:cNvPr>
          <p:cNvSpPr txBox="1"/>
          <p:nvPr/>
        </p:nvSpPr>
        <p:spPr>
          <a:xfrm>
            <a:off x="273377" y="5618375"/>
            <a:ext cx="8121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Above formula when specialized to densities p and q of exponential family:</a:t>
            </a:r>
            <a:endParaRPr kumimoji="1" lang="ja-JP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C4D629-6C85-92EC-57A5-3A307B3C2D8B}"/>
              </a:ext>
            </a:extLst>
          </p:cNvPr>
          <p:cNvSpPr txBox="1"/>
          <p:nvPr/>
        </p:nvSpPr>
        <p:spPr>
          <a:xfrm>
            <a:off x="251519" y="2842531"/>
            <a:ext cx="81179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Consider arbitrary densities (not necessarily exp </a:t>
            </a:r>
            <a:r>
              <a:rPr kumimoji="1" lang="en-US" altLang="ja-JP" sz="2400" dirty="0" err="1"/>
              <a:t>fams</a:t>
            </a:r>
            <a:r>
              <a:rPr kumimoji="1" lang="en-US" altLang="ja-JP" sz="2400" dirty="0"/>
              <a:t>): 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303416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665" y="901798"/>
            <a:ext cx="10515600" cy="4351338"/>
          </a:xfrm>
        </p:spPr>
        <p:txBody>
          <a:bodyPr/>
          <a:lstStyle/>
          <a:p>
            <a:r>
              <a:rPr lang="en-US" altLang="ja-JP" sz="2800" dirty="0"/>
              <a:t>Statistical </a:t>
            </a:r>
            <a:r>
              <a:rPr lang="el-GR" altLang="ja-JP" sz="2800" b="1" dirty="0">
                <a:solidFill>
                  <a:srgbClr val="FF0000"/>
                </a:solidFill>
              </a:rPr>
              <a:t>α</a:t>
            </a:r>
            <a:r>
              <a:rPr lang="en-US" altLang="ja-JP" sz="2800" b="1" dirty="0">
                <a:solidFill>
                  <a:srgbClr val="FF0000"/>
                </a:solidFill>
              </a:rPr>
              <a:t>-divergences </a:t>
            </a:r>
            <a:r>
              <a:rPr lang="en-US" altLang="ja-JP" sz="2800" dirty="0"/>
              <a:t>between positive measures: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When considering unnormalized exponential family densities:</a:t>
            </a:r>
            <a:endParaRPr kumimoji="1" lang="ja-JP" alt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989D6E4-CA17-B0FE-A719-DFDD658AECFA}"/>
              </a:ext>
            </a:extLst>
          </p:cNvPr>
          <p:cNvSpPr txBox="1">
            <a:spLocks/>
          </p:cNvSpPr>
          <p:nvPr/>
        </p:nvSpPr>
        <p:spPr>
          <a:xfrm>
            <a:off x="527508" y="-94866"/>
            <a:ext cx="111369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l-GR" altLang="ja-JP" sz="4000" b="1" dirty="0">
                <a:solidFill>
                  <a:schemeClr val="accent5"/>
                </a:solidFill>
              </a:rPr>
              <a:t>α</a:t>
            </a:r>
            <a:r>
              <a:rPr lang="en-US" altLang="ja-JP" sz="4000" b="1" dirty="0">
                <a:solidFill>
                  <a:schemeClr val="accent5"/>
                </a:solidFill>
              </a:rPr>
              <a:t>-divergences between unnormalized densities </a:t>
            </a:r>
            <a:endParaRPr lang="ja-JP" altLang="en-US" sz="4000" b="1" baseline="-25000" dirty="0">
              <a:solidFill>
                <a:schemeClr val="accent5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0F965C9-790F-5CCF-3F5F-76CD33A85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264" y="1312801"/>
            <a:ext cx="8315325" cy="16478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50A68FF-7ADF-3EF4-EE8C-865B07073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1264" y="3501841"/>
            <a:ext cx="7210425" cy="16097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9C07A01-48C6-8386-D203-57BB31263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369" y="5303826"/>
            <a:ext cx="11453190" cy="1325563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9B572FD5-11C2-1F80-9686-F0362E26DCA6}"/>
              </a:ext>
            </a:extLst>
          </p:cNvPr>
          <p:cNvSpPr/>
          <p:nvPr/>
        </p:nvSpPr>
        <p:spPr>
          <a:xfrm>
            <a:off x="513369" y="5162256"/>
            <a:ext cx="11452039" cy="14415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C24C2F3-E995-B88A-FE74-BF586DF7874D}"/>
              </a:ext>
            </a:extLst>
          </p:cNvPr>
          <p:cNvSpPr txBox="1"/>
          <p:nvPr/>
        </p:nvSpPr>
        <p:spPr>
          <a:xfrm>
            <a:off x="8497038" y="4045093"/>
            <a:ext cx="35798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b="1" dirty="0">
                <a:solidFill>
                  <a:srgbClr val="FF0000"/>
                </a:solidFill>
              </a:rPr>
              <a:t>Partition function Z</a:t>
            </a:r>
            <a:endParaRPr kumimoji="1" lang="ja-JP" alt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056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Overview of divergences between (un)normalized EF densities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455340-8A12-6226-8501-A1DA7F387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2018"/>
            <a:ext cx="12192000" cy="543598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4DBB8DD-1508-B878-9B7F-CC29E6703F48}"/>
              </a:ext>
            </a:extLst>
          </p:cNvPr>
          <p:cNvSpPr/>
          <p:nvPr/>
        </p:nvSpPr>
        <p:spPr>
          <a:xfrm>
            <a:off x="546755" y="2432115"/>
            <a:ext cx="4977352" cy="4619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25E22D1-AA5C-4099-6F3C-0145310C2422}"/>
              </a:ext>
            </a:extLst>
          </p:cNvPr>
          <p:cNvSpPr/>
          <p:nvPr/>
        </p:nvSpPr>
        <p:spPr>
          <a:xfrm>
            <a:off x="7062281" y="2453242"/>
            <a:ext cx="3591578" cy="461914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9812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22305-716E-787E-A544-F38D4A7CC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390" y="88900"/>
            <a:ext cx="11984610" cy="1325563"/>
          </a:xfrm>
        </p:spPr>
        <p:txBody>
          <a:bodyPr>
            <a:normAutofit/>
          </a:bodyPr>
          <a:lstStyle/>
          <a:p>
            <a:r>
              <a:rPr lang="en-US" altLang="ja-JP" sz="4000" b="1" dirty="0">
                <a:solidFill>
                  <a:schemeClr val="accent5"/>
                </a:solidFill>
              </a:rPr>
              <a:t>KLD between normalized and unnormalized densities</a:t>
            </a:r>
            <a:endParaRPr kumimoji="1" lang="ja-JP" altLang="en-US" sz="40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36297E-E7ED-F2A3-01A6-629090083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057" y="1341244"/>
            <a:ext cx="7053508" cy="1251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CEC1A39-7425-9783-5C37-69C3B7238EE1}"/>
              </a:ext>
            </a:extLst>
          </p:cNvPr>
          <p:cNvSpPr txBox="1"/>
          <p:nvPr/>
        </p:nvSpPr>
        <p:spPr>
          <a:xfrm>
            <a:off x="829559" y="2607600"/>
            <a:ext cx="1010404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</a:t>
            </a:r>
            <a:r>
              <a:rPr kumimoji="1" lang="en-US" altLang="ja-JP" sz="2000" dirty="0"/>
              <a:t>here we generalized Bregman divergences to </a:t>
            </a:r>
            <a:r>
              <a:rPr kumimoji="1" lang="en-US" altLang="ja-JP" sz="2000" b="1" dirty="0">
                <a:solidFill>
                  <a:srgbClr val="FF0000"/>
                </a:solidFill>
              </a:rPr>
              <a:t>duo Bregman pseudo-divergences</a:t>
            </a:r>
            <a:r>
              <a:rPr kumimoji="1" lang="en-US" altLang="ja-JP" sz="2000" dirty="0"/>
              <a:t>:</a:t>
            </a:r>
            <a:endParaRPr kumimoji="1" lang="ja-JP" altLang="en-US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2A6B44C-1E49-03F8-25E9-3A034224C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393" y="2931459"/>
            <a:ext cx="5934075" cy="4953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56317C-F463-1CE0-4D95-38A346799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6002" y="3531508"/>
            <a:ext cx="3971925" cy="3524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FFE1B2B-43B9-6524-78E6-A8387DF4938F}"/>
              </a:ext>
            </a:extLst>
          </p:cNvPr>
          <p:cNvSpPr txBox="1"/>
          <p:nvPr/>
        </p:nvSpPr>
        <p:spPr>
          <a:xfrm>
            <a:off x="601057" y="3534857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with</a:t>
            </a:r>
            <a:endParaRPr kumimoji="1" lang="ja-JP" alt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B40AC1-E58C-229C-380B-6FFC1F23644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8893" y="2255862"/>
            <a:ext cx="1800225" cy="2762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6C21011-9494-C1F7-EAD1-A5AB1441585D}"/>
              </a:ext>
            </a:extLst>
          </p:cNvPr>
          <p:cNvSpPr txBox="1"/>
          <p:nvPr/>
        </p:nvSpPr>
        <p:spPr>
          <a:xfrm>
            <a:off x="6682033" y="2193919"/>
            <a:ext cx="6896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 dirty="0"/>
              <a:t>with</a:t>
            </a:r>
            <a:endParaRPr kumimoji="1" lang="ja-JP" altLang="en-US" sz="2000" dirty="0"/>
          </a:p>
        </p:txBody>
      </p:sp>
      <p:pic>
        <p:nvPicPr>
          <p:cNvPr id="1026" name="Picture 2" descr="The duo Bregman divergence induced by two strictly convex and... | Download  Scientific Diagram">
            <a:extLst>
              <a:ext uri="{FF2B5EF4-FFF2-40B4-BE49-F238E27FC236}">
                <a16:creationId xmlns:a16="http://schemas.microsoft.com/office/drawing/2014/main" id="{CC09FFA9-C466-733C-9562-DFDD553F1B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300" y="3434072"/>
            <a:ext cx="3971925" cy="3154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30069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Comparative convexity: (M,N)-convexity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816" y="1476832"/>
            <a:ext cx="12010533" cy="4351338"/>
          </a:xfrm>
        </p:spPr>
        <p:txBody>
          <a:bodyPr/>
          <a:lstStyle/>
          <a:p>
            <a:r>
              <a:rPr lang="en-US" altLang="ja-JP" i="1" dirty="0"/>
              <a:t>Definition</a:t>
            </a:r>
            <a:r>
              <a:rPr lang="en-US" altLang="ja-JP" dirty="0"/>
              <a:t>: </a:t>
            </a:r>
            <a:r>
              <a:rPr kumimoji="1" lang="en-US" altLang="ja-JP" dirty="0"/>
              <a:t>A function Z is </a:t>
            </a:r>
            <a:r>
              <a:rPr kumimoji="1" lang="en-US" altLang="ja-JP" b="1" dirty="0">
                <a:solidFill>
                  <a:srgbClr val="FF0000"/>
                </a:solidFill>
              </a:rPr>
              <a:t>(M,N)-convex </a:t>
            </a:r>
            <a:r>
              <a:rPr kumimoji="1" lang="en-US" altLang="ja-JP" dirty="0" err="1"/>
              <a:t>iff</a:t>
            </a:r>
            <a:r>
              <a:rPr kumimoji="1" lang="en-US" altLang="ja-JP" dirty="0"/>
              <a:t> for  in </a:t>
            </a:r>
            <a:r>
              <a:rPr kumimoji="1" lang="el-GR" altLang="ja-JP" dirty="0"/>
              <a:t>α </a:t>
            </a:r>
            <a:r>
              <a:rPr kumimoji="1" lang="en-US" altLang="ja-JP" dirty="0"/>
              <a:t>in [0,1]: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Ordinary convexity: (A,A)-convexity </a:t>
            </a:r>
            <a:r>
              <a:rPr lang="en-US" altLang="ja-JP" dirty="0" err="1"/>
              <a:t>wrt</a:t>
            </a:r>
            <a:r>
              <a:rPr lang="en-US" altLang="ja-JP" dirty="0"/>
              <a:t> to arithmetic weighted mean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Log-convexity</a:t>
            </a:r>
            <a:r>
              <a:rPr kumimoji="1" lang="en-US" altLang="ja-JP" dirty="0"/>
              <a:t>: </a:t>
            </a:r>
            <a:r>
              <a:rPr kumimoji="1" lang="en-US" altLang="ja-JP" b="1" dirty="0">
                <a:solidFill>
                  <a:srgbClr val="FF0000"/>
                </a:solidFill>
              </a:rPr>
              <a:t>(A,G)-convexity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to A/geometric weighted means</a:t>
            </a:r>
            <a:r>
              <a:rPr lang="en-US" altLang="ja-JP" dirty="0"/>
              <a:t>: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3E0709-7514-F491-3FEF-FA0D2AC521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6054" y="2205724"/>
            <a:ext cx="7308411" cy="63174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EF29A0-D5BD-D566-ED84-EDE739A957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5133" y="3746838"/>
            <a:ext cx="4542407" cy="50211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9AF0A3A-A011-F8E7-D043-A601591FB0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5380" y="5284017"/>
            <a:ext cx="4107060" cy="544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2479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B2889-3770-A444-A3F7-58C76A2E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897" y="0"/>
            <a:ext cx="10515600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Outline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2B2F22-F099-FD97-9D1C-705D16F4A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8966" y="1127600"/>
            <a:ext cx="10515600" cy="5461736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divergence, exponential families, and Bregman divergences</a:t>
            </a:r>
          </a:p>
          <a:p>
            <a:r>
              <a:rPr lang="en-US" altLang="ja-JP" dirty="0"/>
              <a:t>Dual information geometry of convex functions</a:t>
            </a:r>
          </a:p>
          <a:p>
            <a:endParaRPr lang="en-US" altLang="ja-JP" dirty="0"/>
          </a:p>
          <a:p>
            <a:r>
              <a:rPr lang="en-US" altLang="ja-JP" dirty="0"/>
              <a:t>Two normalizations of exponential families: </a:t>
            </a:r>
            <a:r>
              <a:rPr lang="en-US" altLang="ja-JP" b="1" dirty="0">
                <a:solidFill>
                  <a:schemeClr val="accent4"/>
                </a:solidFill>
              </a:rPr>
              <a:t>cumulant</a:t>
            </a:r>
            <a:r>
              <a:rPr lang="en-US" altLang="ja-JP" dirty="0"/>
              <a:t> or </a:t>
            </a:r>
            <a:r>
              <a:rPr lang="en-US" altLang="ja-JP" b="1" dirty="0">
                <a:solidFill>
                  <a:schemeClr val="accent4"/>
                </a:solidFill>
              </a:rPr>
              <a:t>partition</a:t>
            </a:r>
            <a:r>
              <a:rPr lang="en-US" altLang="ja-JP" dirty="0"/>
              <a:t> functions, and their relationships with parameter divergences:</a:t>
            </a:r>
          </a:p>
          <a:p>
            <a:pPr marL="514350" indent="-514350">
              <a:buFont typeface="+mj-lt"/>
              <a:buAutoNum type="arabicPeriod"/>
            </a:pPr>
            <a:r>
              <a:rPr kumimoji="1" lang="en-US" altLang="ja-JP" sz="2600" dirty="0"/>
              <a:t>well-known: </a:t>
            </a:r>
            <a:r>
              <a:rPr lang="en-US" altLang="ja-JP" sz="2600" dirty="0"/>
              <a:t>B</a:t>
            </a:r>
            <a:r>
              <a:rPr kumimoji="1" lang="en-US" altLang="ja-JP" sz="2600" dirty="0"/>
              <a:t>hattacharyya distances/</a:t>
            </a:r>
            <a:r>
              <a:rPr kumimoji="1" lang="en-US" altLang="ja-JP" sz="2600" dirty="0" err="1"/>
              <a:t>Rényi</a:t>
            </a:r>
            <a:r>
              <a:rPr kumimoji="1" lang="en-US" altLang="ja-JP" sz="2600" dirty="0"/>
              <a:t> divergences and skewed Jensen divergences with respect to cumulant function 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ja-JP" sz="2600" dirty="0"/>
              <a:t>New:</a:t>
            </a:r>
            <a:r>
              <a:rPr lang="el-GR" altLang="ja-JP" sz="2600" b="1" dirty="0">
                <a:solidFill>
                  <a:srgbClr val="FF0000"/>
                </a:solidFill>
              </a:rPr>
              <a:t>α</a:t>
            </a:r>
            <a:r>
              <a:rPr lang="en-US" altLang="ja-JP" sz="2600" b="1" dirty="0">
                <a:solidFill>
                  <a:srgbClr val="FF0000"/>
                </a:solidFill>
              </a:rPr>
              <a:t>-divergences and skewed Jensen divergences with respect to partition function of exponential families</a:t>
            </a:r>
          </a:p>
          <a:p>
            <a:pPr marL="514350" indent="-514350">
              <a:buFont typeface="+mj-lt"/>
              <a:buAutoNum type="arabicPeriod"/>
            </a:pPr>
            <a:endParaRPr kumimoji="1" lang="en-US" altLang="ja-JP" dirty="0"/>
          </a:p>
          <a:p>
            <a:r>
              <a:rPr lang="en-US" altLang="ja-JP" dirty="0"/>
              <a:t>Comparative convexity, quasi-arithmetic means, and convex deformations preserving convexity</a:t>
            </a:r>
          </a:p>
          <a:p>
            <a:r>
              <a:rPr kumimoji="1" lang="en-US" altLang="ja-JP" dirty="0"/>
              <a:t>Some generalization of Bregman divergences yielding conformal Bregman divergences</a:t>
            </a:r>
          </a:p>
          <a:p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9C5273-022F-A94F-8661-6BCC9A413295}"/>
              </a:ext>
            </a:extLst>
          </p:cNvPr>
          <p:cNvSpPr txBox="1"/>
          <p:nvPr/>
        </p:nvSpPr>
        <p:spPr>
          <a:xfrm rot="10800000">
            <a:off x="748612" y="987873"/>
            <a:ext cx="492443" cy="1504579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kumimoji="1" lang="en-US" altLang="ja-JP" sz="2000" dirty="0">
                <a:highlight>
                  <a:srgbClr val="FFFF00"/>
                </a:highlight>
              </a:rPr>
              <a:t>Background</a:t>
            </a:r>
            <a:endParaRPr kumimoji="1" lang="ja-JP" altLang="en-US" sz="2000" dirty="0">
              <a:highlight>
                <a:srgbClr val="FF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BEBB74-E6A8-C660-E413-96B9E144D989}"/>
              </a:ext>
            </a:extLst>
          </p:cNvPr>
          <p:cNvSpPr txBox="1"/>
          <p:nvPr/>
        </p:nvSpPr>
        <p:spPr>
          <a:xfrm rot="10800000">
            <a:off x="440836" y="2490575"/>
            <a:ext cx="800219" cy="221791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algn="ctr"/>
            <a:r>
              <a:rPr kumimoji="1" lang="en-US" altLang="ja-JP" sz="2000" dirty="0">
                <a:highlight>
                  <a:srgbClr val="FF00FF"/>
                </a:highlight>
              </a:rPr>
              <a:t>Interplay of</a:t>
            </a:r>
          </a:p>
          <a:p>
            <a:pPr algn="ctr"/>
            <a:r>
              <a:rPr lang="en-US" altLang="ja-JP" sz="2000" dirty="0">
                <a:highlight>
                  <a:srgbClr val="FF00FF"/>
                </a:highlight>
              </a:rPr>
              <a:t>Models/distances</a:t>
            </a:r>
            <a:endParaRPr kumimoji="1" lang="ja-JP" altLang="en-US" sz="2000" dirty="0">
              <a:highlight>
                <a:srgbClr val="FF00FF"/>
              </a:highligh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BB6F6F-460F-6177-C714-FE73213E3509}"/>
              </a:ext>
            </a:extLst>
          </p:cNvPr>
          <p:cNvSpPr txBox="1"/>
          <p:nvPr/>
        </p:nvSpPr>
        <p:spPr>
          <a:xfrm rot="10800000">
            <a:off x="479791" y="4706614"/>
            <a:ext cx="800219" cy="215138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en-US" altLang="ja-JP" sz="2000" dirty="0">
                <a:highlight>
                  <a:srgbClr val="00FFFF"/>
                </a:highlight>
              </a:rPr>
              <a:t>Deforming </a:t>
            </a:r>
          </a:p>
          <a:p>
            <a:pPr algn="ctr"/>
            <a:r>
              <a:rPr lang="en-US" altLang="ja-JP" sz="2000" dirty="0">
                <a:highlight>
                  <a:srgbClr val="00FFFF"/>
                </a:highlight>
              </a:rPr>
              <a:t>convex functions</a:t>
            </a:r>
            <a:endParaRPr kumimoji="1" lang="en-US" altLang="ja-JP" sz="2000" dirty="0">
              <a:highlight>
                <a:srgbClr val="00FF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40542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268" y="-65518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sz="4000" b="1" dirty="0">
                <a:solidFill>
                  <a:schemeClr val="accent5"/>
                </a:solidFill>
              </a:rPr>
              <a:t>Comparative convexity </a:t>
            </a:r>
            <a:r>
              <a:rPr kumimoji="1" lang="en-US" altLang="ja-JP" sz="4000" b="1" dirty="0" err="1">
                <a:solidFill>
                  <a:schemeClr val="accent5"/>
                </a:solidFill>
              </a:rPr>
              <a:t>wrt</a:t>
            </a:r>
            <a:r>
              <a:rPr kumimoji="1" lang="en-US" altLang="ja-JP" sz="4000" b="1" dirty="0">
                <a:solidFill>
                  <a:schemeClr val="accent5"/>
                </a:solidFill>
              </a:rPr>
              <a:t> quasi-arithmetic means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077669"/>
            <a:ext cx="10515600" cy="5197344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Kolmogorov-Nagumo-De </a:t>
            </a:r>
            <a:r>
              <a:rPr kumimoji="1" lang="en-US" altLang="ja-JP" dirty="0" err="1"/>
              <a:t>Finitti</a:t>
            </a:r>
            <a:r>
              <a:rPr kumimoji="1" lang="en-US" altLang="ja-JP" dirty="0"/>
              <a:t> </a:t>
            </a:r>
            <a:r>
              <a:rPr kumimoji="1" lang="en-US" altLang="ja-JP" b="1" dirty="0">
                <a:solidFill>
                  <a:srgbClr val="FF0000"/>
                </a:solidFill>
              </a:rPr>
              <a:t>quasi-arithmetic mean </a:t>
            </a:r>
            <a:r>
              <a:rPr kumimoji="1" lang="en-US" altLang="ja-JP" dirty="0"/>
              <a:t>for a strictly monotone generator h(u):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Includes </a:t>
            </a:r>
            <a:r>
              <a:rPr lang="en-US" altLang="ja-JP" b="1" dirty="0">
                <a:solidFill>
                  <a:srgbClr val="FF0000"/>
                </a:solidFill>
              </a:rPr>
              <a:t>power means </a:t>
            </a:r>
            <a:r>
              <a:rPr lang="en-US" altLang="ja-JP" dirty="0"/>
              <a:t>which are </a:t>
            </a:r>
            <a:r>
              <a:rPr lang="en-US" altLang="ja-JP" i="1" dirty="0"/>
              <a:t>homogeneous means</a:t>
            </a:r>
            <a:r>
              <a:rPr lang="en-US" altLang="ja-JP" dirty="0"/>
              <a:t>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pPr marL="0" indent="0">
              <a:buNone/>
            </a:pPr>
            <a:r>
              <a:rPr lang="en-US" altLang="ja-JP" dirty="0"/>
              <a:t>Include the </a:t>
            </a:r>
            <a:r>
              <a:rPr lang="en-US" altLang="ja-JP" b="1" dirty="0">
                <a:solidFill>
                  <a:srgbClr val="FF0000"/>
                </a:solidFill>
              </a:rPr>
              <a:t>geometric mean </a:t>
            </a:r>
            <a:r>
              <a:rPr lang="en-US" altLang="ja-JP" dirty="0"/>
              <a:t>when </a:t>
            </a:r>
            <a:r>
              <a:rPr lang="en-US" altLang="ja-JP" dirty="0">
                <a:latin typeface="+mj-lt"/>
              </a:rPr>
              <a:t>p</a:t>
            </a:r>
            <a:r>
              <a:rPr lang="ja-JP" altLang="en-US" b="1" i="0" dirty="0">
                <a:solidFill>
                  <a:srgbClr val="000000"/>
                </a:solidFill>
                <a:effectLst/>
                <a:latin typeface="+mj-lt"/>
              </a:rPr>
              <a:t>→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+mj-lt"/>
              </a:rPr>
              <a:t>0</a:t>
            </a:r>
            <a:endParaRPr kumimoji="1" lang="en-US" altLang="ja-JP" dirty="0">
              <a:latin typeface="+mj-lt"/>
            </a:endParaRP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A692D4-BA14-38D7-E801-1824DCD4AA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0775" y="1919486"/>
            <a:ext cx="6662230" cy="66022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9B8664-838E-A57D-9449-D4416D6FA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4812" y="3479965"/>
            <a:ext cx="9909924" cy="77771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6EBB7C-3C45-4D46-1F9B-8316FA3D77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87414" y="4369481"/>
            <a:ext cx="2117196" cy="612522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958F1C6-2E9A-0CDB-55A4-1E2FC5CB8818}"/>
              </a:ext>
            </a:extLst>
          </p:cNvPr>
          <p:cNvGrpSpPr/>
          <p:nvPr/>
        </p:nvGrpSpPr>
        <p:grpSpPr>
          <a:xfrm>
            <a:off x="6509943" y="4279598"/>
            <a:ext cx="3022247" cy="777711"/>
            <a:chOff x="6509944" y="4678762"/>
            <a:chExt cx="2190750" cy="563743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24159D9-3370-2E61-B8FC-6F280BD24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509944" y="4737680"/>
              <a:ext cx="1076325" cy="504825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0F77E989-9881-E6DA-1F75-64A2D4A5C9D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586269" y="4678762"/>
              <a:ext cx="1114425" cy="4572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E81FBF34-53D3-6F46-273D-09A4E310DE2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8561" y="5730500"/>
            <a:ext cx="11643149" cy="69643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10818B1D-D696-778B-6B79-EFF6584741B6}"/>
              </a:ext>
            </a:extLst>
          </p:cNvPr>
          <p:cNvSpPr/>
          <p:nvPr/>
        </p:nvSpPr>
        <p:spPr>
          <a:xfrm>
            <a:off x="297686" y="5635500"/>
            <a:ext cx="11643149" cy="8595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76986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sz="3600" b="1" dirty="0">
                <a:solidFill>
                  <a:schemeClr val="accent5"/>
                </a:solidFill>
              </a:rPr>
              <a:t>Deforming convex functions with comparative convexity</a:t>
            </a:r>
            <a:endParaRPr kumimoji="1" lang="ja-JP" altLang="en-US" sz="3600" b="1" dirty="0">
              <a:solidFill>
                <a:schemeClr val="accent5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6D9CF2-3122-31EA-53F2-F09FA92D31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816" y="1343818"/>
            <a:ext cx="11717956" cy="12003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E008F23-5C6C-AC05-EF32-DBD625751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094" y="3982726"/>
            <a:ext cx="11756706" cy="12491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7B2C063-8F4B-0B3C-50EE-FF168B7C39B1}"/>
              </a:ext>
            </a:extLst>
          </p:cNvPr>
          <p:cNvSpPr txBox="1"/>
          <p:nvPr/>
        </p:nvSpPr>
        <p:spPr>
          <a:xfrm>
            <a:off x="377072" y="2856322"/>
            <a:ext cx="1177437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We consider deformations with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two strictly monotone functions </a:t>
            </a:r>
            <a:r>
              <a:rPr kumimoji="1" lang="en-US" altLang="ja-JP" sz="2400" dirty="0"/>
              <a:t>which preserve </a:t>
            </a:r>
          </a:p>
          <a:p>
            <a:r>
              <a:rPr kumimoji="1" lang="en-US" altLang="ja-JP" sz="2400" dirty="0"/>
              <a:t>convexity and thus induces </a:t>
            </a:r>
            <a:r>
              <a:rPr lang="en-US" altLang="ja-JP" sz="2400" dirty="0"/>
              <a:t>family of Bregman and Jensen divergences, </a:t>
            </a:r>
          </a:p>
          <a:p>
            <a:r>
              <a:rPr lang="en-US" altLang="ja-JP" sz="2400" dirty="0"/>
              <a:t>and families of dually flat spaces:</a:t>
            </a:r>
            <a:endParaRPr kumimoji="1" lang="ja-JP" altLang="en-US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20A85-2AAA-78C1-93D5-D49B3149FB05}"/>
              </a:ext>
            </a:extLst>
          </p:cNvPr>
          <p:cNvSpPr txBox="1"/>
          <p:nvPr/>
        </p:nvSpPr>
        <p:spPr>
          <a:xfrm>
            <a:off x="272094" y="5522509"/>
            <a:ext cx="1095844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latin typeface="+mj-lt"/>
              </a:rPr>
              <a:t>D</a:t>
            </a:r>
            <a:r>
              <a:rPr kumimoji="1" lang="en-US" altLang="ja-JP" sz="2800" dirty="0">
                <a:latin typeface="+mj-lt"/>
              </a:rPr>
              <a:t>eform both (1) the </a:t>
            </a:r>
            <a:r>
              <a:rPr kumimoji="1" lang="en-US" altLang="ja-JP" sz="2800" b="1" dirty="0">
                <a:solidFill>
                  <a:srgbClr val="FF0000"/>
                </a:solidFill>
                <a:latin typeface="+mj-lt"/>
              </a:rPr>
              <a:t>function</a:t>
            </a:r>
            <a:r>
              <a:rPr kumimoji="1" lang="en-US" altLang="ja-JP" sz="2800" dirty="0">
                <a:latin typeface="+mj-lt"/>
              </a:rPr>
              <a:t> F (by </a:t>
            </a:r>
            <a:r>
              <a:rPr kumimoji="1" lang="ja-JP" altLang="en-US" sz="2800" dirty="0">
                <a:latin typeface="+mj-lt"/>
              </a:rPr>
              <a:t>𝜏</a:t>
            </a:r>
            <a:r>
              <a:rPr kumimoji="1" lang="en-US" altLang="ja-JP" sz="2800" baseline="30000" dirty="0">
                <a:latin typeface="+mj-lt"/>
              </a:rPr>
              <a:t>-1</a:t>
            </a:r>
            <a:r>
              <a:rPr kumimoji="1" lang="en-US" altLang="ja-JP" sz="2800" dirty="0">
                <a:latin typeface="+mj-lt"/>
              </a:rPr>
              <a:t>) and (2) the </a:t>
            </a:r>
            <a:r>
              <a:rPr kumimoji="1" lang="en-US" altLang="ja-JP" sz="2800" b="1" dirty="0">
                <a:solidFill>
                  <a:srgbClr val="FF0000"/>
                </a:solidFill>
                <a:latin typeface="+mj-lt"/>
              </a:rPr>
              <a:t>argument</a:t>
            </a:r>
            <a:r>
              <a:rPr kumimoji="1" lang="en-US" altLang="ja-JP" sz="2800" dirty="0">
                <a:latin typeface="+mj-lt"/>
              </a:rPr>
              <a:t> </a:t>
            </a:r>
            <a:r>
              <a:rPr kumimoji="1" lang="el-GR" altLang="ja-JP" sz="2800" dirty="0">
                <a:latin typeface="+mj-lt"/>
              </a:rPr>
              <a:t>θ</a:t>
            </a:r>
            <a:r>
              <a:rPr kumimoji="1" lang="en-US" altLang="ja-JP" sz="2800" dirty="0">
                <a:latin typeface="+mj-lt"/>
              </a:rPr>
              <a:t> (by </a:t>
            </a:r>
            <a:r>
              <a:rPr kumimoji="1" lang="el-GR" altLang="ja-JP" sz="2800" dirty="0">
                <a:latin typeface="+mj-lt"/>
              </a:rPr>
              <a:t>ρ</a:t>
            </a:r>
            <a:r>
              <a:rPr kumimoji="1" lang="en-US" altLang="ja-JP" sz="2800" dirty="0">
                <a:latin typeface="+mj-lt"/>
              </a:rPr>
              <a:t>)</a:t>
            </a:r>
          </a:p>
          <a:p>
            <a:r>
              <a:rPr lang="en-US" altLang="ja-JP" sz="2800" dirty="0">
                <a:latin typeface="+mj-lt"/>
              </a:rPr>
              <a:t>by considering functions Z</a:t>
            </a:r>
            <a:r>
              <a:rPr kumimoji="1" lang="en-US" altLang="ja-JP" sz="2800" dirty="0">
                <a:latin typeface="+mj-lt"/>
              </a:rPr>
              <a:t> =</a:t>
            </a:r>
            <a:r>
              <a:rPr kumimoji="1" lang="ja-JP" altLang="en-US" sz="2800" dirty="0">
                <a:latin typeface="+mj-lt"/>
              </a:rPr>
              <a:t>𝜏</a:t>
            </a:r>
            <a:r>
              <a:rPr kumimoji="1" lang="en-US" altLang="ja-JP" sz="2800" baseline="30000" dirty="0">
                <a:latin typeface="+mj-lt"/>
              </a:rPr>
              <a:t>-1</a:t>
            </a:r>
            <a:r>
              <a:rPr lang="en-US" altLang="ja-JP" dirty="0"/>
              <a:t>(</a:t>
            </a:r>
            <a:r>
              <a:rPr kumimoji="1" lang="en-US" altLang="ja-JP" sz="2800" dirty="0">
                <a:latin typeface="+mj-lt"/>
              </a:rPr>
              <a:t>F(</a:t>
            </a:r>
            <a:r>
              <a:rPr kumimoji="1" lang="el-GR" altLang="ja-JP" sz="2800" dirty="0">
                <a:latin typeface="+mj-lt"/>
              </a:rPr>
              <a:t>θ)</a:t>
            </a:r>
            <a:r>
              <a:rPr kumimoji="1" lang="en-US" altLang="ja-JP" sz="2800" dirty="0">
                <a:latin typeface="+mj-lt"/>
              </a:rPr>
              <a:t>)</a:t>
            </a:r>
            <a:endParaRPr kumimoji="1" lang="ja-JP" altLang="en-US" sz="2800" dirty="0">
              <a:latin typeface="+mj-lt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47DA8D1-5B30-8CCA-E722-EACAD88621C3}"/>
              </a:ext>
            </a:extLst>
          </p:cNvPr>
          <p:cNvSpPr/>
          <p:nvPr/>
        </p:nvSpPr>
        <p:spPr>
          <a:xfrm>
            <a:off x="3923155" y="2062163"/>
            <a:ext cx="4268738" cy="607218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059605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Generalizing Bregman divergences with (M,N)-convexity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275" y="1476833"/>
            <a:ext cx="10515600" cy="4351338"/>
          </a:xfrm>
        </p:spPr>
        <p:txBody>
          <a:bodyPr/>
          <a:lstStyle/>
          <a:p>
            <a:r>
              <a:rPr lang="en-US" altLang="ja-JP" dirty="0"/>
              <a:t>Skew Jensen comparative convexity divergence: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dirty="0"/>
              <a:t>Non-negative for </a:t>
            </a:r>
            <a:r>
              <a:rPr lang="en-US" altLang="ja-JP" b="1" dirty="0">
                <a:solidFill>
                  <a:srgbClr val="FF0000"/>
                </a:solidFill>
              </a:rPr>
              <a:t>(M,N)-convex generators </a:t>
            </a:r>
            <a:r>
              <a:rPr lang="en-US" altLang="ja-JP" dirty="0"/>
              <a:t>F provided regular means M and N (e.g. power means)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E536E8-F8FB-E772-CDE6-D8693C12A0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637" y="1905883"/>
            <a:ext cx="8086725" cy="10477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FC8875-B7C8-3F4F-1E60-F0B2E9C66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358" y="4122861"/>
            <a:ext cx="11591146" cy="20045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3CFB9F9-8039-6D40-7C47-AA24DAF9C668}"/>
              </a:ext>
            </a:extLst>
          </p:cNvPr>
          <p:cNvSpPr txBox="1"/>
          <p:nvPr/>
        </p:nvSpPr>
        <p:spPr>
          <a:xfrm>
            <a:off x="216816" y="2198925"/>
            <a:ext cx="1657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u="sng" dirty="0"/>
              <a:t>Definition:</a:t>
            </a:r>
            <a:endParaRPr kumimoji="1" lang="ja-JP" altLang="en-US" sz="24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95DE70-6DA3-FB36-4D5B-01B141B8075A}"/>
              </a:ext>
            </a:extLst>
          </p:cNvPr>
          <p:cNvSpPr txBox="1"/>
          <p:nvPr/>
        </p:nvSpPr>
        <p:spPr>
          <a:xfrm>
            <a:off x="587958" y="6257221"/>
            <a:ext cx="11620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000" dirty="0"/>
              <a:t>Analogy to limit of skewed Jensen divergences amount to forward/reverse Bregman divergences.</a:t>
            </a:r>
            <a:endParaRPr kumimoji="1" lang="ja-JP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67861733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7AF45-1D16-26E5-697F-20B2F0A35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Generalizing Bregman divergences with quasi-arithmetic mean convexity</a:t>
            </a:r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CD7CF-95A7-1D1B-EDBD-E18B8657A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06" y="1794988"/>
            <a:ext cx="11767766" cy="2032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1DC473-719D-CCE0-8EB2-CA0D238DF3AF}"/>
              </a:ext>
            </a:extLst>
          </p:cNvPr>
          <p:cNvSpPr txBox="1"/>
          <p:nvPr/>
        </p:nvSpPr>
        <p:spPr>
          <a:xfrm>
            <a:off x="480767" y="4062953"/>
            <a:ext cx="69333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Amounts to a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conformal Bregman divergence</a:t>
            </a:r>
            <a:r>
              <a:rPr kumimoji="1" lang="en-US" altLang="ja-JP" sz="2400" dirty="0"/>
              <a:t>:</a:t>
            </a:r>
            <a:endParaRPr kumimoji="1" lang="ja-JP" altLang="en-US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D8F173-8E48-76F6-2F2F-2CF4CB6F7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3380" y="4605632"/>
            <a:ext cx="5611256" cy="112225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6064314-A1CA-6F80-0C43-F8A310A9BB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39100" y="5727883"/>
            <a:ext cx="3314700" cy="48577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4303E0B-4D9F-B326-A6B3-A1E462AD6746}"/>
              </a:ext>
            </a:extLst>
          </p:cNvPr>
          <p:cNvSpPr txBox="1"/>
          <p:nvPr/>
        </p:nvSpPr>
        <p:spPr>
          <a:xfrm>
            <a:off x="7062866" y="5800377"/>
            <a:ext cx="7906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with</a:t>
            </a:r>
            <a:endParaRPr kumimoji="1" lang="ja-JP" altLang="en-US" sz="2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CC6388-3361-049F-FAC8-4E8015210CA4}"/>
              </a:ext>
            </a:extLst>
          </p:cNvPr>
          <p:cNvSpPr txBox="1"/>
          <p:nvPr/>
        </p:nvSpPr>
        <p:spPr>
          <a:xfrm>
            <a:off x="347461" y="6327753"/>
            <a:ext cx="113030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Remark: Conformal Bregman divergences may yield </a:t>
            </a:r>
            <a:r>
              <a:rPr kumimoji="1" lang="en-US" altLang="ja-JP" sz="2400" b="1" dirty="0">
                <a:solidFill>
                  <a:srgbClr val="FF0000"/>
                </a:solidFill>
              </a:rPr>
              <a:t>robustness</a:t>
            </a:r>
            <a:r>
              <a:rPr kumimoji="1" lang="en-US" altLang="ja-JP" sz="2400" dirty="0"/>
              <a:t> in applications</a:t>
            </a:r>
            <a:endParaRPr kumimoji="1" lang="ja-JP" alt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5910BD-78CC-5DD0-9A26-F9BB3E1D3D6A}"/>
              </a:ext>
            </a:extLst>
          </p:cNvPr>
          <p:cNvSpPr txBox="1"/>
          <p:nvPr/>
        </p:nvSpPr>
        <p:spPr>
          <a:xfrm>
            <a:off x="4130429" y="5631023"/>
            <a:ext cx="27190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</a:rPr>
              <a:t>Conformal factor</a:t>
            </a:r>
            <a:endParaRPr kumimoji="1" lang="ja-JP" alt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23914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E14F7-E59B-9AC4-465D-2CB6FD0BA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43" y="-153350"/>
            <a:ext cx="6203623" cy="1325563"/>
          </a:xfrm>
        </p:spPr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References (partial list)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D63D3-D3ED-4AE6-9552-6F437B4003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310" y="939504"/>
            <a:ext cx="11947689" cy="5918495"/>
          </a:xfrm>
        </p:spPr>
        <p:txBody>
          <a:bodyPr>
            <a:normAutofit fontScale="77500" lnSpcReduction="20000"/>
          </a:bodyPr>
          <a:lstStyle/>
          <a:p>
            <a:r>
              <a:rPr lang="en-US" altLang="ja-JP" dirty="0"/>
              <a:t>John </a:t>
            </a:r>
            <a:r>
              <a:rPr lang="en-US" altLang="ja-JP" dirty="0" err="1"/>
              <a:t>Aczel</a:t>
            </a:r>
            <a:r>
              <a:rPr lang="en-US" altLang="ja-JP" dirty="0"/>
              <a:t>. </a:t>
            </a:r>
            <a:r>
              <a:rPr lang="en-US" altLang="ja-JP" b="1" dirty="0">
                <a:solidFill>
                  <a:schemeClr val="accent6"/>
                </a:solidFill>
              </a:rPr>
              <a:t>A generalization of the notion of convex functions</a:t>
            </a:r>
            <a:r>
              <a:rPr lang="en-US" altLang="ja-JP" dirty="0"/>
              <a:t>. Det </a:t>
            </a:r>
            <a:r>
              <a:rPr lang="en-US" altLang="ja-JP" dirty="0" err="1"/>
              <a:t>Kongelige</a:t>
            </a:r>
            <a:r>
              <a:rPr lang="en-US" altLang="ja-JP" dirty="0"/>
              <a:t> Norske </a:t>
            </a:r>
            <a:r>
              <a:rPr lang="en-US" altLang="ja-JP" dirty="0" err="1"/>
              <a:t>Videnskabers</a:t>
            </a:r>
            <a:r>
              <a:rPr lang="en-US" altLang="ja-JP" dirty="0"/>
              <a:t> </a:t>
            </a:r>
            <a:r>
              <a:rPr lang="en-US" altLang="ja-JP" dirty="0" err="1"/>
              <a:t>Selskabs</a:t>
            </a:r>
            <a:r>
              <a:rPr lang="en-US" altLang="ja-JP" dirty="0"/>
              <a:t> </a:t>
            </a:r>
            <a:r>
              <a:rPr lang="en-US" altLang="ja-JP" dirty="0" err="1"/>
              <a:t>Forhandlinger</a:t>
            </a:r>
            <a:r>
              <a:rPr lang="en-US" altLang="ja-JP" dirty="0"/>
              <a:t>, Trondheim, 19(24):87–90, 1947</a:t>
            </a:r>
          </a:p>
          <a:p>
            <a:r>
              <a:rPr lang="en-US" altLang="ja-JP" dirty="0"/>
              <a:t>Katy S </a:t>
            </a:r>
            <a:r>
              <a:rPr lang="en-US" altLang="ja-JP" dirty="0" err="1"/>
              <a:t>Azoury</a:t>
            </a:r>
            <a:r>
              <a:rPr lang="en-US" altLang="ja-JP" dirty="0"/>
              <a:t> and Manfred K </a:t>
            </a:r>
            <a:r>
              <a:rPr lang="en-US" altLang="ja-JP" dirty="0" err="1"/>
              <a:t>Warmuth</a:t>
            </a:r>
            <a:r>
              <a:rPr lang="en-US" altLang="ja-JP" dirty="0"/>
              <a:t>. </a:t>
            </a:r>
            <a:r>
              <a:rPr lang="en-US" altLang="ja-JP" b="1" dirty="0">
                <a:solidFill>
                  <a:schemeClr val="accent6"/>
                </a:solidFill>
              </a:rPr>
              <a:t>Relative loss bounds for on-line density estimation with the exponential family of distributions</a:t>
            </a:r>
            <a:r>
              <a:rPr lang="en-US" altLang="ja-JP" dirty="0"/>
              <a:t>. Machine learning, 43:211–246, 2001.</a:t>
            </a:r>
          </a:p>
          <a:p>
            <a:r>
              <a:rPr lang="en-US" altLang="ja-JP" dirty="0"/>
              <a:t>Ole </a:t>
            </a:r>
            <a:r>
              <a:rPr lang="en-US" altLang="ja-JP" dirty="0" err="1"/>
              <a:t>Barndorff</a:t>
            </a:r>
            <a:r>
              <a:rPr lang="en-US" altLang="ja-JP" dirty="0"/>
              <a:t>-Nielsen. </a:t>
            </a:r>
            <a:r>
              <a:rPr lang="en-US" altLang="ja-JP" b="1" dirty="0">
                <a:solidFill>
                  <a:schemeClr val="accent6"/>
                </a:solidFill>
              </a:rPr>
              <a:t>Information and exponential families</a:t>
            </a:r>
            <a:r>
              <a:rPr lang="en-US" altLang="ja-JP" dirty="0"/>
              <a:t>. John Wiley &amp; Sons, 2014.</a:t>
            </a:r>
          </a:p>
          <a:p>
            <a:r>
              <a:rPr lang="en-US" altLang="ja-JP" dirty="0"/>
              <a:t>Kazuhiro </a:t>
            </a:r>
            <a:r>
              <a:rPr lang="en-US" altLang="ja-JP" dirty="0" err="1"/>
              <a:t>Ishige</a:t>
            </a:r>
            <a:r>
              <a:rPr lang="en-US" altLang="ja-JP" dirty="0"/>
              <a:t>, Paolo </a:t>
            </a:r>
            <a:r>
              <a:rPr lang="en-US" altLang="ja-JP" dirty="0" err="1"/>
              <a:t>Salani</a:t>
            </a:r>
            <a:r>
              <a:rPr lang="en-US" altLang="ja-JP" dirty="0"/>
              <a:t>, and Asuka Takatsu. </a:t>
            </a:r>
            <a:r>
              <a:rPr lang="en-US" altLang="ja-JP" b="1" dirty="0">
                <a:solidFill>
                  <a:schemeClr val="accent6"/>
                </a:solidFill>
              </a:rPr>
              <a:t>Hierarchy of deformations in concavity</a:t>
            </a:r>
            <a:r>
              <a:rPr lang="en-US" altLang="ja-JP" dirty="0"/>
              <a:t>. Information Geometry, pages 1–19, 2022.</a:t>
            </a:r>
          </a:p>
          <a:p>
            <a:r>
              <a:rPr lang="en-US" altLang="ja-JP" dirty="0"/>
              <a:t>Thomas Kailath. </a:t>
            </a:r>
            <a:r>
              <a:rPr lang="en-US" altLang="ja-JP" b="1" dirty="0">
                <a:solidFill>
                  <a:schemeClr val="accent6"/>
                </a:solidFill>
              </a:rPr>
              <a:t>The divergence and Bhattacharyya distance measures in signal selection</a:t>
            </a:r>
            <a:r>
              <a:rPr lang="en-US" altLang="ja-JP" dirty="0"/>
              <a:t>. IEEE transactions on communication technology, 15(1):52–60, 1967.</a:t>
            </a:r>
          </a:p>
          <a:p>
            <a:r>
              <a:rPr lang="en-US" altLang="ja-JP" dirty="0"/>
              <a:t>Andrei Kolmogorov. </a:t>
            </a:r>
            <a:r>
              <a:rPr lang="en-US" altLang="ja-JP" b="1" dirty="0">
                <a:solidFill>
                  <a:schemeClr val="accent6"/>
                </a:solidFill>
              </a:rPr>
              <a:t>Sur la notion de la </a:t>
            </a:r>
            <a:r>
              <a:rPr lang="en-US" altLang="ja-JP" b="1" dirty="0" err="1">
                <a:solidFill>
                  <a:schemeClr val="accent6"/>
                </a:solidFill>
              </a:rPr>
              <a:t>moyenne</a:t>
            </a:r>
            <a:r>
              <a:rPr lang="en-US" altLang="ja-JP" dirty="0"/>
              <a:t>. G. </a:t>
            </a:r>
            <a:r>
              <a:rPr lang="en-US" altLang="ja-JP" dirty="0" err="1"/>
              <a:t>Bardi</a:t>
            </a:r>
            <a:r>
              <a:rPr lang="en-US" altLang="ja-JP" dirty="0"/>
              <a:t>, tip. </a:t>
            </a:r>
            <a:r>
              <a:rPr lang="en-US" altLang="ja-JP" dirty="0" err="1"/>
              <a:t>della</a:t>
            </a:r>
            <a:r>
              <a:rPr lang="en-US" altLang="ja-JP" dirty="0"/>
              <a:t> R. Accad. </a:t>
            </a:r>
            <a:r>
              <a:rPr lang="en-US" altLang="ja-JP" dirty="0" err="1"/>
              <a:t>dei</a:t>
            </a:r>
            <a:r>
              <a:rPr lang="en-US" altLang="ja-JP" dirty="0"/>
              <a:t> </a:t>
            </a:r>
            <a:r>
              <a:rPr lang="en-US" altLang="ja-JP" dirty="0" err="1"/>
              <a:t>Lincei</a:t>
            </a:r>
            <a:r>
              <a:rPr lang="en-US" altLang="ja-JP" dirty="0"/>
              <a:t>, 1930.</a:t>
            </a:r>
          </a:p>
          <a:p>
            <a:r>
              <a:rPr lang="en-US" altLang="ja-JP" dirty="0"/>
              <a:t>Constantin Niculescu and Lars-Erik Persson. </a:t>
            </a:r>
            <a:r>
              <a:rPr lang="en-US" altLang="ja-JP" b="1" dirty="0">
                <a:solidFill>
                  <a:schemeClr val="accent6"/>
                </a:solidFill>
              </a:rPr>
              <a:t>Convex functions and their applications</a:t>
            </a:r>
            <a:r>
              <a:rPr lang="en-US" altLang="ja-JP" dirty="0"/>
              <a:t>, volume 23. Springer, 2018. second edition</a:t>
            </a:r>
          </a:p>
          <a:p>
            <a:r>
              <a:rPr lang="en-US" altLang="ja-JP" dirty="0"/>
              <a:t>Tim Van Erven and Peter </a:t>
            </a:r>
            <a:r>
              <a:rPr lang="en-US" altLang="ja-JP" dirty="0" err="1"/>
              <a:t>Harremos</a:t>
            </a:r>
            <a:r>
              <a:rPr lang="en-US" altLang="ja-JP" dirty="0"/>
              <a:t>. </a:t>
            </a:r>
            <a:r>
              <a:rPr lang="en-US" altLang="ja-JP" b="1" dirty="0" err="1">
                <a:solidFill>
                  <a:schemeClr val="accent6"/>
                </a:solidFill>
              </a:rPr>
              <a:t>Renyi</a:t>
            </a:r>
            <a:r>
              <a:rPr lang="en-US" altLang="ja-JP" b="1" dirty="0">
                <a:solidFill>
                  <a:schemeClr val="accent6"/>
                </a:solidFill>
              </a:rPr>
              <a:t> divergence and </a:t>
            </a:r>
            <a:r>
              <a:rPr lang="en-US" altLang="ja-JP" b="1" dirty="0" err="1">
                <a:solidFill>
                  <a:schemeClr val="accent6"/>
                </a:solidFill>
              </a:rPr>
              <a:t>Kullback-Leibler</a:t>
            </a:r>
            <a:r>
              <a:rPr lang="en-US" altLang="ja-JP" b="1" dirty="0">
                <a:solidFill>
                  <a:schemeClr val="accent6"/>
                </a:solidFill>
              </a:rPr>
              <a:t> divergence</a:t>
            </a:r>
            <a:r>
              <a:rPr lang="en-US" altLang="ja-JP" dirty="0"/>
              <a:t>. IEEE Transactions on Information Theory, 60(7):3797–3820, 2014.</a:t>
            </a:r>
          </a:p>
          <a:p>
            <a:r>
              <a:rPr lang="en-US" altLang="ja-JP" dirty="0"/>
              <a:t>Jun Zhang and Ting-Kam Leonard Wong. </a:t>
            </a:r>
            <a:r>
              <a:rPr lang="en-US" altLang="ja-JP" b="1" dirty="0">
                <a:solidFill>
                  <a:schemeClr val="accent6"/>
                </a:solidFill>
              </a:rPr>
              <a:t>λ-deformed probability families with subtractive and divisive normalizations</a:t>
            </a:r>
            <a:r>
              <a:rPr lang="en-US" altLang="ja-JP" dirty="0"/>
              <a:t>. In Handbook of Statistics, volume 45, pages 187–215. Elsevier, 2021.</a:t>
            </a:r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16404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F07CD-9137-8CB2-37A8-8D279E413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816" y="18255"/>
            <a:ext cx="11136984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References and related works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1C0F1-3F3B-5695-5825-07B739D7D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3421" y="1071481"/>
            <a:ext cx="10515600" cy="5362912"/>
          </a:xfrm>
        </p:spPr>
        <p:txBody>
          <a:bodyPr>
            <a:normAutofit fontScale="85000" lnSpcReduction="20000"/>
          </a:bodyPr>
          <a:lstStyle/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NF and Richard Nock. 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Generalizing skew Jensen divergences and Bregman divergences with comparative convexity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IEEE Signal Processing Letters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 24.8 (2017): 1123-1127.</a:t>
            </a:r>
          </a:p>
          <a:p>
            <a:r>
              <a:rPr lang="en-US" altLang="ja-JP" b="0" i="0">
                <a:solidFill>
                  <a:srgbClr val="222222"/>
                </a:solidFill>
                <a:effectLst/>
                <a:latin typeface="+mj-lt"/>
              </a:rPr>
              <a:t>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Divergences induced by dual subtractive and divisive normalizations of exponential families and their convex deformations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b="0" i="1" dirty="0" err="1">
                <a:solidFill>
                  <a:srgbClr val="222222"/>
                </a:solidFill>
                <a:effectLst/>
                <a:latin typeface="+mj-lt"/>
              </a:rPr>
              <a:t>arXiv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 preprint arXiv:2312.12849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 (2023).</a:t>
            </a:r>
          </a:p>
          <a:p>
            <a:r>
              <a:rPr lang="en-US" altLang="ja-JP" i="0" dirty="0">
                <a:solidFill>
                  <a:srgbClr val="222222"/>
                </a:solidFill>
                <a:effectLst/>
                <a:latin typeface="+mj-lt"/>
              </a:rPr>
              <a:t>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Statistical divergences between densities of truncated exponential families with nested supports: Duo Bregman and duo Jensen divergences</a:t>
            </a:r>
            <a:r>
              <a:rPr lang="en-US" altLang="ja-JP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i="1" dirty="0">
                <a:solidFill>
                  <a:srgbClr val="222222"/>
                </a:solidFill>
                <a:effectLst/>
                <a:latin typeface="+mj-lt"/>
              </a:rPr>
              <a:t>Entropy</a:t>
            </a:r>
            <a:r>
              <a:rPr lang="en-US" altLang="ja-JP" i="0" dirty="0">
                <a:solidFill>
                  <a:srgbClr val="222222"/>
                </a:solidFill>
                <a:effectLst/>
                <a:latin typeface="+mj-lt"/>
              </a:rPr>
              <a:t> 24.3 (2022): 421.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Nock, Richard, FN, and Shun-</a:t>
            </a:r>
            <a:r>
              <a:rPr lang="en-US" altLang="ja-JP" b="0" i="0" dirty="0" err="1">
                <a:solidFill>
                  <a:srgbClr val="222222"/>
                </a:solidFill>
                <a:effectLst/>
                <a:latin typeface="+mj-lt"/>
              </a:rPr>
              <a:t>ichi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 Amari. "</a:t>
            </a:r>
            <a:r>
              <a:rPr lang="en-US" altLang="ja-JP" b="1" i="1" dirty="0">
                <a:solidFill>
                  <a:schemeClr val="accent6"/>
                </a:solidFill>
                <a:effectLst/>
                <a:latin typeface="+mj-lt"/>
              </a:rPr>
              <a:t>On conformal divergences and their population minimizers.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IEEE Transactions on Information Theory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 62.1 (2015): 527-538.</a:t>
            </a:r>
            <a:endParaRPr kumimoji="1" lang="en-US" altLang="ja-JP" dirty="0">
              <a:solidFill>
                <a:srgbClr val="222222"/>
              </a:solidFill>
              <a:latin typeface="+mj-lt"/>
            </a:endParaRPr>
          </a:p>
          <a:p>
            <a:r>
              <a:rPr lang="en-US" altLang="ja-JP" dirty="0">
                <a:solidFill>
                  <a:srgbClr val="222222"/>
                </a:solidFill>
                <a:latin typeface="+mj-lt"/>
              </a:rPr>
              <a:t>Rob </a:t>
            </a:r>
            <a:r>
              <a:rPr lang="en-US" altLang="ja-JP" dirty="0" err="1">
                <a:solidFill>
                  <a:srgbClr val="222222"/>
                </a:solidFill>
                <a:latin typeface="+mj-lt"/>
              </a:rPr>
              <a:t>Brekelmans</a:t>
            </a:r>
            <a:r>
              <a:rPr lang="en-US" altLang="ja-JP" dirty="0">
                <a:solidFill>
                  <a:srgbClr val="222222"/>
                </a:solidFill>
                <a:latin typeface="+mj-lt"/>
              </a:rPr>
              <a:t> and FN. “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Variational representations of annealing paths: Bregman information under monotonic embedding</a:t>
            </a:r>
            <a:r>
              <a:rPr lang="en-US" altLang="ja-JP" b="0" i="0" dirty="0">
                <a:solidFill>
                  <a:srgbClr val="1D2228"/>
                </a:solidFill>
                <a:effectLst/>
                <a:latin typeface="+mj-lt"/>
              </a:rPr>
              <a:t>”, Information geometry,  2024. </a:t>
            </a:r>
            <a:r>
              <a:rPr kumimoji="1" lang="en-US" altLang="ja-JP" dirty="0">
                <a:solidFill>
                  <a:srgbClr val="1D2228"/>
                </a:solidFill>
                <a:latin typeface="+mj-lt"/>
              </a:rPr>
              <a:t>Doi: </a:t>
            </a:r>
            <a:r>
              <a:rPr lang="en-US" altLang="ja-JP" dirty="0">
                <a:solidFill>
                  <a:srgbClr val="1D2228"/>
                </a:solidFill>
                <a:effectLst/>
                <a:latin typeface="+mj-lt"/>
              </a:rPr>
              <a:t>10.1007/s41884-023-00129-6 </a:t>
            </a:r>
          </a:p>
          <a:p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"</a:t>
            </a:r>
            <a:r>
              <a:rPr lang="en-US" altLang="ja-JP" b="1" i="0" dirty="0">
                <a:solidFill>
                  <a:schemeClr val="accent6"/>
                </a:solidFill>
                <a:effectLst/>
                <a:latin typeface="+mj-lt"/>
              </a:rPr>
              <a:t>Quasi-arithmetic Centers, Quasi-arithmetic Mixtures, and the Jensen-Shannon-Divergences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." </a:t>
            </a:r>
            <a:r>
              <a:rPr lang="en-US" altLang="ja-JP" b="0" i="1" dirty="0">
                <a:solidFill>
                  <a:srgbClr val="222222"/>
                </a:solidFill>
                <a:effectLst/>
                <a:latin typeface="+mj-lt"/>
              </a:rPr>
              <a:t>International Conference on Geometric Science of Information</a:t>
            </a:r>
            <a:r>
              <a:rPr lang="en-US" altLang="ja-JP" b="0" i="0" dirty="0">
                <a:solidFill>
                  <a:srgbClr val="222222"/>
                </a:solidFill>
                <a:effectLst/>
                <a:latin typeface="+mj-lt"/>
              </a:rPr>
              <a:t>. Cham: Springer Nature Switzerland, 2023.</a:t>
            </a:r>
            <a:r>
              <a:rPr lang="en-US" altLang="ja-JP" dirty="0">
                <a:solidFill>
                  <a:srgbClr val="1D2228"/>
                </a:solidFill>
                <a:effectLst/>
                <a:latin typeface="+mj-lt"/>
              </a:rPr>
              <a:t>   </a:t>
            </a:r>
            <a:endParaRPr kumimoji="1" lang="ja-JP" alt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3906052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0FB72B-CDAA-7CC3-6869-0FF076F51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847" y="364470"/>
            <a:ext cx="10515600" cy="6319133"/>
          </a:xfrm>
        </p:spPr>
        <p:txBody>
          <a:bodyPr>
            <a:normAutofit fontScale="55000" lnSpcReduction="20000"/>
          </a:bodyPr>
          <a:lstStyle/>
          <a:p>
            <a:r>
              <a:rPr kumimoji="1" lang="en-US" altLang="ja-JP" dirty="0" err="1"/>
              <a:t>Kullback-Leibler</a:t>
            </a:r>
            <a:r>
              <a:rPr kumimoji="1" lang="en-US" altLang="ja-JP" dirty="0"/>
              <a:t> divergence: relative entropy</a:t>
            </a:r>
          </a:p>
          <a:p>
            <a:r>
              <a:rPr lang="en-US" altLang="ja-JP" dirty="0"/>
              <a:t>Exponential families: Discrete, continuous, measures</a:t>
            </a:r>
          </a:p>
          <a:p>
            <a:r>
              <a:rPr kumimoji="1" lang="en-US" altLang="ja-JP" dirty="0"/>
              <a:t>KLD between densities of an EF</a:t>
            </a:r>
          </a:p>
          <a:p>
            <a:r>
              <a:rPr lang="en-US" altLang="ja-JP" dirty="0"/>
              <a:t>Information geometry of convex function: Dually flat space</a:t>
            </a:r>
          </a:p>
          <a:p>
            <a:r>
              <a:rPr kumimoji="1" lang="en-US" altLang="ja-JP" dirty="0"/>
              <a:t>Information geometry of divergence</a:t>
            </a:r>
          </a:p>
          <a:p>
            <a:r>
              <a:rPr kumimoji="1" lang="en-US" altLang="ja-JP" dirty="0"/>
              <a:t>Bhattacharyya distance and </a:t>
            </a:r>
            <a:r>
              <a:rPr kumimoji="1" lang="en-US" altLang="ja-JP" dirty="0" err="1"/>
              <a:t>Rényi</a:t>
            </a:r>
            <a:r>
              <a:rPr kumimoji="1" lang="en-US" altLang="ja-JP" dirty="0"/>
              <a:t> divergence</a:t>
            </a:r>
          </a:p>
          <a:p>
            <a:r>
              <a:rPr lang="en-US" altLang="ja-JP" dirty="0"/>
              <a:t>Jensen divergence</a:t>
            </a:r>
          </a:p>
          <a:p>
            <a:r>
              <a:rPr kumimoji="1" lang="en-US" altLang="ja-JP" dirty="0"/>
              <a:t>Overview of classical divergences</a:t>
            </a:r>
          </a:p>
          <a:p>
            <a:r>
              <a:rPr lang="en-US" altLang="ja-JP" dirty="0"/>
              <a:t>Partition function is log-convex and hence convex</a:t>
            </a:r>
          </a:p>
          <a:p>
            <a:r>
              <a:rPr kumimoji="1" lang="en-US" altLang="ja-JP" dirty="0"/>
              <a:t>Bregman divergence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Z: KLD between unnormalized EF densities</a:t>
            </a:r>
          </a:p>
          <a:p>
            <a:r>
              <a:rPr lang="en-US" altLang="ja-JP" dirty="0"/>
              <a:t>Jensen divergence </a:t>
            </a:r>
            <a:r>
              <a:rPr lang="en-US" altLang="ja-JP" dirty="0" err="1"/>
              <a:t>wrt</a:t>
            </a:r>
            <a:r>
              <a:rPr lang="en-US" altLang="ja-JP" dirty="0"/>
              <a:t> Z: alpha divergences</a:t>
            </a:r>
          </a:p>
          <a:p>
            <a:r>
              <a:rPr kumimoji="1" lang="en-US" altLang="ja-JP" dirty="0"/>
              <a:t>Overview of divergences between (un)normalized EF densities</a:t>
            </a:r>
          </a:p>
          <a:p>
            <a:r>
              <a:rPr lang="en-US" altLang="ja-JP" dirty="0"/>
              <a:t>Comparative convexity</a:t>
            </a:r>
          </a:p>
          <a:p>
            <a:r>
              <a:rPr kumimoji="1" lang="en-US" altLang="ja-JP" dirty="0"/>
              <a:t>Comparative convexity </a:t>
            </a:r>
            <a:r>
              <a:rPr kumimoji="1" lang="en-US" altLang="ja-JP" dirty="0" err="1"/>
              <a:t>wrt</a:t>
            </a:r>
            <a:r>
              <a:rPr kumimoji="1" lang="en-US" altLang="ja-JP" dirty="0"/>
              <a:t> quasi-arithmetic means</a:t>
            </a:r>
          </a:p>
          <a:p>
            <a:r>
              <a:rPr lang="en-US" altLang="ja-JP" dirty="0"/>
              <a:t>Deforming convex functions </a:t>
            </a:r>
            <a:r>
              <a:rPr lang="en-US" altLang="ja-JP" dirty="0" err="1"/>
              <a:t>wrt</a:t>
            </a:r>
            <a:r>
              <a:rPr lang="en-US" altLang="ja-JP" dirty="0"/>
              <a:t> quasi-arithmetic generators</a:t>
            </a:r>
          </a:p>
          <a:p>
            <a:r>
              <a:rPr kumimoji="1" lang="en-US" altLang="ja-JP" dirty="0"/>
              <a:t>(M,N)-Jensen divergence</a:t>
            </a:r>
          </a:p>
          <a:p>
            <a:r>
              <a:rPr lang="en-US" altLang="ja-JP" dirty="0"/>
              <a:t>(M,N)-Bregman divergence</a:t>
            </a:r>
          </a:p>
          <a:p>
            <a:r>
              <a:rPr kumimoji="1" lang="en-US" altLang="ja-JP" dirty="0"/>
              <a:t>Equivalence with a conformal Bregman divergence</a:t>
            </a:r>
          </a:p>
          <a:p>
            <a:r>
              <a:rPr lang="en-US" altLang="ja-JP" dirty="0"/>
              <a:t>Power Bregman divergences</a:t>
            </a:r>
          </a:p>
          <a:p>
            <a:r>
              <a:rPr kumimoji="1" lang="en-US" altLang="ja-JP" dirty="0"/>
              <a:t>Conclusion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25683896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000AA-B4AF-3F95-E2C6-FB87062C0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535" y="120028"/>
            <a:ext cx="10515600" cy="1325563"/>
          </a:xfrm>
        </p:spPr>
        <p:txBody>
          <a:bodyPr>
            <a:noAutofit/>
          </a:bodyPr>
          <a:lstStyle/>
          <a:p>
            <a:r>
              <a:rPr kumimoji="1" lang="en-US" altLang="ja-JP" sz="3200" b="1" dirty="0">
                <a:solidFill>
                  <a:schemeClr val="accent5"/>
                </a:solidFill>
              </a:rPr>
              <a:t>Divergences and comparative convexity</a:t>
            </a:r>
            <a:br>
              <a:rPr kumimoji="1" lang="en-US" altLang="ja-JP" sz="3200" b="1" dirty="0">
                <a:solidFill>
                  <a:schemeClr val="accent5"/>
                </a:solidFill>
              </a:rPr>
            </a:br>
            <a:r>
              <a:rPr kumimoji="1" lang="en-US" altLang="ja-JP" sz="3200" b="1" dirty="0">
                <a:solidFill>
                  <a:schemeClr val="accent5"/>
                </a:solidFill>
              </a:rPr>
              <a:t>by Frank Nielsen, Sony Computer Science Laboratories Inc , Japan</a:t>
            </a:r>
            <a:endParaRPr kumimoji="1" lang="ja-JP" altLang="en-US" sz="3200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D97AE-F26F-A355-3115-9B2DF8E9E6A9}"/>
              </a:ext>
            </a:extLst>
          </p:cNvPr>
          <p:cNvSpPr txBox="1">
            <a:spLocks/>
          </p:cNvSpPr>
          <p:nvPr/>
        </p:nvSpPr>
        <p:spPr>
          <a:xfrm>
            <a:off x="311085" y="1564849"/>
            <a:ext cx="11484991" cy="5033914"/>
          </a:xfrm>
          <a:prstGeom prst="rect">
            <a:avLst/>
          </a:prstGeom>
        </p:spPr>
        <p:txBody>
          <a:bodyPr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ja-JP" sz="1800" dirty="0"/>
              <a:t>In this talk, we first recall the equivalence between the </a:t>
            </a:r>
            <a:r>
              <a:rPr lang="en-US" altLang="ja-JP" sz="1800" dirty="0" err="1"/>
              <a:t>Kullback-Leibler</a:t>
            </a:r>
            <a:r>
              <a:rPr lang="en-US" altLang="ja-JP" sz="1800" dirty="0"/>
              <a:t> divergence between densities of an exponential family and Bregman divergences,  and then highlight the connection with  dually flat spaces of information geometry.</a:t>
            </a:r>
          </a:p>
          <a:p>
            <a:pPr marL="0" indent="0">
              <a:buNone/>
            </a:pPr>
            <a:r>
              <a:rPr lang="en-US" altLang="ja-JP" sz="1800" dirty="0"/>
              <a:t>Exponential families can be normalized either by  cumulant functions (free energies) or by partition functions, both functions being strictly convex and inducing Bregman and Jensen divergences.</a:t>
            </a:r>
          </a:p>
          <a:p>
            <a:pPr marL="0" indent="0">
              <a:buNone/>
            </a:pPr>
            <a:r>
              <a:rPr lang="en-US" altLang="ja-JP" sz="1800" dirty="0"/>
              <a:t>It is well-known that skewed </a:t>
            </a:r>
            <a:r>
              <a:rPr lang="en-US" altLang="ja-JP" sz="1800" dirty="0" err="1"/>
              <a:t>Bhattacharryya</a:t>
            </a:r>
            <a:r>
              <a:rPr lang="en-US" altLang="ja-JP" sz="1800" dirty="0"/>
              <a:t> distances between probability densities of an exponential family amounts to skewed Jensen divergences induced by the cumulant function between their corresponding natural parameters, and in limit cases that the sided </a:t>
            </a:r>
            <a:r>
              <a:rPr lang="en-US" altLang="ja-JP" sz="1800" dirty="0" err="1"/>
              <a:t>Kullback-Leibler</a:t>
            </a:r>
            <a:r>
              <a:rPr lang="en-US" altLang="ja-JP" sz="1800" dirty="0"/>
              <a:t> divergences amount to reverse-sided Bregman divergences. </a:t>
            </a:r>
          </a:p>
          <a:p>
            <a:pPr marL="0" indent="0">
              <a:buNone/>
            </a:pPr>
            <a:r>
              <a:rPr lang="en-US" altLang="ja-JP" sz="1800" dirty="0"/>
              <a:t>We show that α-divergences between unnormalized densities of an exponential family amounts to scaled α-skewed Jensen divergences induced by the partition function. </a:t>
            </a:r>
          </a:p>
          <a:p>
            <a:pPr marL="0" indent="0">
              <a:buNone/>
            </a:pPr>
            <a:r>
              <a:rPr lang="en-US" altLang="ja-JP" sz="1800" dirty="0"/>
              <a:t>Finally, we show how comparative convexity with respect to a pair of quasi-arithmetic means allows to deform both convex functions and their arguments, and thereby define dually flat spaces with corresponding divergences when ordinary convexity is preserved.</a:t>
            </a:r>
          </a:p>
          <a:p>
            <a:pPr marL="0" indent="0">
              <a:buNone/>
            </a:pPr>
            <a:endParaRPr lang="en-US" altLang="ja-JP" sz="1800" dirty="0"/>
          </a:p>
          <a:p>
            <a:pPr marL="0" indent="0">
              <a:buNone/>
            </a:pP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References:</a:t>
            </a:r>
          </a:p>
          <a:p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 and Richard Nock. "</a:t>
            </a:r>
            <a:r>
              <a:rPr lang="en-US" altLang="ja-JP" sz="12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Generalizing skew Jensen divergences and Bregman divergences with comparative convexity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ja-JP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Signal Processing Letters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24.8 (2017): 1123-1127.</a:t>
            </a:r>
          </a:p>
          <a:p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NF. "</a:t>
            </a:r>
            <a:r>
              <a:rPr lang="en-US" altLang="ja-JP" sz="1200" b="1" i="1" dirty="0">
                <a:solidFill>
                  <a:schemeClr val="accent6"/>
                </a:solidFill>
                <a:effectLst/>
                <a:latin typeface="Arial" panose="020B0604020202020204" pitchFamily="34" charset="0"/>
              </a:rPr>
              <a:t>Divergences induced by dual subtractive and divisive normalizations of exponential families and their convex deformations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." </a:t>
            </a:r>
            <a:r>
              <a:rPr lang="en-US" altLang="ja-JP" sz="12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ja-JP" sz="12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arXiv:2312.12849</a:t>
            </a:r>
            <a:r>
              <a:rPr lang="en-US" altLang="ja-JP" sz="12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(2023).</a:t>
            </a:r>
          </a:p>
          <a:p>
            <a:pPr marL="0" indent="0">
              <a:buNone/>
            </a:pPr>
            <a:endParaRPr lang="ja-JP" altLang="en-US" sz="1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06704B2-FDA9-77DD-CB0E-F137BC645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6" y="0"/>
            <a:ext cx="1215020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68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CA7F-B853-4585-7E2B-66EF83286A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F221A52-D067-38D9-F48A-D2DBEBA51A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D5CBC-69D8-E253-967C-8145FF778C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07" y="297779"/>
            <a:ext cx="11412892" cy="6424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3798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AD6A2-DEFF-2B09-7C06-3D52A3078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b="1" dirty="0">
                <a:solidFill>
                  <a:schemeClr val="accent5"/>
                </a:solidFill>
              </a:rPr>
              <a:t>Weighted quasi-arithmetic means when </a:t>
            </a:r>
            <a:br>
              <a:rPr kumimoji="1" lang="en-US" altLang="ja-JP" b="1" dirty="0">
                <a:solidFill>
                  <a:schemeClr val="accent5"/>
                </a:solidFill>
              </a:rPr>
            </a:br>
            <a:r>
              <a:rPr kumimoji="1" lang="en-US" altLang="ja-JP" b="1" dirty="0">
                <a:solidFill>
                  <a:schemeClr val="accent5"/>
                </a:solidFill>
              </a:rPr>
              <a:t> </a:t>
            </a:r>
            <a:r>
              <a:rPr kumimoji="1" lang="el-GR" altLang="ja-JP" b="1" dirty="0">
                <a:solidFill>
                  <a:schemeClr val="accent5"/>
                </a:solidFill>
              </a:rPr>
              <a:t>α</a:t>
            </a:r>
            <a:r>
              <a:rPr kumimoji="1" lang="en-US" altLang="ja-JP" b="1" dirty="0">
                <a:solidFill>
                  <a:schemeClr val="accent5"/>
                </a:solidFill>
              </a:rPr>
              <a:t> tends to zero: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A7A0221-9206-F4B5-14E2-B7CD58F605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93589" y="2284463"/>
            <a:ext cx="2816258" cy="96291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2F10E1B-AD16-118D-1DBB-340D1FFB9579}"/>
              </a:ext>
            </a:extLst>
          </p:cNvPr>
          <p:cNvSpPr txBox="1"/>
          <p:nvPr/>
        </p:nvSpPr>
        <p:spPr>
          <a:xfrm>
            <a:off x="989814" y="2507530"/>
            <a:ext cx="30155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>
                <a:latin typeface="+mj-lt"/>
              </a:rPr>
              <a:t>M</a:t>
            </a:r>
            <a:r>
              <a:rPr kumimoji="1" lang="ja-JP" altLang="en-US" sz="2800" baseline="-25000" dirty="0">
                <a:latin typeface="+mj-lt"/>
              </a:rPr>
              <a:t>𝜏</a:t>
            </a:r>
            <a:r>
              <a:rPr kumimoji="1" lang="en-US" altLang="ja-JP" sz="2800" dirty="0">
                <a:latin typeface="+mj-lt"/>
              </a:rPr>
              <a:t>(p,q;1-</a:t>
            </a:r>
            <a:r>
              <a:rPr kumimoji="1" lang="el-GR" altLang="ja-JP" sz="2800" dirty="0">
                <a:latin typeface="+mj-lt"/>
              </a:rPr>
              <a:t> α</a:t>
            </a:r>
            <a:r>
              <a:rPr kumimoji="1" lang="en-US" altLang="ja-JP" sz="2800" dirty="0">
                <a:latin typeface="+mj-lt"/>
              </a:rPr>
              <a:t>;</a:t>
            </a:r>
            <a:r>
              <a:rPr kumimoji="1" lang="el-GR" altLang="ja-JP" sz="2800" dirty="0">
                <a:latin typeface="+mj-lt"/>
              </a:rPr>
              <a:t> α</a:t>
            </a:r>
            <a:r>
              <a:rPr kumimoji="1" lang="en-US" altLang="ja-JP" sz="2800" dirty="0">
                <a:latin typeface="+mj-lt"/>
              </a:rPr>
              <a:t>)=</a:t>
            </a:r>
            <a:endParaRPr kumimoji="1" lang="ja-JP" alt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576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474" y="0"/>
            <a:ext cx="11005008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chemeClr val="accent5"/>
                </a:solidFill>
                <a:cs typeface="Arial" panose="020B0604020202020204" pitchFamily="34" charset="0"/>
              </a:rPr>
              <a:t>Kullback-Leibler</a:t>
            </a:r>
            <a:r>
              <a:rPr kumimoji="1" lang="en-US" altLang="ja-JP" b="1" dirty="0">
                <a:solidFill>
                  <a:schemeClr val="accent5"/>
                </a:solidFill>
                <a:cs typeface="Arial" panose="020B0604020202020204" pitchFamily="34" charset="0"/>
              </a:rPr>
              <a:t> divergence: relative entropy</a:t>
            </a:r>
            <a:endParaRPr kumimoji="1" lang="ja-JP" altLang="en-US" b="1" dirty="0">
              <a:solidFill>
                <a:schemeClr val="accent5"/>
              </a:solidFill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474" y="1027522"/>
            <a:ext cx="11359298" cy="5830477"/>
          </a:xfrm>
        </p:spPr>
        <p:txBody>
          <a:bodyPr>
            <a:noAutofit/>
          </a:bodyPr>
          <a:lstStyle/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The </a:t>
            </a:r>
            <a:r>
              <a:rPr kumimoji="1" lang="en-US" altLang="ja-JP" sz="2400" b="1" dirty="0" err="1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Kullback-Leibler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 divergence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(KLD) is a </a:t>
            </a:r>
            <a:r>
              <a:rPr kumimoji="1" lang="en-US" altLang="ja-JP" sz="2400" i="1" dirty="0">
                <a:latin typeface="+mj-lt"/>
                <a:cs typeface="Arial" panose="020B0604020202020204" pitchFamily="34" charset="0"/>
              </a:rPr>
              <a:t>dissimilarity measure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between probability distributions or measures P and Q :</a:t>
            </a:r>
          </a:p>
          <a:p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lang="en-US" altLang="ja-JP" sz="2400" dirty="0">
                <a:latin typeface="+mj-lt"/>
                <a:cs typeface="Arial" panose="020B0604020202020204" pitchFamily="34" charset="0"/>
              </a:rPr>
              <a:t>KLD fails symmetry and triangle inequality of metrics but is always non-negative, a property known as </a:t>
            </a:r>
            <a:r>
              <a:rPr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Gibbs’ inequality</a:t>
            </a:r>
            <a:r>
              <a:rPr lang="en-US" altLang="ja-JP" sz="2400" dirty="0">
                <a:latin typeface="+mj-lt"/>
                <a:cs typeface="Arial" panose="020B0604020202020204" pitchFamily="34" charset="0"/>
              </a:rPr>
              <a:t>:</a:t>
            </a:r>
          </a:p>
          <a:p>
            <a:pPr marL="0" indent="0">
              <a:buNone/>
            </a:pPr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KLD also called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relative entropy 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because it is the difference between the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cross-entropy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 and </a:t>
            </a:r>
            <a:r>
              <a:rPr kumimoji="1" lang="en-US" altLang="ja-JP" sz="2400" b="1" dirty="0">
                <a:solidFill>
                  <a:srgbClr val="FF0000"/>
                </a:solidFill>
                <a:latin typeface="+mj-lt"/>
                <a:cs typeface="Arial" panose="020B0604020202020204" pitchFamily="34" charset="0"/>
              </a:rPr>
              <a:t>Shannon entropy</a:t>
            </a:r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:</a:t>
            </a:r>
          </a:p>
          <a:p>
            <a:endParaRPr lang="en-US" altLang="ja-JP" sz="2400" dirty="0">
              <a:latin typeface="+mj-lt"/>
              <a:cs typeface="Arial" panose="020B0604020202020204" pitchFamily="34" charset="0"/>
            </a:endParaRPr>
          </a:p>
          <a:p>
            <a:endParaRPr kumimoji="1" lang="en-US" altLang="ja-JP" sz="2400" dirty="0">
              <a:latin typeface="+mj-lt"/>
              <a:cs typeface="Arial" panose="020B0604020202020204" pitchFamily="34" charset="0"/>
            </a:endParaRPr>
          </a:p>
          <a:p>
            <a:r>
              <a:rPr kumimoji="1" lang="en-US" altLang="ja-JP" sz="2400" dirty="0">
                <a:latin typeface="+mj-lt"/>
                <a:cs typeface="Arial" panose="020B0604020202020204" pitchFamily="34" charset="0"/>
              </a:rPr>
              <a:t>Interpretation of KLD in information theory: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expected difference of the number of bits required for Huffman encoding of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P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 using a code optimized for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Q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 rather than the Huffman code optimized for </a:t>
            </a:r>
            <a:r>
              <a:rPr lang="en-US" altLang="ja-JP" sz="2400" b="0" i="1" dirty="0">
                <a:solidFill>
                  <a:srgbClr val="202122"/>
                </a:solidFill>
                <a:effectLst/>
                <a:latin typeface="+mj-lt"/>
                <a:cs typeface="Arial" panose="020B0604020202020204" pitchFamily="34" charset="0"/>
              </a:rPr>
              <a:t>P.</a:t>
            </a:r>
            <a:endParaRPr kumimoji="1" lang="ja-JP" altLang="en-US" sz="2400" dirty="0">
              <a:latin typeface="+mj-lt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F45647-20B6-4CC9-A4B7-74135441C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505" y="1681534"/>
            <a:ext cx="8664779" cy="10777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BAAC63-7708-FF07-32A2-5EA08D366F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963" y="3413307"/>
            <a:ext cx="11114202" cy="55660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F9A5F71-C486-2A62-1A9D-8A2326DD5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889" y="4888881"/>
            <a:ext cx="10936637" cy="656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53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09" y="0"/>
            <a:ext cx="11934334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Exponential families: </a:t>
            </a:r>
            <a:r>
              <a:rPr lang="en-US" altLang="ja-JP" sz="4000" b="1" dirty="0">
                <a:solidFill>
                  <a:schemeClr val="accent5"/>
                </a:solidFill>
              </a:rPr>
              <a:t>Discrete/continuous/measures</a:t>
            </a:r>
            <a:endParaRPr lang="en-US" altLang="ja-JP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6371" y="1008669"/>
            <a:ext cx="11807072" cy="5849332"/>
          </a:xfrm>
        </p:spPr>
        <p:txBody>
          <a:bodyPr>
            <a:normAutofit fontScale="85000" lnSpcReduction="10000"/>
          </a:bodyPr>
          <a:lstStyle/>
          <a:p>
            <a:r>
              <a:rPr kumimoji="1" lang="en-US" altLang="ja-JP" dirty="0"/>
              <a:t>A parametric family of distributions {P</a:t>
            </a:r>
            <a:r>
              <a:rPr lang="el-GR" altLang="ja-JP" b="0" i="0" baseline="-2500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λ</a:t>
            </a:r>
            <a:r>
              <a:rPr kumimoji="1" lang="en-US" altLang="ja-JP" dirty="0"/>
              <a:t>} </a:t>
            </a:r>
            <a:r>
              <a:rPr lang="en-US" altLang="ja-JP" dirty="0"/>
              <a:t>all dominated by a measure </a:t>
            </a:r>
            <a:r>
              <a:rPr lang="el-GR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μ </a:t>
            </a:r>
            <a:r>
              <a:rPr lang="en-US" altLang="ja-JP" dirty="0"/>
              <a:t>is an </a:t>
            </a:r>
            <a:r>
              <a:rPr lang="en-US" altLang="ja-JP" b="1" dirty="0">
                <a:solidFill>
                  <a:srgbClr val="FF0000"/>
                </a:solidFill>
              </a:rPr>
              <a:t>exponential family </a:t>
            </a:r>
            <a:r>
              <a:rPr lang="en-US" altLang="ja-JP" dirty="0" err="1"/>
              <a:t>iff</a:t>
            </a:r>
            <a:r>
              <a:rPr lang="en-US" altLang="ja-JP" dirty="0"/>
              <a:t> the densities </a:t>
            </a:r>
            <a:r>
              <a:rPr lang="en-US" altLang="ja-JP" dirty="0" err="1"/>
              <a:t>wrt</a:t>
            </a:r>
            <a:r>
              <a:rPr lang="en-US" altLang="ja-JP" dirty="0"/>
              <a:t> </a:t>
            </a:r>
            <a:r>
              <a:rPr lang="el-GR" altLang="ja-JP" b="0" i="0" dirty="0">
                <a:solidFill>
                  <a:srgbClr val="4D5156"/>
                </a:solidFill>
                <a:effectLst/>
                <a:latin typeface="arial" panose="020B0604020202020204" pitchFamily="34" charset="0"/>
              </a:rPr>
              <a:t>μ</a:t>
            </a:r>
            <a:r>
              <a:rPr lang="en-US" altLang="ja-JP" dirty="0"/>
              <a:t> can be expressed canonically as 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lang="el-GR" altLang="ja-JP" dirty="0"/>
              <a:t>θ </a:t>
            </a:r>
            <a:r>
              <a:rPr lang="en-US" altLang="ja-JP" dirty="0"/>
              <a:t>is </a:t>
            </a:r>
            <a:r>
              <a:rPr lang="en-US" altLang="ja-JP" b="1" dirty="0">
                <a:solidFill>
                  <a:srgbClr val="FF0000"/>
                </a:solidFill>
              </a:rPr>
              <a:t>natural parameter</a:t>
            </a:r>
          </a:p>
          <a:p>
            <a:r>
              <a:rPr lang="en-US" altLang="ja-JP" dirty="0"/>
              <a:t>t(x) is </a:t>
            </a:r>
            <a:r>
              <a:rPr lang="en-US" altLang="ja-JP" b="1" dirty="0">
                <a:solidFill>
                  <a:srgbClr val="FF0000"/>
                </a:solidFill>
              </a:rPr>
              <a:t>sufficient statistics, </a:t>
            </a:r>
            <a:r>
              <a:rPr lang="en-US" altLang="ja-JP" dirty="0"/>
              <a:t>and k(x) or h(x) is an auxiliary carrier term </a:t>
            </a:r>
          </a:p>
          <a:p>
            <a:r>
              <a:rPr kumimoji="1" lang="en-US" altLang="ja-JP" dirty="0"/>
              <a:t>Inner product (e.g., scalar product for vectors, tr(AB) for symmetric matrices)</a:t>
            </a:r>
          </a:p>
          <a:p>
            <a:endParaRPr kumimoji="1" lang="en-US" altLang="ja-JP" dirty="0"/>
          </a:p>
          <a:p>
            <a:r>
              <a:rPr kumimoji="1" lang="en-US" altLang="ja-JP" dirty="0"/>
              <a:t>Unnormalized density: </a:t>
            </a:r>
          </a:p>
          <a:p>
            <a:r>
              <a:rPr kumimoji="1" lang="en-US" altLang="ja-JP" i="1" dirty="0"/>
              <a:t>Subtractive normalization</a:t>
            </a:r>
            <a:r>
              <a:rPr kumimoji="1" lang="en-US" altLang="ja-JP" dirty="0"/>
              <a:t>:</a:t>
            </a:r>
          </a:p>
          <a:p>
            <a:r>
              <a:rPr kumimoji="1" lang="en-US" altLang="ja-JP" i="1" dirty="0"/>
              <a:t>Divisive normalization</a:t>
            </a:r>
            <a:r>
              <a:rPr kumimoji="1" lang="en-US" altLang="ja-JP" dirty="0"/>
              <a:t>:</a:t>
            </a:r>
          </a:p>
          <a:p>
            <a:endParaRPr lang="en-US" altLang="ja-JP" dirty="0"/>
          </a:p>
          <a:p>
            <a:r>
              <a:rPr kumimoji="1" lang="en-US" altLang="ja-JP" dirty="0"/>
              <a:t>F called </a:t>
            </a:r>
            <a:r>
              <a:rPr kumimoji="1" lang="en-US" altLang="ja-JP" b="1" dirty="0">
                <a:solidFill>
                  <a:srgbClr val="FF0000"/>
                </a:solidFill>
              </a:rPr>
              <a:t>cumulant function </a:t>
            </a:r>
            <a:r>
              <a:rPr kumimoji="1" lang="en-US" altLang="ja-JP" dirty="0"/>
              <a:t>in statistics  </a:t>
            </a:r>
          </a:p>
          <a:p>
            <a:r>
              <a:rPr lang="en-US" altLang="ja-JP" dirty="0"/>
              <a:t>F called </a:t>
            </a:r>
            <a:r>
              <a:rPr kumimoji="1" lang="en-US" altLang="ja-JP" b="1" dirty="0">
                <a:solidFill>
                  <a:srgbClr val="FF0000"/>
                </a:solidFill>
              </a:rPr>
              <a:t>free energy </a:t>
            </a:r>
            <a:r>
              <a:rPr kumimoji="1" lang="en-US" altLang="ja-JP" dirty="0"/>
              <a:t>and Z </a:t>
            </a:r>
            <a:r>
              <a:rPr lang="en-US" altLang="ja-JP" dirty="0"/>
              <a:t>called </a:t>
            </a:r>
            <a:r>
              <a:rPr lang="en-US" altLang="ja-JP" b="1" dirty="0">
                <a:solidFill>
                  <a:srgbClr val="FF0000"/>
                </a:solidFill>
              </a:rPr>
              <a:t>partition function </a:t>
            </a:r>
            <a:r>
              <a:rPr kumimoji="1" lang="en-US" altLang="ja-JP" dirty="0"/>
              <a:t>in thermodynamics</a:t>
            </a:r>
          </a:p>
          <a:p>
            <a:endParaRPr kumimoji="1" lang="ja-JP" alt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7D621F-C09B-6DEC-72D8-653D29127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6112" y="1700819"/>
            <a:ext cx="61055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89F3B-F43B-03F2-4C43-A05D565B9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5862" y="4105725"/>
            <a:ext cx="6505575" cy="533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FB3E1CC-DB34-B7D7-07F3-3970C80ACD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7640" y="4569922"/>
            <a:ext cx="3905250" cy="685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1EEBBF-1118-BDAB-56CE-439C75C6E9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52975" y="5196460"/>
            <a:ext cx="3886200" cy="66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604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14F6E2-22F1-3AF0-57BA-8524216E4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2829" y="1501632"/>
            <a:ext cx="6922415" cy="34676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72" y="0"/>
            <a:ext cx="11005008" cy="1325563"/>
          </a:xfrm>
        </p:spPr>
        <p:txBody>
          <a:bodyPr>
            <a:normAutofit/>
          </a:bodyPr>
          <a:lstStyle/>
          <a:p>
            <a:r>
              <a:rPr lang="en-US" altLang="ja-JP" b="1" dirty="0">
                <a:solidFill>
                  <a:schemeClr val="accent5"/>
                </a:solidFill>
              </a:rPr>
              <a:t>Exponential families (EFs): Some examples</a:t>
            </a:r>
            <a:endParaRPr kumimoji="1" lang="ja-JP" altLang="en-US" b="1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8041"/>
            <a:ext cx="11190402" cy="5729959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Many common distributions in statistics are exponential families in disguise (common support)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ja-JP" dirty="0"/>
              <a:t>Many statistical models in machine learning are exponential families: undirected graphical models, energy-based models  including Markov random fields  and conditional random fields: </a:t>
            </a:r>
          </a:p>
          <a:p>
            <a:pPr marL="0" indent="0">
              <a:buNone/>
            </a:pPr>
            <a:r>
              <a:rPr lang="en-US" altLang="ja-JP" dirty="0"/>
              <a:t>   ➤ Normalizers F or Z are often </a:t>
            </a:r>
            <a:r>
              <a:rPr lang="en-US" altLang="ja-JP" b="1" dirty="0">
                <a:solidFill>
                  <a:srgbClr val="FF0000"/>
                </a:solidFill>
              </a:rPr>
              <a:t>computationally intractable  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1A6F58-BEEB-1684-CF02-BFFBD4A387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538" y="2805977"/>
            <a:ext cx="4139985" cy="858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891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0AEC-4ED5-C34E-7FB9-65B02455F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403" y="-148080"/>
            <a:ext cx="11005008" cy="1325563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chemeClr val="accent1"/>
                </a:solidFill>
              </a:rPr>
              <a:t>KLD between two densities of an Exp. Fam.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3F7F0-9B26-ED91-93AD-069CCF9131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107" y="929920"/>
            <a:ext cx="10515600" cy="5928079"/>
          </a:xfrm>
        </p:spPr>
        <p:txBody>
          <a:bodyPr>
            <a:normAutofit/>
          </a:bodyPr>
          <a:lstStyle/>
          <a:p>
            <a:r>
              <a:rPr kumimoji="1" lang="en-US" altLang="ja-JP" dirty="0"/>
              <a:t>Bypass integral calculations of KLDs, and express the KLD as a divergence between parameters: </a:t>
            </a:r>
            <a:r>
              <a:rPr kumimoji="1" lang="en-US" altLang="ja-JP" b="1" dirty="0">
                <a:solidFill>
                  <a:srgbClr val="FF0000"/>
                </a:solidFill>
              </a:rPr>
              <a:t>Bregman divergences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endParaRPr lang="en-US" altLang="ja-JP" dirty="0"/>
          </a:p>
          <a:p>
            <a:r>
              <a:rPr kumimoji="1" lang="en-US" altLang="ja-JP" b="1" dirty="0">
                <a:solidFill>
                  <a:srgbClr val="FF0000"/>
                </a:solidFill>
              </a:rPr>
              <a:t>Dual expectation/moment parameterization</a:t>
            </a:r>
            <a:r>
              <a:rPr kumimoji="1" lang="en-US" altLang="ja-JP" dirty="0"/>
              <a:t>:</a:t>
            </a:r>
          </a:p>
          <a:p>
            <a:r>
              <a:rPr lang="en-US" altLang="ja-JP" dirty="0"/>
              <a:t>Many equivalent parameterizations of EFs: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77B984-D0BE-9473-593B-14BB37A94E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04" y="1896189"/>
            <a:ext cx="7351884" cy="17261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255E4FF-DA58-4E52-1354-5DA0556D6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197" y="2810187"/>
            <a:ext cx="3990680" cy="24545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8020EAE-0E87-7ABD-EDD4-4D600EDE3E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7700" y="4319375"/>
            <a:ext cx="3267075" cy="381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13D45BC-F00A-7867-F006-4471FC18C3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67225" y="4790224"/>
            <a:ext cx="3257550" cy="40005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AA8F8A5-0AC8-CC3D-8B45-85D20BF868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80642" y="5331547"/>
            <a:ext cx="2914650" cy="533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7E043FC-DA80-49B4-F2EB-03D02F20CF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72888" y="5836157"/>
            <a:ext cx="2985462" cy="6017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61571C-DAA6-E73B-D7F0-38282CA03264}"/>
              </a:ext>
            </a:extLst>
          </p:cNvPr>
          <p:cNvSpPr txBox="1"/>
          <p:nvPr/>
        </p:nvSpPr>
        <p:spPr>
          <a:xfrm>
            <a:off x="1366886" y="3950043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Geometric interpretation of BDs:</a:t>
            </a:r>
            <a:endParaRPr kumimoji="1" lang="ja-JP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5F43B2-61D9-40F3-D317-50FF2B7C6A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48625" y="1819636"/>
            <a:ext cx="4143375" cy="41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046989-AAEF-4987-DB83-77A898CCC18C}"/>
              </a:ext>
            </a:extLst>
          </p:cNvPr>
          <p:cNvSpPr txBox="1"/>
          <p:nvPr/>
        </p:nvSpPr>
        <p:spPr>
          <a:xfrm>
            <a:off x="3207150" y="6357724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N(</a:t>
            </a:r>
            <a:r>
              <a:rPr kumimoji="1" lang="el-GR" altLang="ja-JP" dirty="0"/>
              <a:t>μ</a:t>
            </a:r>
            <a:r>
              <a:rPr kumimoji="1" lang="en-US" altLang="ja-JP" dirty="0"/>
              <a:t>,</a:t>
            </a:r>
            <a:r>
              <a:rPr kumimoji="1" lang="el-GR" altLang="ja-JP" dirty="0"/>
              <a:t>σ</a:t>
            </a:r>
            <a:r>
              <a:rPr kumimoji="1" lang="en-US" altLang="ja-JP" dirty="0"/>
              <a:t>), N(</a:t>
            </a:r>
            <a:r>
              <a:rPr kumimoji="1" lang="el-GR" altLang="ja-JP" dirty="0"/>
              <a:t>μ</a:t>
            </a:r>
            <a:r>
              <a:rPr kumimoji="1" lang="en-US" altLang="ja-JP" dirty="0"/>
              <a:t>,</a:t>
            </a:r>
            <a:r>
              <a:rPr kumimoji="1" lang="el-GR" altLang="ja-JP" dirty="0"/>
              <a:t>σ</a:t>
            </a:r>
            <a:r>
              <a:rPr lang="en-US" altLang="ja-JP" baseline="30000" dirty="0"/>
              <a:t>2</a:t>
            </a:r>
            <a:r>
              <a:rPr kumimoji="1" lang="en-US" altLang="ja-JP" dirty="0"/>
              <a:t>), N(</a:t>
            </a:r>
            <a:r>
              <a:rPr kumimoji="1" lang="el-GR" altLang="ja-JP" dirty="0"/>
              <a:t>μ</a:t>
            </a:r>
            <a:r>
              <a:rPr kumimoji="1" lang="en-US" altLang="ja-JP" dirty="0"/>
              <a:t>,log</a:t>
            </a:r>
            <a:r>
              <a:rPr kumimoji="1" lang="el-GR" altLang="ja-JP" dirty="0"/>
              <a:t>σ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etc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105096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3E169-C8A0-3516-2F77-16963B37ED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0452" y="5125116"/>
            <a:ext cx="7682846" cy="16351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C8B46B8-5F4E-372E-AA8C-BDECC3E90954}"/>
              </a:ext>
            </a:extLst>
          </p:cNvPr>
          <p:cNvSpPr txBox="1"/>
          <p:nvPr/>
        </p:nvSpPr>
        <p:spPr>
          <a:xfrm>
            <a:off x="182249" y="154698"/>
            <a:ext cx="1195318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dirty="0">
                <a:solidFill>
                  <a:schemeClr val="accent5"/>
                </a:solidFill>
              </a:rPr>
              <a:t>Exponential family of univariate normal distributions</a:t>
            </a:r>
            <a:endParaRPr lang="ja-JP" altLang="en-US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E38DF9-0532-ACBC-8BBA-375B962C3A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1238" y="1093509"/>
            <a:ext cx="4054199" cy="256234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8FACEF-531B-1208-9EE0-D19CAED7DC9B}"/>
              </a:ext>
            </a:extLst>
          </p:cNvPr>
          <p:cNvSpPr txBox="1"/>
          <p:nvPr/>
        </p:nvSpPr>
        <p:spPr>
          <a:xfrm>
            <a:off x="182737" y="3464626"/>
            <a:ext cx="7999729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Normal family N=</a:t>
            </a:r>
            <a:r>
              <a:rPr kumimoji="1" lang="en-US" altLang="ja-JP" dirty="0">
                <a:latin typeface="+mj-lt"/>
              </a:rPr>
              <a:t>{p</a:t>
            </a:r>
            <a:r>
              <a:rPr kumimoji="1" lang="el-GR" altLang="ja-JP" baseline="-25000" dirty="0">
                <a:latin typeface="+mj-lt"/>
              </a:rPr>
              <a:t>θ</a:t>
            </a:r>
            <a:r>
              <a:rPr kumimoji="1" lang="en-US" altLang="ja-JP" dirty="0">
                <a:latin typeface="+mj-lt"/>
              </a:rPr>
              <a:t>}:   </a:t>
            </a:r>
          </a:p>
          <a:p>
            <a:endParaRPr kumimoji="1" lang="en-US" altLang="ja-JP" dirty="0">
              <a:latin typeface="+mj-lt"/>
            </a:endParaRPr>
          </a:p>
          <a:p>
            <a:r>
              <a:rPr kumimoji="1" lang="en-US" altLang="ja-JP" sz="2000" b="1" dirty="0">
                <a:latin typeface="+mj-lt"/>
              </a:rPr>
              <a:t>Auxiliary carrier term k(x)=0, h(x)=1 with respect to Lebesgue measure </a:t>
            </a:r>
            <a:r>
              <a:rPr kumimoji="1" lang="el-GR" altLang="ja-JP" sz="2000" b="1" dirty="0">
                <a:latin typeface="+mj-lt"/>
              </a:rPr>
              <a:t>μ</a:t>
            </a:r>
            <a:endParaRPr kumimoji="1" lang="en-US" altLang="ja-JP" sz="2000" b="1" dirty="0">
              <a:latin typeface="+mj-lt"/>
            </a:endParaRPr>
          </a:p>
          <a:p>
            <a:endParaRPr kumimoji="1" lang="en-US" altLang="ja-JP" sz="2000" b="1" dirty="0">
              <a:latin typeface="+mj-lt"/>
            </a:endParaRPr>
          </a:p>
          <a:p>
            <a:r>
              <a:rPr lang="en-US" altLang="ja-JP" sz="2000" b="1" dirty="0">
                <a:latin typeface="+mj-lt"/>
              </a:rPr>
              <a:t>Sufficient statistic: t(x)=(x,x</a:t>
            </a:r>
            <a:r>
              <a:rPr lang="en-US" altLang="ja-JP" sz="2000" b="1" baseline="30000" dirty="0">
                <a:latin typeface="+mj-lt"/>
              </a:rPr>
              <a:t>2</a:t>
            </a:r>
            <a:r>
              <a:rPr lang="en-US" altLang="ja-JP" sz="2000" b="1" dirty="0">
                <a:latin typeface="+mj-lt"/>
              </a:rPr>
              <a:t>)</a:t>
            </a:r>
            <a:endParaRPr lang="ja-JP" altLang="en-US" sz="2000" b="1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360779A-91FC-921E-AC15-8AC0B12274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4372" y="2471783"/>
            <a:ext cx="4609259" cy="956367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EC84F5A-6E9F-F76F-D44E-BD2A410425E5}"/>
              </a:ext>
            </a:extLst>
          </p:cNvPr>
          <p:cNvGrpSpPr/>
          <p:nvPr/>
        </p:nvGrpSpPr>
        <p:grpSpPr>
          <a:xfrm>
            <a:off x="2794372" y="1415722"/>
            <a:ext cx="3780822" cy="847725"/>
            <a:chOff x="8354615" y="3820709"/>
            <a:chExt cx="3780822" cy="847725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FBD91F1-CEF4-19CE-4805-73759063D8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49412" y="3820709"/>
              <a:ext cx="2486025" cy="847725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5EA7116-01C3-1284-981D-C5BA31FBB3E9}"/>
                </a:ext>
              </a:extLst>
            </p:cNvPr>
            <p:cNvSpPr txBox="1"/>
            <p:nvPr/>
          </p:nvSpPr>
          <p:spPr>
            <a:xfrm>
              <a:off x="8354615" y="4013738"/>
              <a:ext cx="12137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400" dirty="0"/>
                <a:t>p</a:t>
              </a:r>
              <a:r>
                <a:rPr lang="el-GR" altLang="ja-JP" sz="2400" baseline="-25000" dirty="0"/>
                <a:t>μ</a:t>
              </a:r>
              <a:r>
                <a:rPr lang="en-US" altLang="ja-JP" sz="2400" baseline="-25000" dirty="0"/>
                <a:t>,</a:t>
              </a:r>
              <a:r>
                <a:rPr lang="el-GR" altLang="ja-JP" sz="2400" baseline="-25000" dirty="0"/>
                <a:t>σ</a:t>
              </a:r>
              <a:r>
                <a:rPr kumimoji="1" lang="en-US" altLang="ja-JP" sz="2400" dirty="0"/>
                <a:t>(x)</a:t>
              </a:r>
              <a:endParaRPr kumimoji="1" lang="ja-JP" altLang="en-US" sz="2400" dirty="0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C4D14409-AACA-D4B6-AF1A-D22E99D810BA}"/>
              </a:ext>
            </a:extLst>
          </p:cNvPr>
          <p:cNvSpPr txBox="1"/>
          <p:nvPr/>
        </p:nvSpPr>
        <p:spPr>
          <a:xfrm>
            <a:off x="182249" y="950401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U</a:t>
            </a:r>
            <a:r>
              <a:rPr kumimoji="1" lang="en-US" altLang="ja-JP" dirty="0">
                <a:latin typeface="+mj-lt"/>
              </a:rPr>
              <a:t>sual parametrization </a:t>
            </a:r>
            <a:r>
              <a:rPr lang="el-GR" altLang="ja-JP" dirty="0"/>
              <a:t>λ </a:t>
            </a:r>
            <a:r>
              <a:rPr lang="en-US" altLang="ja-JP" dirty="0"/>
              <a:t>=</a:t>
            </a:r>
            <a:r>
              <a:rPr lang="el-GR" altLang="ja-JP" dirty="0"/>
              <a:t> </a:t>
            </a:r>
            <a:r>
              <a:rPr lang="en-US" altLang="ja-JP" dirty="0"/>
              <a:t>(</a:t>
            </a:r>
            <a:r>
              <a:rPr lang="el-GR" altLang="ja-JP" dirty="0"/>
              <a:t>μ</a:t>
            </a:r>
            <a:r>
              <a:rPr lang="en-US" altLang="ja-JP" dirty="0"/>
              <a:t>,</a:t>
            </a:r>
            <a:r>
              <a:rPr lang="el-GR" altLang="ja-JP" dirty="0"/>
              <a:t>σ</a:t>
            </a:r>
            <a:r>
              <a:rPr lang="en-US" altLang="ja-JP" dirty="0"/>
              <a:t>) or (</a:t>
            </a:r>
            <a:r>
              <a:rPr lang="el-GR" altLang="ja-JP" dirty="0"/>
              <a:t>μ</a:t>
            </a:r>
            <a:r>
              <a:rPr lang="en-US" altLang="ja-JP" dirty="0"/>
              <a:t>,</a:t>
            </a:r>
            <a:r>
              <a:rPr lang="el-GR" altLang="ja-JP" dirty="0"/>
              <a:t>σ</a:t>
            </a:r>
            <a:r>
              <a:rPr lang="en-US" altLang="ja-JP" baseline="30000" dirty="0"/>
              <a:t>2</a:t>
            </a:r>
            <a:r>
              <a:rPr lang="en-US" altLang="ja-JP" dirty="0"/>
              <a:t>) :</a:t>
            </a:r>
            <a:endParaRPr lang="ja-JP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0C44C5-2677-438F-0ECE-778376EF5D7B}"/>
              </a:ext>
            </a:extLst>
          </p:cNvPr>
          <p:cNvSpPr txBox="1"/>
          <p:nvPr/>
        </p:nvSpPr>
        <p:spPr>
          <a:xfrm>
            <a:off x="182249" y="1727687"/>
            <a:ext cx="61038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>
                <a:latin typeface="+mj-lt"/>
              </a:rPr>
              <a:t>Density:</a:t>
            </a:r>
            <a:endParaRPr lang="ja-JP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7E83A7-2D88-6597-F93D-9AED20F3F5D0}"/>
              </a:ext>
            </a:extLst>
          </p:cNvPr>
          <p:cNvSpPr txBox="1"/>
          <p:nvPr/>
        </p:nvSpPr>
        <p:spPr>
          <a:xfrm>
            <a:off x="5960807" y="5366917"/>
            <a:ext cx="6231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natural parameters unique up to affine transformations</a:t>
            </a:r>
            <a:endParaRPr kumimoji="1" lang="ja-JP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4C05BA8-3511-0980-EBE1-2B9BD0CEF90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993425" y="4198142"/>
            <a:ext cx="3015838" cy="826257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97163A5-AFDD-0CE5-9B7D-A61B4E3E2CA1}"/>
              </a:ext>
            </a:extLst>
          </p:cNvPr>
          <p:cNvSpPr txBox="1"/>
          <p:nvPr/>
        </p:nvSpPr>
        <p:spPr>
          <a:xfrm>
            <a:off x="7748630" y="4101069"/>
            <a:ext cx="13019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dirty="0"/>
              <a:t>KLD</a:t>
            </a:r>
          </a:p>
          <a:p>
            <a:pPr algn="ctr"/>
            <a:r>
              <a:rPr lang="en-US" altLang="ja-JP" dirty="0"/>
              <a:t>Equivalent</a:t>
            </a:r>
          </a:p>
          <a:p>
            <a:pPr algn="ctr"/>
            <a:r>
              <a:rPr kumimoji="1" lang="en-US" altLang="ja-JP" dirty="0"/>
              <a:t>BD</a:t>
            </a:r>
            <a:endParaRPr kumimoji="1" lang="ja-JP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B0553-1F10-FBD4-8803-8DCCA9CD1FC5}"/>
              </a:ext>
            </a:extLst>
          </p:cNvPr>
          <p:cNvSpPr txBox="1"/>
          <p:nvPr/>
        </p:nvSpPr>
        <p:spPr>
          <a:xfrm>
            <a:off x="8806792" y="4969318"/>
            <a:ext cx="3239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Mahalanobis</a:t>
            </a:r>
            <a:r>
              <a:rPr kumimoji="1" lang="en-US" altLang="ja-JP" baseline="30000" dirty="0"/>
              <a:t>2</a:t>
            </a:r>
            <a:r>
              <a:rPr kumimoji="1" lang="en-US" altLang="ja-JP" dirty="0"/>
              <a:t>+Itakura-Saito</a:t>
            </a:r>
            <a:endParaRPr kumimoji="1" lang="ja-JP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215C5-4C33-9561-22DF-A2F4A786C1D6}"/>
              </a:ext>
            </a:extLst>
          </p:cNvPr>
          <p:cNvSpPr txBox="1"/>
          <p:nvPr/>
        </p:nvSpPr>
        <p:spPr>
          <a:xfrm>
            <a:off x="7752809" y="6222543"/>
            <a:ext cx="433965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dirty="0"/>
              <a:t>c</a:t>
            </a:r>
            <a:r>
              <a:rPr kumimoji="1" lang="en-US" altLang="ja-JP" sz="1600" dirty="0"/>
              <a:t>onstant can be added/subtracted </a:t>
            </a:r>
            <a:r>
              <a:rPr lang="en-US" altLang="ja-JP" sz="1600" dirty="0"/>
              <a:t>with </a:t>
            </a:r>
            <a:r>
              <a:rPr kumimoji="1" lang="en-US" altLang="ja-JP" sz="1600" dirty="0"/>
              <a:t>k(x)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151419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D798C-C4FA-F928-5D90-AB212E33A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FFC1E-73E5-5D4E-278E-1C51EB2BD7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396D8A-F4D6-959E-172F-1E7650D48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28" y="182562"/>
            <a:ext cx="11654143" cy="649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77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2670</TotalTime>
  <Words>2565</Words>
  <Application>Microsoft Office PowerPoint</Application>
  <PresentationFormat>Widescreen</PresentationFormat>
  <Paragraphs>283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6" baseType="lpstr">
      <vt:lpstr>Meiryo</vt:lpstr>
      <vt:lpstr>游ゴシック</vt:lpstr>
      <vt:lpstr>游ゴシック Light</vt:lpstr>
      <vt:lpstr>Arial</vt:lpstr>
      <vt:lpstr>Arial</vt:lpstr>
      <vt:lpstr>Source Sans Pro</vt:lpstr>
      <vt:lpstr>Office Theme</vt:lpstr>
      <vt:lpstr> Divergences  and  comparative convexity </vt:lpstr>
      <vt:lpstr>Rationale</vt:lpstr>
      <vt:lpstr>Outline</vt:lpstr>
      <vt:lpstr>Kullback-Leibler divergence: relative entropy</vt:lpstr>
      <vt:lpstr>Exponential families: Discrete/continuous/measures</vt:lpstr>
      <vt:lpstr>Exponential families (EFs): Some examples</vt:lpstr>
      <vt:lpstr>KLD between two densities of an Exp. Fam.</vt:lpstr>
      <vt:lpstr>PowerPoint Presentation</vt:lpstr>
      <vt:lpstr>PowerPoint Presentation</vt:lpstr>
      <vt:lpstr>Convex duality: convex conjugate pairs (F,F*)</vt:lpstr>
      <vt:lpstr>PowerPoint Presentation</vt:lpstr>
      <vt:lpstr>Information geometry: Dually structures </vt:lpstr>
      <vt:lpstr>Information geometry of convex functions:  Dually flat spaces, global Hessian manifolds </vt:lpstr>
      <vt:lpstr>Canonical divergences of dually flat spaces: Dually flat divergences</vt:lpstr>
      <vt:lpstr>Canonical divergence of cumulant functions amount to statistical reverse KLD:</vt:lpstr>
      <vt:lpstr>PowerPoint Presentation</vt:lpstr>
      <vt:lpstr>Natural parameter space  ϴ of Exp Fam is convex</vt:lpstr>
      <vt:lpstr>PowerPoint Presentation</vt:lpstr>
      <vt:lpstr>Property: A log-convex function is also convex  (but not necessarily the converse)</vt:lpstr>
      <vt:lpstr>Bregman divergences BF=log Z and BZ=exp F</vt:lpstr>
      <vt:lpstr>Bhattacharyya distances and Rényi divergences</vt:lpstr>
      <vt:lpstr>Bhattacharyya distances and Rényi divergences between densities of an exponential family</vt:lpstr>
      <vt:lpstr>Overview of classical statistical/Jensen divergences</vt:lpstr>
      <vt:lpstr>Extended Kullback-Leibler divergences between unnormalized densities: Bregman divergence BZ</vt:lpstr>
      <vt:lpstr>KLD between arbitrary positive densities</vt:lpstr>
      <vt:lpstr>PowerPoint Presentation</vt:lpstr>
      <vt:lpstr>Overview of divergences between (un)normalized EF densities</vt:lpstr>
      <vt:lpstr>KLD between normalized and unnormalized densities</vt:lpstr>
      <vt:lpstr>Comparative convexity: (M,N)-convexity</vt:lpstr>
      <vt:lpstr>Comparative convexity wrt quasi-arithmetic means</vt:lpstr>
      <vt:lpstr>Deforming convex functions with comparative convexity</vt:lpstr>
      <vt:lpstr>Generalizing Bregman divergences with (M,N)-convexity</vt:lpstr>
      <vt:lpstr>Generalizing Bregman divergences with quasi-arithmetic mean convexity</vt:lpstr>
      <vt:lpstr>References (partial list)</vt:lpstr>
      <vt:lpstr>References and related works</vt:lpstr>
      <vt:lpstr>PowerPoint Presentation</vt:lpstr>
      <vt:lpstr>Divergences and comparative convexity by Frank Nielsen, Sony Computer Science Laboratories Inc , Japan</vt:lpstr>
      <vt:lpstr>PowerPoint Presentation</vt:lpstr>
      <vt:lpstr>Weighted quasi-arithmetic means when   α tends to zero: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Nielsen, Frank (Sony CSL)</dc:creator>
  <cp:lastModifiedBy>Nielsen, Frank (Sony CSL)</cp:lastModifiedBy>
  <cp:revision>23</cp:revision>
  <dcterms:created xsi:type="dcterms:W3CDTF">2024-01-18T01:26:55Z</dcterms:created>
  <dcterms:modified xsi:type="dcterms:W3CDTF">2024-01-31T13:54:16Z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f8e20e6-048a-4bad-a26b-318dd1cd4d47_Enabled">
    <vt:lpwstr>true</vt:lpwstr>
  </property>
  <property fmtid="{D5CDD505-2E9C-101B-9397-08002B2CF9AE}" pid="3" name="MSIP_Label_1f8e20e6-048a-4bad-a26b-318dd1cd4d47_SetDate">
    <vt:lpwstr>2024-01-26T07:44:03Z</vt:lpwstr>
  </property>
  <property fmtid="{D5CDD505-2E9C-101B-9397-08002B2CF9AE}" pid="4" name="MSIP_Label_1f8e20e6-048a-4bad-a26b-318dd1cd4d47_Method">
    <vt:lpwstr>Privileged</vt:lpwstr>
  </property>
  <property fmtid="{D5CDD505-2E9C-101B-9397-08002B2CF9AE}" pid="5" name="MSIP_Label_1f8e20e6-048a-4bad-a26b-318dd1cd4d47_Name">
    <vt:lpwstr>1f8e20e6-048a-4bad-a26b-318dd1cd4d47</vt:lpwstr>
  </property>
  <property fmtid="{D5CDD505-2E9C-101B-9397-08002B2CF9AE}" pid="6" name="MSIP_Label_1f8e20e6-048a-4bad-a26b-318dd1cd4d47_SiteId">
    <vt:lpwstr>66c65d8a-9158-4521-a2d8-664963db48e4</vt:lpwstr>
  </property>
  <property fmtid="{D5CDD505-2E9C-101B-9397-08002B2CF9AE}" pid="7" name="MSIP_Label_1f8e20e6-048a-4bad-a26b-318dd1cd4d47_ActionId">
    <vt:lpwstr>b787da4b-8dcc-49f2-af8b-f25df9a7a1a4</vt:lpwstr>
  </property>
  <property fmtid="{D5CDD505-2E9C-101B-9397-08002B2CF9AE}" pid="8" name="MSIP_Label_1f8e20e6-048a-4bad-a26b-318dd1cd4d47_ContentBits">
    <vt:lpwstr>0</vt:lpwstr>
  </property>
</Properties>
</file>