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706" autoAdjust="0"/>
  </p:normalViewPr>
  <p:slideViewPr>
    <p:cSldViewPr snapToGrid="0">
      <p:cViewPr varScale="1">
        <p:scale>
          <a:sx n="65" d="100"/>
          <a:sy n="65" d="100"/>
        </p:scale>
        <p:origin x="133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2935AF-3586-4583-B483-4D2FE01067A6}" type="datetimeFigureOut">
              <a:rPr kumimoji="1" lang="ja-JP" altLang="en-US" smtClean="0"/>
              <a:t>2025/5/23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6A64F0-D116-4E92-926E-4CCD17D31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5889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Natural alpha embeddings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https://link.springer.com/article/10.1007/s41884-021-00043-9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A64F0-D116-4E92-926E-4CCD17D3183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19809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The last formula of Jean-Louis </a:t>
            </a:r>
            <a:r>
              <a:rPr lang="en-US" altLang="ja-JP" b="1" i="0" dirty="0" err="1">
                <a:solidFill>
                  <a:srgbClr val="FFFFFF"/>
                </a:solidFill>
                <a:effectLst/>
                <a:latin typeface="Merriweather Sans" pitchFamily="2" charset="0"/>
              </a:rPr>
              <a:t>Koszul</a:t>
            </a:r>
            <a:endParaRPr lang="en-US" altLang="ja-JP" b="1" i="0" dirty="0">
              <a:solidFill>
                <a:srgbClr val="FFFFFF"/>
              </a:solidFill>
              <a:effectLst/>
              <a:latin typeface="Merriweather Sans" pitchFamily="2" charset="0"/>
            </a:endParaRPr>
          </a:p>
          <a:p>
            <a:r>
              <a:rPr kumimoji="1" lang="en-US" altLang="ja-JP" dirty="0"/>
              <a:t>https://link.springer.com/article/10.1007/s41884-020-00034-2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A64F0-D116-4E92-926E-4CCD17D31834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7181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The dually flat structure for singular models</a:t>
            </a:r>
          </a:p>
          <a:p>
            <a:br>
              <a:rPr lang="en-US" altLang="ja-JP" b="0" i="0" dirty="0">
                <a:solidFill>
                  <a:srgbClr val="6F6F6F"/>
                </a:solidFill>
                <a:effectLst/>
                <a:latin typeface="Merriweather Sans" pitchFamily="2" charset="0"/>
              </a:rPr>
            </a:br>
            <a:r>
              <a:rPr lang="en-US" altLang="ja-JP" b="0" i="0" dirty="0">
                <a:solidFill>
                  <a:srgbClr val="6F6F6F"/>
                </a:solidFill>
                <a:effectLst/>
                <a:latin typeface="Merriweather Sans" pitchFamily="2" charset="0"/>
              </a:rPr>
              <a:t>https://link.springer.com/article/10.1007/s41884-021-00044-8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A64F0-D116-4E92-926E-4CCD17D3183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9931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Towards a canonical divergence within information geometry</a:t>
            </a:r>
          </a:p>
          <a:p>
            <a:r>
              <a:rPr kumimoji="1" lang="en-US" altLang="ja-JP" dirty="0"/>
              <a:t>https://link.springer.com/article/10.1007/s41884-021-00047-5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A64F0-D116-4E92-926E-4CCD17D3183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7356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Information geometry and asymptotic geodesics on the space of normal distributions</a:t>
            </a:r>
          </a:p>
          <a:p>
            <a:r>
              <a:rPr kumimoji="1" lang="en-US" altLang="ja-JP" dirty="0"/>
              <a:t>https://link.springer.com/article/10.1007/s41884-021-00049-3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A64F0-D116-4E92-926E-4CCD17D3183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4733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1-Conformal geometry of quasi statistical manifolds</a:t>
            </a:r>
          </a:p>
          <a:p>
            <a:r>
              <a:rPr kumimoji="1" lang="en-US" altLang="ja-JP" dirty="0"/>
              <a:t>https://link.springer.com/article/10.1007/s41884-020-00036-0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A64F0-D116-4E92-926E-4CCD17D3183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9569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A characterization of the alpha-connections on the statistical manifold of normal distributions</a:t>
            </a:r>
          </a:p>
          <a:p>
            <a:r>
              <a:rPr kumimoji="1" lang="en-US" altLang="ja-JP" dirty="0"/>
              <a:t>https://link.springer.com/article/10.1007/s41884-020-00037-z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A64F0-D116-4E92-926E-4CCD17D31834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5001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Statistical submanifolds from a viewpoint of the Euler inequality</a:t>
            </a:r>
          </a:p>
          <a:p>
            <a:r>
              <a:rPr kumimoji="1" lang="en-US" altLang="ja-JP" dirty="0"/>
              <a:t>https://link.springer.com/article/10.1007/s41884-020-00032-4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A64F0-D116-4E92-926E-4CCD17D31834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2042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Harmonic exponential families on homogeneous spaces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https://link.springer.com/article/10.1007/s41884-020-00033-3</a:t>
            </a:r>
          </a:p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A64F0-D116-4E92-926E-4CCD17D31834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75553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 err="1">
                <a:solidFill>
                  <a:srgbClr val="FFFFFF"/>
                </a:solidFill>
                <a:effectLst/>
                <a:latin typeface="Merriweather Sans" pitchFamily="2" charset="0"/>
              </a:rPr>
              <a:t>Koszul</a:t>
            </a: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 lecture related to geometric and analytic mechanics, </a:t>
            </a:r>
            <a:r>
              <a:rPr lang="en-US" altLang="ja-JP" b="1" i="0" dirty="0" err="1">
                <a:solidFill>
                  <a:srgbClr val="FFFFFF"/>
                </a:solidFill>
                <a:effectLst/>
                <a:latin typeface="Merriweather Sans" pitchFamily="2" charset="0"/>
              </a:rPr>
              <a:t>Souriau’s</a:t>
            </a: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 Lie group thermodynamics and information geometry</a:t>
            </a:r>
          </a:p>
          <a:p>
            <a:r>
              <a:rPr kumimoji="1" lang="en-US" altLang="ja-JP" dirty="0"/>
              <a:t>https://link.springer.com/article/10.1007/s41884-020-00039-x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A64F0-D116-4E92-926E-4CCD17D31834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5295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30392-1036-FF58-4BB0-9C3946BAD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501F42-238E-343D-A866-463295E6FA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09FDF-33E8-D64E-419A-9824A55A1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A7F21-729A-4C8F-AF48-B56F1663DB21}" type="datetimeFigureOut">
              <a:rPr kumimoji="1" lang="ja-JP" altLang="en-US" smtClean="0"/>
              <a:t>2025/5/23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500E4-3C66-D991-4750-A6EE33E35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5CA32-9E2F-DB14-F502-AB66D2EE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507C-F503-4392-AC6C-2FC0DC9982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1122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39732-1549-2ACD-72D6-CAEF56EE7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3B625A-3216-4862-8E7E-C613F229C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D6F81-9A72-36C6-3BF0-B3C705B6E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A7F21-729A-4C8F-AF48-B56F1663DB21}" type="datetimeFigureOut">
              <a:rPr kumimoji="1" lang="ja-JP" altLang="en-US" smtClean="0"/>
              <a:t>2025/5/23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07263-4D6D-2FBA-FBF6-E9EA50767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38D42-5F7C-4BB8-B6EC-560995A11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507C-F503-4392-AC6C-2FC0DC9982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5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21B4F6-C2F7-506A-CF66-A4DE5AE3B4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2461D9-5557-755F-D926-C24F0F25C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E7AEF-02F6-0918-8FAF-32D377F93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A7F21-729A-4C8F-AF48-B56F1663DB21}" type="datetimeFigureOut">
              <a:rPr kumimoji="1" lang="ja-JP" altLang="en-US" smtClean="0"/>
              <a:t>2025/5/23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1D3BB-5F2D-8D20-9EB9-5E2EAE013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882C6-619E-B851-DA84-BEBF3C950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507C-F503-4392-AC6C-2FC0DC9982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5970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C73D1-9CDB-FBD6-E7B6-494176A13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38480-1757-7EDF-D401-0930EE52C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2E434-FE40-AA62-55A5-F06E3400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A7F21-729A-4C8F-AF48-B56F1663DB21}" type="datetimeFigureOut">
              <a:rPr kumimoji="1" lang="ja-JP" altLang="en-US" smtClean="0"/>
              <a:t>2025/5/23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C426A-EE94-6A7A-04F1-AF32DA798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1DD14-2A37-D4A2-A96E-0DE3EEDA9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507C-F503-4392-AC6C-2FC0DC9982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677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66825-A891-88B4-8037-7CF4FD57F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A3C65-EC40-F913-6E0E-E6DD6BE81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322D1-1832-079D-8508-30373A778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A7F21-729A-4C8F-AF48-B56F1663DB21}" type="datetimeFigureOut">
              <a:rPr kumimoji="1" lang="ja-JP" altLang="en-US" smtClean="0"/>
              <a:t>2025/5/23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1D86C-9D58-49C8-E803-AEF5631D1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97B5A-D973-613A-6988-FA501E758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507C-F503-4392-AC6C-2FC0DC9982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069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24858-62F2-DB91-19D7-AA1A8F70F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C91F8-6956-B7EB-6FD1-8C8B2EC77D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4449C8-F9E5-D8A7-7B48-934348401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2D6925-FCBB-2305-52A7-4CF00513D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A7F21-729A-4C8F-AF48-B56F1663DB21}" type="datetimeFigureOut">
              <a:rPr kumimoji="1" lang="ja-JP" altLang="en-US" smtClean="0"/>
              <a:t>2025/5/23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4C0B72-81C6-28F3-81D7-2C64B5AAA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1D7E3-E3E8-6035-2460-C78C35BA0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507C-F503-4392-AC6C-2FC0DC9982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1281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E4C5E-EC48-CA0B-6C00-9592997C0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BB947-1868-81E1-DF66-4D5BCF546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02DF60-5C39-FDAA-92D5-0BB3D9C5A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289D20-5AF8-DC11-6DC8-5A4A8268B6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361A97-67FE-DDE2-86A1-DD69C79D7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8E7D95-8C29-496D-06D7-F0392DCE7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A7F21-729A-4C8F-AF48-B56F1663DB21}" type="datetimeFigureOut">
              <a:rPr kumimoji="1" lang="ja-JP" altLang="en-US" smtClean="0"/>
              <a:t>2025/5/23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67B2BE-2BE9-DE47-281F-9FAD28C57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D54822-B953-C4E7-14A4-494CEF26F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507C-F503-4392-AC6C-2FC0DC9982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6288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999C4-8CE6-2D4A-ED0B-E85823DB5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1D2290-F83D-202A-E8E8-333969B3B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A7F21-729A-4C8F-AF48-B56F1663DB21}" type="datetimeFigureOut">
              <a:rPr kumimoji="1" lang="ja-JP" altLang="en-US" smtClean="0"/>
              <a:t>2025/5/23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488386-7B65-97EA-5491-3AB98A533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E7D9E7-A373-0C2F-6CAA-4419542B2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507C-F503-4392-AC6C-2FC0DC9982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1344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FFFFC8-15F6-EA26-78D2-218658764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A7F21-729A-4C8F-AF48-B56F1663DB21}" type="datetimeFigureOut">
              <a:rPr kumimoji="1" lang="ja-JP" altLang="en-US" smtClean="0"/>
              <a:t>2025/5/23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A7EB5E-4903-983D-D929-1C43D8BF5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3585C-69F3-25B2-F842-B78EE0702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507C-F503-4392-AC6C-2FC0DC9982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34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0BA03-5D67-C394-527C-D5F502A99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4E8CB-E154-85B4-F20F-DD33FA00D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3B8041-1104-3E01-F94F-36FBB9D59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62750C-859A-6956-74D0-22CD1DF65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A7F21-729A-4C8F-AF48-B56F1663DB21}" type="datetimeFigureOut">
              <a:rPr kumimoji="1" lang="ja-JP" altLang="en-US" smtClean="0"/>
              <a:t>2025/5/23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542F0-BC5F-A60F-8A89-2CEDF2585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E5DD1-2E15-E0FD-5493-2A44133D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507C-F503-4392-AC6C-2FC0DC9982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3453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4053E-63B8-283B-E002-BC0D65291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85D914-4395-7520-AA8B-682B6D32B4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AE4B39-FF81-D423-DE83-ADE6147C7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7AD165-D133-361F-DCDA-5DA0FA2A0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A7F21-729A-4C8F-AF48-B56F1663DB21}" type="datetimeFigureOut">
              <a:rPr kumimoji="1" lang="ja-JP" altLang="en-US" smtClean="0"/>
              <a:t>2025/5/23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48F15C-4F1B-C68D-92FB-9E82471AC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E06531-C3F2-5C0B-1BB8-2D9903F11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507C-F503-4392-AC6C-2FC0DC9982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9506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6BE9C9-ACF3-A5FE-3647-877821737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76F95-E486-629A-55DA-43421BF99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083D5-EE1D-6638-F217-832A24EFC4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7A7F21-729A-4C8F-AF48-B56F1663DB21}" type="datetimeFigureOut">
              <a:rPr kumimoji="1" lang="ja-JP" altLang="en-US" smtClean="0"/>
              <a:t>2025/5/23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C381D-0E32-DCE7-DC01-5C32143B25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7F592-37F3-F9C1-B6B7-38F89815C1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CF507C-F503-4392-AC6C-2FC0DC9982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6754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0880C-7DED-50DF-2D73-753846ABE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FAFAF6-12B2-93B6-F073-6A0801A0F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7651" y="131660"/>
            <a:ext cx="1343025" cy="2076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B6FF68-2AFC-0258-7813-C9A439F0E82D}"/>
              </a:ext>
            </a:extLst>
          </p:cNvPr>
          <p:cNvSpPr txBox="1"/>
          <p:nvPr/>
        </p:nvSpPr>
        <p:spPr>
          <a:xfrm>
            <a:off x="10757646" y="2441575"/>
            <a:ext cx="12474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chemeClr val="accent6"/>
                </a:solidFill>
              </a:rPr>
              <a:t>Volume 	4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Issue 1</a:t>
            </a:r>
          </a:p>
          <a:p>
            <a:r>
              <a:rPr lang="en-US" altLang="ja-JP" b="1" dirty="0">
                <a:solidFill>
                  <a:schemeClr val="accent6"/>
                </a:solidFill>
              </a:rPr>
              <a:t>Article 26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24B365-C17D-AEF1-2B69-590C282678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946" y="131660"/>
            <a:ext cx="7258385" cy="62743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B9EB13-499C-2867-0D18-EA2DE7681D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1634" y="3692260"/>
            <a:ext cx="3929042" cy="2965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FF2A0B-FB9B-3327-E64F-2E30161A58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5881" y="1710845"/>
            <a:ext cx="3324493" cy="169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93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A48B9-5853-2C7E-767C-0575765A3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5073F-DA3E-B76B-831E-FDBE14E15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ED951-7720-B0EE-1958-C8F38696E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730" y="0"/>
            <a:ext cx="5713647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143A22-CE54-6187-4166-748CAB15E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7651" y="131660"/>
            <a:ext cx="1343025" cy="20764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35C293-1772-6819-0877-DD731D20AFD8}"/>
              </a:ext>
            </a:extLst>
          </p:cNvPr>
          <p:cNvSpPr txBox="1"/>
          <p:nvPr/>
        </p:nvSpPr>
        <p:spPr>
          <a:xfrm>
            <a:off x="10757646" y="2441575"/>
            <a:ext cx="12474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chemeClr val="accent6"/>
                </a:solidFill>
              </a:rPr>
              <a:t>Volume 	4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Issue 1</a:t>
            </a:r>
          </a:p>
          <a:p>
            <a:r>
              <a:rPr lang="en-US" altLang="ja-JP" b="1" dirty="0">
                <a:solidFill>
                  <a:schemeClr val="accent6"/>
                </a:solidFill>
              </a:rPr>
              <a:t>Article 35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846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8A5EC-A9BE-9183-F405-26CC51F49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934C8-4B68-2C89-1B7B-11308ADBE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BC7A35-424A-F22F-48DC-8AC4170B5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7651" y="131660"/>
            <a:ext cx="1343025" cy="2076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82BCCA-A6B6-FC0A-7482-74D3BC78F992}"/>
              </a:ext>
            </a:extLst>
          </p:cNvPr>
          <p:cNvSpPr txBox="1"/>
          <p:nvPr/>
        </p:nvSpPr>
        <p:spPr>
          <a:xfrm>
            <a:off x="10757646" y="2441575"/>
            <a:ext cx="12474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chemeClr val="accent6"/>
                </a:solidFill>
              </a:rPr>
              <a:t>Volume 	4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Issue 1</a:t>
            </a:r>
          </a:p>
          <a:p>
            <a:r>
              <a:rPr lang="en-US" altLang="ja-JP" b="1" dirty="0">
                <a:solidFill>
                  <a:schemeClr val="accent6"/>
                </a:solidFill>
              </a:rPr>
              <a:t>Article 27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BA763D-F744-8098-18CF-BE4D7FB535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324" y="45442"/>
            <a:ext cx="6610350" cy="66389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4B917C5-A245-BA9F-97AE-8772C5F317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6989" y="5237002"/>
            <a:ext cx="5035274" cy="16209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A8367F0-07E9-7193-9FD1-ACE902CC21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4150" y="3429000"/>
            <a:ext cx="5120953" cy="156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565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287C4-3C0E-293C-D535-72673A4F1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1B11B-0470-71DF-1BFD-D3F96D416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D236A1-8BE8-2662-1D8C-2A857B29A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7651" y="131660"/>
            <a:ext cx="1343025" cy="2076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2A6434-081B-63F3-CFDA-9BCBA82AE80C}"/>
              </a:ext>
            </a:extLst>
          </p:cNvPr>
          <p:cNvSpPr txBox="1"/>
          <p:nvPr/>
        </p:nvSpPr>
        <p:spPr>
          <a:xfrm>
            <a:off x="10757646" y="2441575"/>
            <a:ext cx="12474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chemeClr val="accent6"/>
                </a:solidFill>
              </a:rPr>
              <a:t>Volume 	4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Issue 1</a:t>
            </a:r>
          </a:p>
          <a:p>
            <a:r>
              <a:rPr lang="en-US" altLang="ja-JP" b="1" dirty="0">
                <a:solidFill>
                  <a:schemeClr val="accent6"/>
                </a:solidFill>
              </a:rPr>
              <a:t>Article 28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D67A17-CC51-50ED-2753-68F6C0514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324" y="49598"/>
            <a:ext cx="7076978" cy="68084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FBFCD3-8FAA-3B9B-7402-11D27C60A4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4443" y="1204927"/>
            <a:ext cx="4343208" cy="16573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BD9E30F-387C-3C9B-ACDD-8610FFC4CE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8176" y="3324225"/>
            <a:ext cx="476250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488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50910-4BE2-728E-4196-CF469FFE8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4F928-4653-8835-8808-BAFDF75AF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9B4450-6235-7107-0459-042E52DC4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98" y="0"/>
            <a:ext cx="6101066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1457F7-DBEA-8207-7E67-4CDE6F464B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7651" y="131660"/>
            <a:ext cx="1343025" cy="20764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B843B9-304C-C2D0-0F54-D4377718613C}"/>
              </a:ext>
            </a:extLst>
          </p:cNvPr>
          <p:cNvSpPr txBox="1"/>
          <p:nvPr/>
        </p:nvSpPr>
        <p:spPr>
          <a:xfrm>
            <a:off x="10757646" y="2441575"/>
            <a:ext cx="12474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chemeClr val="accent6"/>
                </a:solidFill>
              </a:rPr>
              <a:t>Volume 	4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Issue 1</a:t>
            </a:r>
          </a:p>
          <a:p>
            <a:r>
              <a:rPr lang="en-US" altLang="ja-JP" b="1" dirty="0">
                <a:solidFill>
                  <a:schemeClr val="accent6"/>
                </a:solidFill>
              </a:rPr>
              <a:t>Article 29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665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A9D2C-92F4-B060-5D45-F96874D74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91A54-4559-2E75-E0B3-880534852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03D3FC-6AAD-5F8B-48AB-6F7CA10B3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710" y="136279"/>
            <a:ext cx="6074829" cy="65575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940AF3-46B6-C07C-3500-0B0F0645AD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7651" y="131660"/>
            <a:ext cx="1343025" cy="20764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1D9C0C-7558-D3CE-10E3-F96EBC1D5E4D}"/>
              </a:ext>
            </a:extLst>
          </p:cNvPr>
          <p:cNvSpPr txBox="1"/>
          <p:nvPr/>
        </p:nvSpPr>
        <p:spPr>
          <a:xfrm>
            <a:off x="10757646" y="2441575"/>
            <a:ext cx="12474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chemeClr val="accent6"/>
                </a:solidFill>
              </a:rPr>
              <a:t>Volume 	4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Issue 1</a:t>
            </a:r>
          </a:p>
          <a:p>
            <a:r>
              <a:rPr lang="en-US" altLang="ja-JP" b="1" dirty="0">
                <a:solidFill>
                  <a:schemeClr val="accent6"/>
                </a:solidFill>
              </a:rPr>
              <a:t>Article 30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171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5AF29-D4E7-3059-65CC-7A350DCD0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1A2F4-1EFB-CBF0-D7FC-48EC2B9D6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E06739-6D4D-6EFB-4FB9-73E4D4A86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7651" y="131660"/>
            <a:ext cx="1343025" cy="2076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E12416-08DF-89AD-856E-10B997E61C4A}"/>
              </a:ext>
            </a:extLst>
          </p:cNvPr>
          <p:cNvSpPr txBox="1"/>
          <p:nvPr/>
        </p:nvSpPr>
        <p:spPr>
          <a:xfrm>
            <a:off x="10757646" y="2441575"/>
            <a:ext cx="12474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chemeClr val="accent6"/>
                </a:solidFill>
              </a:rPr>
              <a:t>Volume 	4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Issue 1</a:t>
            </a:r>
          </a:p>
          <a:p>
            <a:r>
              <a:rPr lang="en-US" altLang="ja-JP" b="1" dirty="0">
                <a:solidFill>
                  <a:schemeClr val="accent6"/>
                </a:solidFill>
              </a:rPr>
              <a:t>Article 31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0BA4EC-000E-E5B7-78DD-16D5761A80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698" y="131660"/>
            <a:ext cx="9871258" cy="658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374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2B448-F9D3-69DC-FE7B-386F7AD96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1B1B1-721B-88EB-3363-45E6DB2FE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7567E5-45D3-703E-E2CC-78D048B85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7651" y="131660"/>
            <a:ext cx="1343025" cy="2076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CE868C-5D41-3D21-1822-AB1131FAB26D}"/>
              </a:ext>
            </a:extLst>
          </p:cNvPr>
          <p:cNvSpPr txBox="1"/>
          <p:nvPr/>
        </p:nvSpPr>
        <p:spPr>
          <a:xfrm>
            <a:off x="10757646" y="2441575"/>
            <a:ext cx="12474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chemeClr val="accent6"/>
                </a:solidFill>
              </a:rPr>
              <a:t>Volume 	4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Issue 1</a:t>
            </a:r>
          </a:p>
          <a:p>
            <a:r>
              <a:rPr lang="en-US" altLang="ja-JP" b="1" dirty="0">
                <a:solidFill>
                  <a:schemeClr val="accent6"/>
                </a:solidFill>
              </a:rPr>
              <a:t>Article 32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9F4C45-BA0D-AFD6-5F6F-668B84D8CA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735" y="0"/>
            <a:ext cx="8488638" cy="661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7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E06D8-67EE-2D01-CBE7-9D71D80E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B8AC-379F-15DE-8159-4A8880AD2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D47A7F-BE5A-6766-779A-150C1F53D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7651" y="131660"/>
            <a:ext cx="1343025" cy="2076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02745E-7B0F-9619-5C8B-512E733A0361}"/>
              </a:ext>
            </a:extLst>
          </p:cNvPr>
          <p:cNvSpPr txBox="1"/>
          <p:nvPr/>
        </p:nvSpPr>
        <p:spPr>
          <a:xfrm>
            <a:off x="10757646" y="2441575"/>
            <a:ext cx="12474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chemeClr val="accent6"/>
                </a:solidFill>
              </a:rPr>
              <a:t>Volume 	4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Issue 1</a:t>
            </a:r>
          </a:p>
          <a:p>
            <a:r>
              <a:rPr lang="en-US" altLang="ja-JP" b="1" dirty="0">
                <a:solidFill>
                  <a:schemeClr val="accent6"/>
                </a:solidFill>
              </a:rPr>
              <a:t>Article 33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4984FF-2350-5293-9D1A-D81196605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676" y="0"/>
            <a:ext cx="7485185" cy="687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264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85953-5CB8-FCDD-F8FB-F01A4A71E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3A5DB-8530-89C6-C100-B15362C85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3750EB-F6B3-4770-6F74-6315C07B3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77" y="148531"/>
            <a:ext cx="7318308" cy="65609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799B1C-9139-1C22-3721-DFCFAAD6E1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7651" y="131660"/>
            <a:ext cx="1343025" cy="20764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AE2AC9-4FED-4BC6-6DA7-092DE8E4D43F}"/>
              </a:ext>
            </a:extLst>
          </p:cNvPr>
          <p:cNvSpPr txBox="1"/>
          <p:nvPr/>
        </p:nvSpPr>
        <p:spPr>
          <a:xfrm>
            <a:off x="10757646" y="2441575"/>
            <a:ext cx="12474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chemeClr val="accent6"/>
                </a:solidFill>
              </a:rPr>
              <a:t>Volume 	4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Issue 1</a:t>
            </a:r>
          </a:p>
          <a:p>
            <a:r>
              <a:rPr lang="en-US" altLang="ja-JP" b="1" dirty="0">
                <a:solidFill>
                  <a:schemeClr val="accent6"/>
                </a:solidFill>
              </a:rPr>
              <a:t>Article 34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C2C854-A037-7714-E9D1-89E8F23C06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9630" y="3336933"/>
            <a:ext cx="4302369" cy="352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621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1f8e20e6-048a-4bad-a26b-318dd1cd4d47}" enabled="1" method="Privileged" siteId="{66c65d8a-9158-4521-a2d8-664963db48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294</Words>
  <Application>Microsoft Office PowerPoint</Application>
  <PresentationFormat>Widescreen</PresentationFormat>
  <Paragraphs>61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游ゴシック</vt:lpstr>
      <vt:lpstr>游ゴシック Light</vt:lpstr>
      <vt:lpstr>Arial</vt:lpstr>
      <vt:lpstr>Merriweather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Nielsen, Frank (Sony CSL)</dc:creator>
  <cp:lastModifiedBy>Nielsen, Frank (Sony CSL)</cp:lastModifiedBy>
  <cp:revision>1</cp:revision>
  <dcterms:created xsi:type="dcterms:W3CDTF">2025-05-23T00:41:36Z</dcterms:created>
  <dcterms:modified xsi:type="dcterms:W3CDTF">2025-05-23T01:11:48Z</dcterms:modified>
</cp:coreProperties>
</file>