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52" autoAdjust="0"/>
  </p:normalViewPr>
  <p:slideViewPr>
    <p:cSldViewPr snapToGrid="0">
      <p:cViewPr varScale="1">
        <p:scale>
          <a:sx n="69" d="100"/>
          <a:sy n="69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294D0-F75B-4AAE-8E9D-77A28C22381C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F77B1-E8B2-436E-8EA6-801923BA28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330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Information geometry of Wasserstein statistics on shapes and affine deformations</a:t>
            </a:r>
          </a:p>
          <a:p>
            <a:r>
              <a:rPr kumimoji="1" lang="en-US" altLang="ja-JP" dirty="0"/>
              <a:t>https://link.springer.com/article/10.1007/s41884-024-00139-y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F77B1-E8B2-436E-8EA6-801923BA28D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1893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On statistics which are almost sufficient from the viewpoint of the Fisher metrics</a:t>
            </a:r>
          </a:p>
          <a:p>
            <a:r>
              <a:rPr kumimoji="1" lang="en-US" altLang="ja-JP" dirty="0"/>
              <a:t>https://link.springer.com/article/10.1007/s41884-024-00160-1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F77B1-E8B2-436E-8EA6-801923BA28D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817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On closed-form expressions for the Fisher–Rao distance</a:t>
            </a:r>
          </a:p>
          <a:p>
            <a:r>
              <a:rPr kumimoji="1" lang="en-US" altLang="ja-JP" dirty="0"/>
              <a:t>https://link.springer.com/article/10.1007/s41884-024-00143-2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F77B1-E8B2-436E-8EA6-801923BA28D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930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Maximal co-</a:t>
            </a:r>
            <a:r>
              <a:rPr lang="en-US" altLang="ja-JP" b="1" i="0" dirty="0" err="1">
                <a:solidFill>
                  <a:srgbClr val="FFFFFF"/>
                </a:solidFill>
                <a:effectLst/>
                <a:latin typeface="Merriweather Sans" pitchFamily="2" charset="0"/>
              </a:rPr>
              <a:t>ancillarity</a:t>
            </a: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 and maximal co-sufficiency</a:t>
            </a:r>
          </a:p>
          <a:p>
            <a:r>
              <a:rPr kumimoji="1" lang="en-US" altLang="ja-JP" dirty="0"/>
              <a:t>https://link.springer.com/article/10.1007/s41884-024-00144-1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F77B1-E8B2-436E-8EA6-801923BA28D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986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Reverse </a:t>
            </a:r>
            <a:r>
              <a:rPr lang="en-US" altLang="ja-JP" b="1" i="0" dirty="0" err="1">
                <a:solidFill>
                  <a:srgbClr val="FFFFFF"/>
                </a:solidFill>
                <a:effectLst/>
                <a:latin typeface="Merriweather Sans" pitchFamily="2" charset="0"/>
              </a:rPr>
              <a:t>em</a:t>
            </a: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-problem based on Bregman divergence and its application to classical and quantum information theory</a:t>
            </a:r>
          </a:p>
          <a:p>
            <a:r>
              <a:rPr kumimoji="1" lang="en-US" altLang="ja-JP" dirty="0"/>
              <a:t>https://link.springer.com/article/10.1007/s41884-024-00147-y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F77B1-E8B2-436E-8EA6-801923BA28D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98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On the statistical Lie groups of normal distributions</a:t>
            </a:r>
          </a:p>
          <a:p>
            <a:r>
              <a:rPr kumimoji="1" lang="en-US" altLang="ja-JP" dirty="0"/>
              <a:t>https://link.springer.com/article/10.1007/s41884-024-00148-x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F77B1-E8B2-436E-8EA6-801923BA28D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787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Simple variational inference based on minimizing </a:t>
            </a:r>
            <a:r>
              <a:rPr lang="en-US" altLang="ja-JP" b="1" i="0" dirty="0" err="1">
                <a:solidFill>
                  <a:srgbClr val="FFFFFF"/>
                </a:solidFill>
                <a:effectLst/>
                <a:latin typeface="Merriweather Sans" pitchFamily="2" charset="0"/>
              </a:rPr>
              <a:t>Kullback</a:t>
            </a: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–</a:t>
            </a:r>
            <a:r>
              <a:rPr lang="en-US" altLang="ja-JP" b="1" i="0" dirty="0" err="1">
                <a:solidFill>
                  <a:srgbClr val="FFFFFF"/>
                </a:solidFill>
                <a:effectLst/>
                <a:latin typeface="Merriweather Sans" pitchFamily="2" charset="0"/>
              </a:rPr>
              <a:t>Leibler</a:t>
            </a: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 divergence</a:t>
            </a:r>
          </a:p>
          <a:p>
            <a:r>
              <a:rPr kumimoji="1" lang="en-US" altLang="ja-JP" dirty="0"/>
              <a:t>https://link.springer.com/article/10.1007/s41884-024-00151-2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F77B1-E8B2-436E-8EA6-801923BA28D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322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The Bayesian central limit theorem for exponential family distributions: a geometric approach</a:t>
            </a:r>
          </a:p>
          <a:p>
            <a:r>
              <a:rPr kumimoji="1" lang="en-US" altLang="ja-JP" dirty="0"/>
              <a:t>https://link.springer.com/article/10.1007/s41884-024-00152-1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F77B1-E8B2-436E-8EA6-801923BA28D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517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An algorithm for learning representations of models with scarce data</a:t>
            </a:r>
          </a:p>
          <a:p>
            <a:r>
              <a:rPr kumimoji="1" lang="en-US" altLang="ja-JP" dirty="0"/>
              <a:t>https://link.springer.com/article/10.1007/s41884-024-00153-0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F77B1-E8B2-436E-8EA6-801923BA28D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571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An embedding structure of determinantal point process</a:t>
            </a:r>
          </a:p>
          <a:p>
            <a:r>
              <a:rPr kumimoji="1" lang="en-US" altLang="ja-JP" dirty="0"/>
              <a:t>https://link.springer.com/article/10.1007/s41884-024-00156-x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F77B1-E8B2-436E-8EA6-801923BA28D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465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1101-3A93-E9D3-66DF-B0F5122D3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4AD3C-7F2D-9B88-94EA-423690BA6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DA4A7-799A-89D6-E511-D0D866C0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4117-B076-4F7F-AB8E-41EAADC190B6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E4267-1D13-4442-DBAF-F4BED465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7F479-6B26-E3B7-027C-6FC3F7BF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4AB9-C161-4FC8-9C5C-A5475DDA04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94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3632F-8CFD-8325-8E60-37B9FF07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1D6EF-F30D-792E-224C-7FC63EFB0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B6DBD-C113-243C-D84B-A0C71D3ED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4117-B076-4F7F-AB8E-41EAADC190B6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42B57-B848-9114-DF93-DF69E487B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3E8E0-822C-71B3-63D7-2F7B804D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4AB9-C161-4FC8-9C5C-A5475DDA04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07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944FF-7B24-831F-CBD7-54566214F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868AD-F30E-E069-0038-08E8B11E6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F9931-38C9-4D1A-D74F-472DD43E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4117-B076-4F7F-AB8E-41EAADC190B6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B06B9-7C47-687C-C647-05398F97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1BAF8-0866-DD5F-DBA0-1A1F5AE0D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4AB9-C161-4FC8-9C5C-A5475DDA04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40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4CCB-2933-EAC1-35A5-01BBC261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4A426-D4DC-80C4-90D1-E590553FC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AE142-7F88-3180-AEAE-580023FC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4117-B076-4F7F-AB8E-41EAADC190B6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28704-5A34-8BD5-B984-81B280EB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04982-950D-A730-E6F6-57B34960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4AB9-C161-4FC8-9C5C-A5475DDA04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45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CA0F-5EF3-0516-2F8A-05D290D1C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D530F-A22F-DE18-25F0-030457239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F3264-590A-2DC8-A124-191A9001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4117-B076-4F7F-AB8E-41EAADC190B6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C3C44-1666-FA1B-C0EE-75BCC341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A6B51-1554-80F1-6325-40092E77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4AB9-C161-4FC8-9C5C-A5475DDA04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23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92E7-3D09-4297-31D7-7E83A9696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A54EF-FD78-3A52-FE80-DB0A00DDA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E5A9F-586E-A020-6F29-455313661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5D382-00D8-BBA3-45B8-7407CE773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4117-B076-4F7F-AB8E-41EAADC190B6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D5198-1B42-3185-3B4D-050C61EF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CA333-CD54-8FDA-F4F8-4F7BE26E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4AB9-C161-4FC8-9C5C-A5475DDA04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81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9AF6-E66A-EFFA-0A8F-EE59A0457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AEF59-41DF-A953-7330-F7D9E1F3C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57792-89B0-2DB1-688A-C1CF1ADDE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F512E-FCD5-13BC-CF1F-27AB2CA21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E36793-8C72-AD9B-C7AA-66F850036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E106E6-3059-C921-735D-C85383B3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4117-B076-4F7F-AB8E-41EAADC190B6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14CE7-03F3-51F8-E0A1-7684E6BEF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ED9F0-A480-8388-A49F-DA2C1B5A2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4AB9-C161-4FC8-9C5C-A5475DDA04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70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96A9-975D-48B5-9CC0-F0FD97C8B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B55E1-2050-36BC-D5E4-0BA854A9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4117-B076-4F7F-AB8E-41EAADC190B6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92968-52B4-87A0-AAED-2F6E3DC6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3E961-B0F0-2458-48C7-3268025F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4AB9-C161-4FC8-9C5C-A5475DDA04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72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3F06BD-66A2-9309-C06C-97518E6A3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4117-B076-4F7F-AB8E-41EAADC190B6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BF3F16-6F65-7EF0-7195-1DBEEB95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8B321-407A-BFCA-AE85-85C5F5C9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4AB9-C161-4FC8-9C5C-A5475DDA04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53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5106-53A4-5055-B985-A86073568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A5218-17C3-39E6-9B9A-2DBF56D63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D5E0E-3FA8-4554-384B-ADF858E1F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4520E-6460-46C8-8971-33E8BA16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4117-B076-4F7F-AB8E-41EAADC190B6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84607-72F4-C68A-780A-43AA7130D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53A20-BF88-21C2-DEFA-57B226D9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4AB9-C161-4FC8-9C5C-A5475DDA04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87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B63B-E08C-A4E5-B200-044E387A5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46CD63-6F1C-C2BD-2C8C-4BD2D5093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DB246-606B-10B4-9879-4C1797BD9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19E8A-5CD4-6962-C035-AF4919312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4117-B076-4F7F-AB8E-41EAADC190B6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15270-16DD-C6BD-370C-8165A9F0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311C0-596F-8F9D-EDCE-0D483405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4AB9-C161-4FC8-9C5C-A5475DDA04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92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14E51-3429-CA46-1DAE-019DA7E1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80DEC-9C4C-67DD-ECB7-D55AB6E87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939D8-621D-8D63-F88D-BAA49666D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534117-B076-4F7F-AB8E-41EAADC190B6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A4EEB-B7CC-0BEA-D007-F02FC5264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DB3D-C07A-83CA-CC05-78340C9D3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D04AB9-C161-4FC8-9C5C-A5475DDA04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76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295918-22B5-8906-809C-79C9F4766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996" y="276718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A00871-35CF-F716-EA53-84F85A4BE3C1}"/>
              </a:ext>
            </a:extLst>
          </p:cNvPr>
          <p:cNvSpPr txBox="1"/>
          <p:nvPr/>
        </p:nvSpPr>
        <p:spPr>
          <a:xfrm>
            <a:off x="10670991" y="2586633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</a:t>
            </a:r>
            <a:r>
              <a:rPr lang="en-US" altLang="ja-JP" b="1" dirty="0">
                <a:solidFill>
                  <a:schemeClr val="accent6"/>
                </a:solidFill>
              </a:rPr>
              <a:t>2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Article 83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ED32C4-9EA4-2769-C6CA-C15B7EDB1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91" y="0"/>
            <a:ext cx="6804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08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9F8C52-6F3A-23E0-F0B6-B816B5E65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996" y="276718"/>
            <a:ext cx="1343025" cy="2076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85A551-2085-8A09-CC3F-6FBF7B0C4054}"/>
              </a:ext>
            </a:extLst>
          </p:cNvPr>
          <p:cNvSpPr txBox="1"/>
          <p:nvPr/>
        </p:nvSpPr>
        <p:spPr>
          <a:xfrm>
            <a:off x="10670991" y="2586633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</a:t>
            </a:r>
            <a:r>
              <a:rPr lang="en-US" altLang="ja-JP" b="1" dirty="0">
                <a:solidFill>
                  <a:schemeClr val="accent6"/>
                </a:solidFill>
              </a:rPr>
              <a:t>2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Article 92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16749E-2314-1F65-F1E4-017B24085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07" y="196423"/>
            <a:ext cx="626745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6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C4D3-88AE-6EA7-A5CB-A2BA8463F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6EAEB-8A97-0333-3F2B-C52C7297F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19570-0077-1D2C-7DF1-2BBE5D483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996" y="276718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C21B47-A497-FB0C-F053-E720790D4523}"/>
              </a:ext>
            </a:extLst>
          </p:cNvPr>
          <p:cNvSpPr txBox="1"/>
          <p:nvPr/>
        </p:nvSpPr>
        <p:spPr>
          <a:xfrm>
            <a:off x="10670991" y="2586633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</a:t>
            </a:r>
            <a:r>
              <a:rPr lang="en-US" altLang="ja-JP" b="1" dirty="0">
                <a:solidFill>
                  <a:schemeClr val="accent6"/>
                </a:solidFill>
              </a:rPr>
              <a:t>2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Article 84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F209BC-37E5-E3B9-741C-4E446A8F1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19" y="83982"/>
            <a:ext cx="6808058" cy="677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0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136146-6C0A-9758-4010-C2C9905E7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996" y="276718"/>
            <a:ext cx="1343025" cy="2076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4B4EBA-B602-1596-35ED-7ED611CECBBE}"/>
              </a:ext>
            </a:extLst>
          </p:cNvPr>
          <p:cNvSpPr txBox="1"/>
          <p:nvPr/>
        </p:nvSpPr>
        <p:spPr>
          <a:xfrm>
            <a:off x="10670991" y="2586633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</a:t>
            </a:r>
            <a:r>
              <a:rPr lang="en-US" altLang="ja-JP" b="1" dirty="0">
                <a:solidFill>
                  <a:schemeClr val="accent6"/>
                </a:solidFill>
              </a:rPr>
              <a:t>2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Article 85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0DBE2-E0A5-7503-1D15-DEA26D4BE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87" y="88744"/>
            <a:ext cx="8082490" cy="676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3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A705B0-82D6-B6B7-840F-165832499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996" y="276718"/>
            <a:ext cx="1343025" cy="2076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00539B-0B7A-8DFC-C5E3-18731B172BE8}"/>
              </a:ext>
            </a:extLst>
          </p:cNvPr>
          <p:cNvSpPr txBox="1"/>
          <p:nvPr/>
        </p:nvSpPr>
        <p:spPr>
          <a:xfrm>
            <a:off x="10670991" y="2586633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</a:t>
            </a:r>
            <a:r>
              <a:rPr lang="en-US" altLang="ja-JP" b="1" dirty="0">
                <a:solidFill>
                  <a:schemeClr val="accent6"/>
                </a:solidFill>
              </a:rPr>
              <a:t>2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Article 86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9910A4-CC49-33DE-C405-5D92590E0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62" y="0"/>
            <a:ext cx="66675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7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E77916-5DC8-8A8B-AE4A-EDB4F150E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996" y="276718"/>
            <a:ext cx="1343025" cy="2076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937BF4-EED1-5FC5-7837-76C907DBC4AD}"/>
              </a:ext>
            </a:extLst>
          </p:cNvPr>
          <p:cNvSpPr txBox="1"/>
          <p:nvPr/>
        </p:nvSpPr>
        <p:spPr>
          <a:xfrm>
            <a:off x="10670991" y="2586633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</a:t>
            </a:r>
            <a:r>
              <a:rPr lang="en-US" altLang="ja-JP" b="1" dirty="0">
                <a:solidFill>
                  <a:schemeClr val="accent6"/>
                </a:solidFill>
              </a:rPr>
              <a:t>2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Article 87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C5268-37BA-F4EE-F90D-88D9AA051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60" y="276718"/>
            <a:ext cx="86487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1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EA2E0F-BED2-9E57-22DE-62ADE8210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996" y="276718"/>
            <a:ext cx="1343025" cy="2076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A1E8D0-3D5D-C580-F8AB-3DE01D1F321B}"/>
              </a:ext>
            </a:extLst>
          </p:cNvPr>
          <p:cNvSpPr txBox="1"/>
          <p:nvPr/>
        </p:nvSpPr>
        <p:spPr>
          <a:xfrm>
            <a:off x="10670991" y="2586633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</a:t>
            </a:r>
            <a:r>
              <a:rPr lang="en-US" altLang="ja-JP" b="1" dirty="0">
                <a:solidFill>
                  <a:schemeClr val="accent6"/>
                </a:solidFill>
              </a:rPr>
              <a:t>2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Article 88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ED25F-DC39-3790-7F6D-B0B71B7B4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722" y="5648775"/>
            <a:ext cx="5841904" cy="13509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CC7A3A-2C4F-1B28-AB59-AD9E79F47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954" y="101188"/>
            <a:ext cx="5896672" cy="565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25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8F2F9F-CF29-EA0E-B4F0-E237A095F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996" y="276718"/>
            <a:ext cx="1343025" cy="2076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504769-A5A4-CEE7-E4D4-B76AAF9DCE45}"/>
              </a:ext>
            </a:extLst>
          </p:cNvPr>
          <p:cNvSpPr txBox="1"/>
          <p:nvPr/>
        </p:nvSpPr>
        <p:spPr>
          <a:xfrm>
            <a:off x="10670991" y="2586633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</a:t>
            </a:r>
            <a:r>
              <a:rPr lang="en-US" altLang="ja-JP" b="1" dirty="0">
                <a:solidFill>
                  <a:schemeClr val="accent6"/>
                </a:solidFill>
              </a:rPr>
              <a:t>2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Article 89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C18A3E-98CB-C382-2EBF-9CBE7A4A4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42" y="104775"/>
            <a:ext cx="615315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74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D34E2A-2FD5-C451-2308-C54CDE4DE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996" y="276718"/>
            <a:ext cx="1343025" cy="2076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F6EEF2-2C0A-CEFC-B81D-05805E7A8ADD}"/>
              </a:ext>
            </a:extLst>
          </p:cNvPr>
          <p:cNvSpPr txBox="1"/>
          <p:nvPr/>
        </p:nvSpPr>
        <p:spPr>
          <a:xfrm>
            <a:off x="10670991" y="2586633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</a:t>
            </a:r>
            <a:r>
              <a:rPr lang="en-US" altLang="ja-JP" b="1" dirty="0">
                <a:solidFill>
                  <a:schemeClr val="accent6"/>
                </a:solidFill>
              </a:rPr>
              <a:t>2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Article 90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F7244-A95B-96E0-3DCC-B5988A5A6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491" y="200025"/>
            <a:ext cx="641032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59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6B6778-D214-C7A1-021E-89D91B420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996" y="276718"/>
            <a:ext cx="1343025" cy="2076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9E0ED4-12C8-ECA2-24D8-EBE89360C98D}"/>
              </a:ext>
            </a:extLst>
          </p:cNvPr>
          <p:cNvSpPr txBox="1"/>
          <p:nvPr/>
        </p:nvSpPr>
        <p:spPr>
          <a:xfrm>
            <a:off x="10670991" y="2586633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</a:t>
            </a:r>
            <a:r>
              <a:rPr lang="en-US" altLang="ja-JP" b="1" dirty="0">
                <a:solidFill>
                  <a:schemeClr val="accent6"/>
                </a:solidFill>
              </a:rPr>
              <a:t>2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Article 91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612F27-466E-B6D8-2C70-482757E20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01" y="87002"/>
            <a:ext cx="8505825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5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f8e20e6-048a-4bad-a26b-318dd1cd4d47}" enabled="1" method="Privileged" siteId="{66c65d8a-9158-4521-a2d8-664963db48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310</Words>
  <Application>Microsoft Office PowerPoint</Application>
  <PresentationFormat>Widescreen</PresentationFormat>
  <Paragraphs>60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游ゴシック</vt:lpstr>
      <vt:lpstr>游ゴシック Light</vt:lpstr>
      <vt:lpstr>Arial</vt:lpstr>
      <vt:lpstr>Merriweather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Nielsen, Frank (Sony CSL)</dc:creator>
  <cp:lastModifiedBy>Nielsen, Frank (Sony CSL)</cp:lastModifiedBy>
  <cp:revision>1</cp:revision>
  <dcterms:created xsi:type="dcterms:W3CDTF">2025-06-14T05:54:54Z</dcterms:created>
  <dcterms:modified xsi:type="dcterms:W3CDTF">2025-06-14T06:09:08Z</dcterms:modified>
</cp:coreProperties>
</file>