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5" r:id="rId19"/>
    <p:sldId id="276" r:id="rId20"/>
    <p:sldId id="277" r:id="rId21"/>
    <p:sldId id="278" r:id="rId22"/>
    <p:sldId id="279" r:id="rId23"/>
    <p:sldId id="280" r:id="rId24"/>
    <p:sldId id="281" r:id="rId25"/>
    <p:sldId id="273" r:id="rId26"/>
    <p:sldId id="274" r:id="rId27"/>
    <p:sldId id="282" r:id="rId28"/>
    <p:sldId id="283" r:id="rId29"/>
    <p:sldId id="284" r:id="rId30"/>
    <p:sldId id="285" r:id="rId3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3871" autoAdjust="0"/>
  </p:normalViewPr>
  <p:slideViewPr>
    <p:cSldViewPr snapToGrid="0">
      <p:cViewPr varScale="1">
        <p:scale>
          <a:sx n="70" d="100"/>
          <a:sy n="70" d="100"/>
        </p:scale>
        <p:origin x="1166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7E89633-BDDD-4308-8193-BDDB4F56D0D5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9062C-711B-453A-94A9-26E7A44EFB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823094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link.springer.com/article/10.1007/s41884-022-00068-8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000000"/>
                </a:solidFill>
                <a:effectLst/>
                <a:latin typeface="Merriweather Sans" pitchFamily="2" charset="0"/>
                <a:hlinkClick r:id="rId3"/>
              </a:rPr>
              <a:t>On partial likelihood and the construction of </a:t>
            </a:r>
            <a:r>
              <a:rPr lang="en-US" altLang="ja-JP" b="1" i="0" dirty="0" err="1">
                <a:solidFill>
                  <a:srgbClr val="000000"/>
                </a:solidFill>
                <a:effectLst/>
                <a:latin typeface="Merriweather Sans" pitchFamily="2" charset="0"/>
                <a:hlinkClick r:id="rId3"/>
              </a:rPr>
              <a:t>factorisable</a:t>
            </a:r>
            <a:r>
              <a:rPr lang="en-US" altLang="ja-JP" b="1" i="0" dirty="0">
                <a:solidFill>
                  <a:srgbClr val="000000"/>
                </a:solidFill>
                <a:effectLst/>
                <a:latin typeface="Merriweather Sans" pitchFamily="2" charset="0"/>
                <a:hlinkClick r:id="rId3"/>
              </a:rPr>
              <a:t> transformations</a:t>
            </a:r>
            <a:endParaRPr lang="en-US" altLang="ja-JP" b="1" i="0" dirty="0">
              <a:solidFill>
                <a:srgbClr val="000000"/>
              </a:solidFill>
              <a:effectLst/>
              <a:latin typeface="Merriweather Sans" pitchFamily="2" charset="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222222"/>
                </a:solidFill>
                <a:effectLst/>
                <a:latin typeface="Merriweather Sans" pitchFamily="2" charset="0"/>
              </a:rPr>
              <a:t>https://link.springer.com/article/10.1007/s41884-022-00068-8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855074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Recent advances in algebraic geometry and Bayesian statistics</a:t>
            </a:r>
          </a:p>
          <a:p>
            <a:r>
              <a:rPr kumimoji="1" lang="en-US" altLang="ja-JP" dirty="0"/>
              <a:t>https://link.springer.com/article/10.1007/s41884-022-00083-9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005740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Geometry and applied statistics</a:t>
            </a:r>
          </a:p>
          <a:p>
            <a:r>
              <a:rPr kumimoji="1" lang="en-US" altLang="ja-JP" dirty="0"/>
              <a:t>https://link.springer.com/article/10.1007/s41884-022-00086-6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6580838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Minimum information divergence of Q-functions for dynamic treatment resumes</a:t>
            </a:r>
          </a:p>
          <a:p>
            <a:r>
              <a:rPr kumimoji="1" lang="en-US" altLang="ja-JP" dirty="0"/>
              <a:t>https://link.springer.com/article/10.1007/s41884-022-00084-8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1579198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Hierarchy of deformations in concavity</a:t>
            </a:r>
          </a:p>
          <a:p>
            <a:r>
              <a:rPr kumimoji="1" lang="en-US" altLang="ja-JP" dirty="0"/>
              <a:t>https://link.springer.com/article/10.1007/s41884-022-00088-4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163935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Natural differentiable structures on statistical models and the Fisher metric</a:t>
            </a:r>
          </a:p>
          <a:p>
            <a:r>
              <a:rPr kumimoji="1" lang="en-US" altLang="ja-JP" dirty="0"/>
              <a:t>https://link.springer.com/article/10.1007/s41884-022-00090-w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1646233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Uncertainty and Quantum Variance at the light of Quantum Information Geometry</a:t>
            </a:r>
          </a:p>
          <a:p>
            <a:r>
              <a:rPr kumimoji="1" lang="en-US" altLang="ja-JP" dirty="0"/>
              <a:t>https://link.springer.com/article/10.1007/s41884-022-00087-5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41431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Conformal mirror descent with logarithmic divergences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https://link.springer.com/article/10.1007/s41884-022-00089-3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12519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Parametric models and information geometry on W*-algebras</a:t>
            </a:r>
          </a:p>
          <a:p>
            <a:r>
              <a:rPr kumimoji="1" lang="en-US" altLang="ja-JP" dirty="0"/>
              <a:t>https://link.springer.com/article/10.1007/s41884-022-00094-6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563472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Gram matrices of quantum channels via quantum Fisher information with applications to decoherence and uncertainty</a:t>
            </a:r>
          </a:p>
          <a:p>
            <a:r>
              <a:rPr kumimoji="1" lang="en-US" altLang="ja-JP" dirty="0"/>
              <a:t>https://link.springer.com/article/10.1007/s41884-023-00096-y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511858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exponential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Orlicz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space in quantum information geometry</a:t>
            </a:r>
          </a:p>
          <a:p>
            <a:r>
              <a:rPr kumimoji="1" lang="en-US" altLang="ja-JP" dirty="0"/>
              <a:t>https://link.springer.com/article/10.1007/s41884-023-00097-x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987997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Independent component analysis in the light of Information Geometry</a:t>
            </a:r>
          </a:p>
          <a:p>
            <a:r>
              <a:rPr kumimoji="1" lang="en-US" altLang="ja-JP" dirty="0"/>
              <a:t>https://link.springer.com/article/10.1007/s41884-022-00073-x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864324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Projections of SDEs onto submanifolds</a:t>
            </a:r>
          </a:p>
          <a:p>
            <a:r>
              <a:rPr kumimoji="1" lang="en-US" altLang="ja-JP" dirty="0"/>
              <a:t>https://link.springer.com/article/10.1007/s41884-022-00093-7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0651153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parameterisation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-invariant modification of the score test</a:t>
            </a:r>
          </a:p>
          <a:p>
            <a:r>
              <a:rPr kumimoji="1" lang="en-US" altLang="ja-JP" dirty="0"/>
              <a:t>https://link.springer.com/article/10.1007/s41884-023-00101-4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5533585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Geometric thermodynamics for the Fokker–Planck equation: stochastic thermodynamic links between information geometry and optimal transport</a:t>
            </a:r>
          </a:p>
          <a:p>
            <a:r>
              <a:rPr kumimoji="1" lang="en-US" altLang="ja-JP" dirty="0"/>
              <a:t>https://link.springer.com/article/10.1007/s41884-023-00102-3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0603478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Geometry and convergence of natural policy gradient methods</a:t>
            </a:r>
          </a:p>
          <a:p>
            <a:r>
              <a:rPr kumimoji="1" lang="en-US" altLang="ja-JP" dirty="0"/>
              <a:t>https://link.springer.com/article/10.1007/s41884-023-00106-z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9245652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Optimal projection filters with information geometry</a:t>
            </a:r>
          </a:p>
          <a:p>
            <a:r>
              <a:rPr kumimoji="1" lang="en-US" altLang="ja-JP" dirty="0"/>
              <a:t>https://link.springer.com/article/10.1007/s41884-023-00108-x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8603017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 certain ODE-system defining the geometric divergence</a:t>
            </a:r>
          </a:p>
          <a:p>
            <a:r>
              <a:rPr kumimoji="1" lang="en-US" altLang="ja-JP" dirty="0"/>
              <a:t>https://link.springer.com/article/10.1007/s41884-023-00110-3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7587653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Doubly autoparallel structure and curvature integrals</a:t>
            </a:r>
          </a:p>
          <a:p>
            <a:r>
              <a:rPr kumimoji="1" lang="en-US" altLang="ja-JP" dirty="0"/>
              <a:t>https://link.springer.com/article/10.1007/s41884-023-00116-x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4962846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G-dual Teleparallel Connections in Information Geometry</a:t>
            </a:r>
          </a:p>
          <a:p>
            <a:r>
              <a:rPr kumimoji="1" lang="en-US" altLang="ja-JP" dirty="0"/>
              <a:t>https://link.springer.com/article/10.1007/s41884-023-00117-w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4114156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Estimation with infinite-dimensional exponential family and Fisher divergence</a:t>
            </a:r>
          </a:p>
          <a:p>
            <a:r>
              <a:rPr kumimoji="1" lang="en-US" altLang="ja-JP" dirty="0"/>
              <a:t>https://link.springer.com/article/10.1007/s41884-023-00122-z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4091015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Legendre duality: from thermodynamics to information geometry</a:t>
            </a:r>
          </a:p>
          <a:p>
            <a:r>
              <a:rPr kumimoji="1" lang="en-US" altLang="ja-JP" dirty="0"/>
              <a:t>https://link.springer.com/article/10.1007/s41884-023-00121-0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29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592974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Geometry of EM and related iterative algorithms</a:t>
            </a:r>
          </a:p>
          <a:p>
            <a:r>
              <a:rPr kumimoji="1" lang="en-US" altLang="ja-JP" dirty="0"/>
              <a:t>https://link.springer.com/article/10.1007/s41884-022-00080-y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25395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The Fisher metric as a metric on the cotangent bundle</a:t>
            </a:r>
          </a:p>
          <a:p>
            <a:r>
              <a:rPr kumimoji="1" lang="en-US" altLang="ja-JP" dirty="0"/>
              <a:t>https://link.springer.com/article/10.1007/s41884-023-00126-9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2387715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Hommage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to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Chentsov’s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 theorem</a:t>
            </a:r>
          </a:p>
          <a:p>
            <a:r>
              <a:rPr kumimoji="1" lang="en-US" altLang="ja-JP" dirty="0"/>
              <a:t>https://link.springer.com/article/10.1007/s41884-022-00077-7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665098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Toward differential geometry of statistical submanifolds</a:t>
            </a:r>
          </a:p>
          <a:p>
            <a:r>
              <a:rPr kumimoji="1" lang="en-US" altLang="ja-JP" dirty="0"/>
              <a:t>https://link.springer.com/article/10.1007/s41884-022-00075-9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6534649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Affine statistical bundle modeled on a Gaussian </a:t>
            </a:r>
            <a:r>
              <a:rPr lang="en-US" altLang="ja-JP" b="1" i="0" dirty="0" err="1">
                <a:solidFill>
                  <a:srgbClr val="FFFFFF"/>
                </a:solidFill>
                <a:effectLst/>
                <a:latin typeface="Merriweather Sans" pitchFamily="2" charset="0"/>
              </a:rPr>
              <a:t>Orlicz</a:t>
            </a: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–Sobolev space</a:t>
            </a:r>
          </a:p>
          <a:p>
            <a:r>
              <a:rPr kumimoji="1" lang="en-US" altLang="ja-JP" dirty="0"/>
              <a:t>https://link.springer.com/article/10.1007/s41884-022-00078-6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649869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Conditional inference of Poisson models and information geometry: an ancillary review</a:t>
            </a:r>
          </a:p>
          <a:p>
            <a:r>
              <a:rPr kumimoji="1" lang="en-US" altLang="ja-JP" dirty="0"/>
              <a:t>https://link.springer.com/article/10.1007/s41884-022-00082-w</a:t>
            </a:r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27634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Generalized estimators, slope, efficiency, and fisher information bounds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862077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b="1" i="0" dirty="0">
                <a:solidFill>
                  <a:srgbClr val="FFFFFF"/>
                </a:solidFill>
                <a:effectLst/>
                <a:latin typeface="Merriweather Sans" pitchFamily="2" charset="0"/>
              </a:rPr>
              <a:t>A two-parameter family of non-parametric, deformed exponential manifolds</a:t>
            </a:r>
          </a:p>
          <a:p>
            <a:endParaRPr kumimoji="1" lang="ja-JP" alt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69062C-711B-453A-94A9-26E7A44EFBCE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308531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251716-A741-9C91-2DFE-12559DCE90B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B3A4A1-6B5D-1130-D1F2-24166A3BE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en-US" altLang="ja-JP"/>
              <a:t>Click to edit Master subtitle style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A4469-80BD-3C76-F998-9D4558AFC8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6E493A-6864-B9F6-DA6A-329BD6AD4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3061A1-4DA9-81FF-73FB-37E7D61EB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810873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FAC772-D14F-7399-95A4-4F3358A0D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0897F9D-B4DB-5D12-54D7-4CEA0C2832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4B73E0-6541-F895-4AA2-1EA9656C4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1027713-1E97-487D-B188-EFF0C39301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2D96C8-37B4-1EC9-9A69-90703C67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43017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23D3DFD-5047-BF27-6A2F-A578805CF81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DFAAE-DC9F-237B-E1EE-8459E705FB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ED17BC-4D6F-D4AD-3A1C-2B9F123BE8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D71F51-5EB3-B06F-5416-F8289178D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AFEC94-0D08-FD2D-AAA1-BC62493336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284057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2B8C8A-03F8-37AB-0A67-BA4023C7E2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351AE2-2EBE-A16A-0C91-5D07D36D46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D64C08-0C5A-0739-4058-5B6B23510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F0FDA-41E5-5399-E3E3-E3D0ABF96D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233C07-F46D-582B-D507-EFEFF844C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59963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92E9AA-14E1-08DA-FD0F-8568C6DC58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11A088-4306-E8D2-C81D-6EC2DD4374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FC737-F17D-2C6B-BCEF-7F1DF2D19B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AA7578-0F12-2EAA-E769-E3E5A2A757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248037-A49E-5C90-DCCF-75EA790E5F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864173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D44D3-E78F-A607-6832-40BF3D936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149177-4645-F493-2872-24E318DDB19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5E4423-687F-7A7E-C38B-ECF5F1E6D4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0F8B95-B1E8-DC90-5DCA-0CD3C80ACB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DD93466-E57B-D718-6760-4C24B68FA9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9988E7-0672-78DC-BCDB-81B8F16190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189734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4FAD94-397B-CB20-181D-17CF1AA211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45F561-3A7C-F925-059D-BD7ECF89E5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F5784B-B884-DC9B-90C9-50EA546691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6C57513-DCF7-CCDB-00D6-4D3EF36EAC5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6EA83E4-CF70-03AD-D396-D80AD8404F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F14345-DD2F-009B-9A29-9B6E17D4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05118-6995-40AD-D751-AED0323AD4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32DF870-85FF-0A83-9AAA-820B22A82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601274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5CC59C-96FB-28B8-240C-FEF43C2959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8CBA36-F88E-44CA-1D5B-EF853727FF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D2F9C0-1678-3EA8-1979-F17A808418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67889D-6663-B2C7-68E2-3DFC05F6E5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93369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AEB308C-BBCC-789E-A3B2-9D1859F3E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C6C564C-2BD3-9AB8-8E22-463887B7A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9314380-7000-ABC2-6CC0-399895693F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768685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1BB3F-BCFA-DF78-5CEC-8B584274D6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B01074-958B-1232-224B-89C39C6423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825C7-AF9F-AE66-02CF-610125CAD5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70D128-C0D9-26D7-17C9-6866FC3C35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E8427E-DD7B-D672-A49E-E2876DE1FE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47587B-63EE-442D-B704-113ACFCF7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86622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E7BA4-6EDD-A00C-BC99-20BF66F4A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479077-0D1F-4C0F-69F1-009F83F7E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AE3C62-DCE7-1EE5-BE7B-214490501F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en-US" altLang="ja-JP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0DD75-21E5-E363-25F7-CB79E91671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C0EF3-BA60-5843-AC42-11EB8C510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7B347D-995B-7C74-AE2A-D5B60519FD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543022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6FC9F0-C510-1680-8779-106924ABB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en-US" altLang="ja-JP"/>
              <a:t>Click to edit Master title style</a:t>
            </a:r>
            <a:endParaRPr kumimoji="1" lang="ja-JP" alt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B24B6C-F913-A611-5B63-ED8A9CD1E2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en-US" altLang="ja-JP"/>
              <a:t>Click to edit Master text styles</a:t>
            </a:r>
          </a:p>
          <a:p>
            <a:pPr lvl="1"/>
            <a:r>
              <a:rPr kumimoji="1" lang="en-US" altLang="ja-JP"/>
              <a:t>Second level</a:t>
            </a:r>
          </a:p>
          <a:p>
            <a:pPr lvl="2"/>
            <a:r>
              <a:rPr kumimoji="1" lang="en-US" altLang="ja-JP"/>
              <a:t>Third level</a:t>
            </a:r>
          </a:p>
          <a:p>
            <a:pPr lvl="3"/>
            <a:r>
              <a:rPr kumimoji="1" lang="en-US" altLang="ja-JP"/>
              <a:t>Fourth level</a:t>
            </a:r>
          </a:p>
          <a:p>
            <a:pPr lvl="4"/>
            <a:r>
              <a:rPr kumimoji="1" lang="en-US" altLang="ja-JP"/>
              <a:t>Fifth level</a:t>
            </a:r>
            <a:endParaRPr kumimoji="1" lang="ja-JP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E38D3E-CA43-B759-B8B5-163234CC32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15CA15-C2BE-4B56-BAE2-A8C370315763}" type="datetimeFigureOut">
              <a:rPr kumimoji="1" lang="ja-JP" altLang="en-US" smtClean="0"/>
              <a:t>2025/6/16</a:t>
            </a:fld>
            <a:endParaRPr kumimoji="1" lang="ja-JP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FEA380-E29E-FA31-6865-FF8E31E0F8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8D01E2-DED7-B228-B3B3-3C9F6B2BF7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DDFBD5C-146C-49D4-BEB7-704C64EDB6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20038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3ADF283-C3E7-43F9-3B68-A99B5ADB0135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93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sp>
        <p:nvSpPr>
          <p:cNvPr id="6" name="AutoShape 2">
            <a:extLst>
              <a:ext uri="{FF2B5EF4-FFF2-40B4-BE49-F238E27FC236}">
                <a16:creationId xmlns:a16="http://schemas.microsoft.com/office/drawing/2014/main" id="{E8E43C74-772B-2A50-8C75-73F7F5E3D368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ja-JP" alt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AE56920-AF82-1222-D516-FC3F2DC020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3E4F63B-C934-EA5A-E16B-5175060B91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693" y="0"/>
            <a:ext cx="641638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22549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FFC281-D424-B091-CF3E-CCEE90E0461F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10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642F9DA-8740-D11D-9F45-8F5AF629D1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7A6A1109-12D9-C096-9496-4AB30C60D6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46520" y="0"/>
            <a:ext cx="549301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2772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90E2F86-F94A-D7CA-0FBE-6A1CFE9924FC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11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FA136C1-7634-43BE-04C7-99E1A11BC79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1A52FBD-926C-D1D6-0BC9-903E8D54E54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194704"/>
            <a:ext cx="7038975" cy="485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013261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D8EA7CD-CF07-CD20-DABD-F2A322EAC6B6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BAE79A-C1DE-8D16-BA30-816772C1F1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6351D7E-56E8-FDAD-4091-ED36E9050F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858" y="0"/>
            <a:ext cx="625068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51817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8D84A9-BFE6-52B6-A1BF-4690097428FE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13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3DE4F4B-FB0B-EFDD-B822-BFDD91C9330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909C23E-1CA9-5BB9-D6C4-5BE5A6D6A19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6190990"/>
            <a:ext cx="6019800" cy="5143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EC8950-E0B6-475B-A104-AAB4954A64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8200" y="323380"/>
            <a:ext cx="6400800" cy="5800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871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10666BE-2ECA-CE87-1707-E89A4233EA6A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14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3AF8A0E-32F7-E526-FA32-91951FC181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580A955-59EB-960E-E0C2-A2BC2024FEC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0228" y="78241"/>
            <a:ext cx="7315200" cy="5895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9776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AB41143-5B54-FE9B-79C4-6C42C6BD5D57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15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767AC9-ED30-8714-1892-6BB95756268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A100FB-662D-076B-7EBC-626AF482015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84" y="79602"/>
            <a:ext cx="7038975" cy="5457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351341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5EEA55F-0425-128A-AAE1-BB391EC38759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16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384F3B-BFC6-6CA9-8F0F-8D0BE5FA45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E57B795-A953-24F3-1201-2E1E6246809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26622" y="157163"/>
            <a:ext cx="6972300" cy="6019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73934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C1B6563-3CB6-0686-29B4-D7532B1ED338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17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C887EA4-E80B-B5CD-AF37-2633289C21C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E2CA104-8253-9AF7-E6E1-857BD6DC2B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89533" y="0"/>
            <a:ext cx="7105650" cy="6191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76330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D0A5905-2D87-1A74-DB89-5750D8E44161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18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759569-7070-5B4F-9C48-0378ADE6568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51CC56C4-332A-A988-456D-EC1C4BD365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6334125" cy="5676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87814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5A8CA6-AC9D-B462-38B3-6D048C2B8882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19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671CEC-1C7F-F24D-7984-5145E9E585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47C50BCC-5818-8258-A9E9-1089026A993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84" y="0"/>
            <a:ext cx="6219825" cy="537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1282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4592-F0B1-AAF5-30B8-6C5A202E3B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77ABF1-78EE-C198-1685-32E9761332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8C9B06A-2219-9791-7848-2C6CB4B75D68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94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7CA6FB7-809C-681A-9BA4-3E70A5669E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64491EA-C3C6-A782-BFBC-835647B9398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0958" y="95250"/>
            <a:ext cx="7124700" cy="5295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56853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C2A8C06-116C-FE67-887D-FB5B00730903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20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C77482-6F22-1E0D-9AE8-919DB365BF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AAD191-8A5C-BC4E-6DC7-6A8637FB65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36146" y="85044"/>
            <a:ext cx="6038850" cy="5534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424178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83C51C8-0B40-4F0E-0ACA-C780FC822E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063" y="-1"/>
            <a:ext cx="8034065" cy="57694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FEE5BE5-B482-7A42-2E68-FF4AF0D749FA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21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112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F022C0F-4F33-AAA3-481B-52D81C03EE5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268686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11ADE97-EBEF-8587-2004-EDAA9366DAB3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22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113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FB2DE95-C278-8676-E2A2-93A0E8FF6F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5359CB6-E78B-3447-EFA8-00858DC334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5800725" cy="6781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16753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CA09E2-BE50-96BA-6E90-AECDAD320887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23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114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17C7F80-29BD-2372-1BEC-8A78AEB4FD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05B6C0-DB86-384A-F2F9-10F08D6E6C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19162" y="33337"/>
            <a:ext cx="5934075" cy="6791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734799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30A9A86-8FF7-CDA9-E696-B0AC7184B580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24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85D63BA-D6DC-B6C3-8AE1-B974C5C6F6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35B4A9F-52A7-95AA-E02C-36B2DAA6940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9199" y="5067026"/>
            <a:ext cx="4632258" cy="188926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5265A069-2FF8-42C3-77F0-7083C9E6334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0343" y="0"/>
            <a:ext cx="4561114" cy="50670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634179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D4A4377-C9C4-DDD0-B780-84A3209D8A96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25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13B9457-236E-D819-3E30-31ECB66388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C6CD506-6B8C-5D4F-FF97-8E61857357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84" y="-1"/>
            <a:ext cx="8106008" cy="5279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006555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3365B92-87F1-5693-F92C-ED68FE79825B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26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C2F80A3-E875-4EA5-2DED-62DE809276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B9A5F8C-2536-71ED-D4A3-26837988F1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199" y="123144"/>
            <a:ext cx="6981683" cy="67348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491964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EE809-98F1-7C37-C50F-43B02F757E18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27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9666655-E8B6-C249-932A-284CEA0A08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D0301B5-F7BA-C964-E0BE-80A632F01B9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4321" y="5152466"/>
            <a:ext cx="5676900" cy="78105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6C1544F-CBEF-9C1E-4FDF-2366BD5C383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66144" y="94691"/>
            <a:ext cx="5610225" cy="50577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37953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E818E2-404B-FD8A-BB78-8C8BBA8AF61A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28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119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F029D-2541-343C-AB35-6A5C57231A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9AAB5BD-AA2A-A530-BA41-428D2FDA0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90488"/>
            <a:ext cx="6962775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547474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966FA6-8FDA-B554-14FF-9DC1A6D92CAB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29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EECBC0-409D-511C-491B-63EF0E1082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AA9CF12-E9F3-5DA4-B841-42C09B5F1CB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0" y="106815"/>
            <a:ext cx="7010400" cy="599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873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95EA06-3AA3-6B64-53D5-81D5EAB016EE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95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DA64A2-66AD-9D1B-F82D-89AA5AAF6A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2DCDEF-A3C7-DAD3-6484-9EEA0F5B3B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9557" y="-18749"/>
            <a:ext cx="734518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08470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2DACC4-4B0A-0875-6F63-F0A174116E14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30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121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853222A-EFE8-9739-5319-61B5C7A7E3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1ABA0EF-918C-4754-ECA9-911E3C39372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7226303" cy="6770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86784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594485-2F1F-35CC-2592-B8BB1D474C36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4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96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0ACE848-0F55-4198-0B5E-D32C46C0B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295FCD-C9EB-6B5C-C26F-8795CA12D7F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84" y="153080"/>
            <a:ext cx="7029450" cy="5419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76643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7BA947E-76C1-5226-41F1-DE3CAD370DA8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5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97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E561A3-D05F-D3C2-07D3-4D0B93F20B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6272EDDA-0C7B-0901-EB6F-BDD8FECA68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84" y="126546"/>
            <a:ext cx="8477250" cy="573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4202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40E991C-8F0A-2EBE-23DC-B871DC95C730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6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98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ACCB06-2760-315A-4A61-1C9D1CB1FA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91D1A58-3C71-5F63-1FB3-290F6FFC8E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6241" y="105455"/>
            <a:ext cx="8252961" cy="6643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3820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B17E53-1965-5A0E-2BD3-42D2683B53D2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7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99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B5820F-4F1E-D5C6-959F-C260CE8922D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0DC2BE2-A3D3-291D-22DC-D3B2806A1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9784" y="0"/>
            <a:ext cx="6486525" cy="571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4995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468EC44-243D-FA11-2AE8-BE47A7D5531B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8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100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04D2C3E-85E3-A59C-B1AD-887609C5034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442DB93-561B-59A4-1991-058C69FF3B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200" y="0"/>
            <a:ext cx="62576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93784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B5E2DC-5D7F-07AF-D1A4-BAE527FA0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566B68-186F-E0B3-9C1E-07D4761E1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9EFC2-9E54-C07F-3FAC-BA6DCE8A6A43}"/>
              </a:ext>
            </a:extLst>
          </p:cNvPr>
          <p:cNvSpPr txBox="1"/>
          <p:nvPr/>
        </p:nvSpPr>
        <p:spPr>
          <a:xfrm>
            <a:off x="9935212" y="2623579"/>
            <a:ext cx="196880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ja-JP"/>
            </a:defPPr>
            <a:lvl1pPr marL="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ja-JP" b="1" dirty="0">
                <a:solidFill>
                  <a:schemeClr val="accent6"/>
                </a:solidFill>
              </a:rPr>
              <a:t>Volume 	7</a:t>
            </a:r>
          </a:p>
          <a:p>
            <a:r>
              <a:rPr kumimoji="1" lang="en-US" altLang="ja-JP" b="1" dirty="0">
                <a:solidFill>
                  <a:schemeClr val="accent6"/>
                </a:solidFill>
              </a:rPr>
              <a:t>Special Issue </a:t>
            </a:r>
            <a:r>
              <a:rPr kumimoji="1" lang="ja-JP" altLang="en-US" b="1" dirty="0">
                <a:solidFill>
                  <a:schemeClr val="accent6"/>
                </a:solidFill>
              </a:rPr>
              <a:t>１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Article 9</a:t>
            </a:r>
            <a:endParaRPr kumimoji="1" lang="en-US" altLang="ja-JP" b="1" dirty="0">
              <a:solidFill>
                <a:schemeClr val="accent6"/>
              </a:solidFill>
            </a:endParaRPr>
          </a:p>
          <a:p>
            <a:r>
              <a:rPr lang="en-US" altLang="ja-JP" b="1" dirty="0">
                <a:solidFill>
                  <a:schemeClr val="accent6"/>
                </a:solidFill>
              </a:rPr>
              <a:t>Number 101</a:t>
            </a:r>
            <a:endParaRPr kumimoji="1" lang="ja-JP" altLang="en-US" b="1" dirty="0">
              <a:solidFill>
                <a:schemeClr val="accent6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CD5FB9-DC41-45CB-CDE3-AB49426B29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6042" y="0"/>
            <a:ext cx="6961057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08BA25D-107F-6AC6-387B-3937374113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5212" y="0"/>
            <a:ext cx="1607004" cy="2519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14096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1f8e20e6-048a-4bad-a26b-318dd1cd4d47}" enabled="1" method="Privileged" siteId="{66c65d8a-9158-4521-a2d8-664963db48e4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219</TotalTime>
  <Words>946</Words>
  <Application>Microsoft Office PowerPoint</Application>
  <PresentationFormat>Widescreen</PresentationFormat>
  <Paragraphs>208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游ゴシック</vt:lpstr>
      <vt:lpstr>游ゴシック Light</vt:lpstr>
      <vt:lpstr>Arial</vt:lpstr>
      <vt:lpstr>Merriweather Sans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Nielsen, Frank (Sony CSL)</dc:creator>
  <cp:lastModifiedBy>Nielsen, Frank (Sony CSL)</cp:lastModifiedBy>
  <cp:revision>6</cp:revision>
  <dcterms:created xsi:type="dcterms:W3CDTF">2025-06-16T04:24:09Z</dcterms:created>
  <dcterms:modified xsi:type="dcterms:W3CDTF">2025-06-16T08:06:42Z</dcterms:modified>
</cp:coreProperties>
</file>