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61" autoAdjust="0"/>
  </p:normalViewPr>
  <p:slideViewPr>
    <p:cSldViewPr snapToGrid="0">
      <p:cViewPr varScale="1">
        <p:scale>
          <a:sx n="68" d="100"/>
          <a:sy n="68" d="100"/>
        </p:scale>
        <p:origin x="12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06174-4368-40CE-BB5E-81873A76AE20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C93A3-3ADD-4133-AD1A-64D42FB398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53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Some computational results on </a:t>
            </a:r>
            <a:r>
              <a:rPr lang="en-US" altLang="ja-JP" b="1" i="0" dirty="0" err="1">
                <a:solidFill>
                  <a:srgbClr val="FFFFFF"/>
                </a:solidFill>
                <a:effectLst/>
                <a:latin typeface="Merriweather Sans" pitchFamily="2" charset="0"/>
              </a:rPr>
              <a:t>Koszul</a:t>
            </a: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–</a:t>
            </a:r>
            <a:r>
              <a:rPr lang="en-US" altLang="ja-JP" b="1" i="0" dirty="0" err="1">
                <a:solidFill>
                  <a:srgbClr val="FFFFFF"/>
                </a:solidFill>
                <a:effectLst/>
                <a:latin typeface="Merriweather Sans" pitchFamily="2" charset="0"/>
              </a:rPr>
              <a:t>Vinberg</a:t>
            </a: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 </a:t>
            </a:r>
            <a:r>
              <a:rPr lang="en-US" altLang="ja-JP" b="1" i="0" dirty="0" err="1">
                <a:solidFill>
                  <a:srgbClr val="FFFFFF"/>
                </a:solidFill>
                <a:effectLst/>
                <a:latin typeface="Merriweather Sans" pitchFamily="2" charset="0"/>
              </a:rPr>
              <a:t>cochain</a:t>
            </a: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 complexes</a:t>
            </a:r>
          </a:p>
          <a:p>
            <a:r>
              <a:rPr kumimoji="1" lang="en-US" altLang="ja-JP" dirty="0"/>
              <a:t>https://link.springer.com/article/10.1007/s41884-024-00155-y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C93A3-3ADD-4133-AD1A-64D42FB398A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331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Information geometry of system spaces</a:t>
            </a:r>
          </a:p>
          <a:p>
            <a:r>
              <a:rPr kumimoji="1" lang="en-US" altLang="ja-JP" dirty="0"/>
              <a:t>https://link.springer.com/article/10.1007/s41884-024-00162-z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C93A3-3ADD-4133-AD1A-64D42FB398A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903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ja-JP" b="1" i="1" dirty="0">
                <a:solidFill>
                  <a:srgbClr val="FFFFFF"/>
                </a:solidFill>
                <a:effectLst/>
                <a:latin typeface="Merriweather Sans" pitchFamily="2" charset="0"/>
              </a:rPr>
              <a:t>F</a:t>
            </a:r>
            <a:r>
              <a:rPr lang="fr-FR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-</a:t>
            </a:r>
            <a:r>
              <a:rPr lang="fr-FR" altLang="ja-JP" b="1" i="1" dirty="0">
                <a:solidFill>
                  <a:srgbClr val="FFFFFF"/>
                </a:solidFill>
                <a:effectLst/>
                <a:latin typeface="Merriweather Sans" pitchFamily="2" charset="0"/>
              </a:rPr>
              <a:t>t</a:t>
            </a:r>
            <a:r>
              <a:rPr lang="fr-FR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 joint distributions on real Siegel </a:t>
            </a:r>
            <a:r>
              <a:rPr lang="fr-FR" altLang="ja-JP" b="1" i="0" dirty="0" err="1">
                <a:solidFill>
                  <a:srgbClr val="FFFFFF"/>
                </a:solidFill>
                <a:effectLst/>
                <a:latin typeface="Merriweather Sans" pitchFamily="2" charset="0"/>
              </a:rPr>
              <a:t>domains</a:t>
            </a:r>
            <a:endParaRPr lang="fr-FR" altLang="ja-JP" b="1" i="0" dirty="0">
              <a:solidFill>
                <a:srgbClr val="FFFFFF"/>
              </a:solidFill>
              <a:effectLst/>
              <a:latin typeface="Merriweather Sans" pitchFamily="2" charset="0"/>
            </a:endParaRPr>
          </a:p>
          <a:p>
            <a:r>
              <a:rPr kumimoji="1" lang="en-US" altLang="ja-JP" dirty="0"/>
              <a:t>https://link.springer.com/article/10.1007/s41884-025-00163-6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C93A3-3ADD-4133-AD1A-64D42FB398A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015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Generalized estimation and information</a:t>
            </a:r>
          </a:p>
          <a:p>
            <a:r>
              <a:rPr kumimoji="1" lang="en-US" altLang="ja-JP" dirty="0"/>
              <a:t>https://link.springer.com/article/10.1007/s41884-025-00164-5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C93A3-3ADD-4133-AD1A-64D42FB398A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82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Dual stochastic natural gradient descent </a:t>
            </a:r>
            <a:r>
              <a:rPr lang="en-US" altLang="ja-JP" b="0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and convergence of interior half-space gradient approximations</a:t>
            </a:r>
          </a:p>
          <a:p>
            <a:r>
              <a:rPr kumimoji="1" lang="en-US" altLang="ja-JP" dirty="0"/>
              <a:t>https://link.springer.com/article/10.1007/s41884-025-00165-4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C93A3-3ADD-4133-AD1A-64D42FB398A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078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Maximum information divergence from linear and </a:t>
            </a:r>
            <a:r>
              <a:rPr lang="en-US" altLang="ja-JP" b="1" i="0" dirty="0" err="1">
                <a:solidFill>
                  <a:srgbClr val="FFFFFF"/>
                </a:solidFill>
                <a:effectLst/>
                <a:latin typeface="Merriweather Sans" pitchFamily="2" charset="0"/>
              </a:rPr>
              <a:t>toric</a:t>
            </a: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 models</a:t>
            </a:r>
          </a:p>
          <a:p>
            <a:r>
              <a:rPr kumimoji="1" lang="en-US" altLang="ja-JP" dirty="0"/>
              <a:t>https://link.springer.com/article/10.1007/s41884-025-00166-3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C93A3-3ADD-4133-AD1A-64D42FB398A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000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22E5-583D-BBEA-7482-763FAEBE7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1B10E-6BFB-A504-2126-9F6289E5A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8E3B0-5378-C1A9-BA1E-9384288E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5389-A8E4-4954-B0AD-67AC2111592A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E0CF4-4C9C-788E-FDA8-FA20911B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74D05-2BAC-C664-3485-2557826B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4428-1AD9-4EEE-9A03-B027F7C124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68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9221-6D81-F975-7103-62888223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22F4A-CE38-7025-8BE7-4E993BCF1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D8703-437A-D67F-15A7-25762F0DE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5389-A8E4-4954-B0AD-67AC2111592A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4AF58-5981-22F6-9CD1-317C6D82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14B20-2E74-A52D-2CB3-EC822147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4428-1AD9-4EEE-9A03-B027F7C124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21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51D49A-A89E-E8C5-3FCE-1A371336E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0641A-AF3A-FC29-C644-DDEAC1AB5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50256-36D8-3158-FC2B-072E6D09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5389-A8E4-4954-B0AD-67AC2111592A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781E1-30E5-1936-9953-630F9BDB8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42BA6-BDF2-2CAC-C6D1-66271998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4428-1AD9-4EEE-9A03-B027F7C124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22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8AA1-B6BC-618C-ABFC-00E17100E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C2DF7-1EA0-E040-5453-236A77FE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8317E-C545-E809-B47E-3206C6E20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5389-A8E4-4954-B0AD-67AC2111592A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1D2CF-F7EF-FF00-0A58-CEB06F10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D5CD4-4019-F04E-1D99-FED86B7F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4428-1AD9-4EEE-9A03-B027F7C124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62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5DFE3-AAC7-A14A-2395-4154E0588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02DF7-AF0B-302D-685E-6B9BF4468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0B169-C977-5540-795E-56B60C8B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5389-A8E4-4954-B0AD-67AC2111592A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60F14-D3F9-17B9-4AEF-BE691E8B2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EF875-30E4-1A02-022C-0F638AF9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4428-1AD9-4EEE-9A03-B027F7C124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42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695F-5C0D-71ED-188E-CB8BE4B84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97F99-1F90-DCAD-19DD-45C796FFC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31367-865D-02B8-7FB6-2FF80B820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ADEA9-5178-D941-FF63-2F73D557E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5389-A8E4-4954-B0AD-67AC2111592A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48781-195A-416A-6393-96AA7C65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2560F-8531-5CF4-2FCA-BD09BE74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4428-1AD9-4EEE-9A03-B027F7C124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00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5DA44-4032-42BA-D37C-D7377AFC6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46AF7-4431-EC0E-EE5D-6231217A3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C8A75-AD3F-68C9-D008-9ABECE26A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552CE-D3FD-C1A7-EB0C-0CEC47238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8A83D-86FD-9587-DBF1-D7816C395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690E3A-174F-6569-E72A-28AD09CA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5389-A8E4-4954-B0AD-67AC2111592A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CFB4A9-22FB-EFBB-91A3-18F04B58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BE5A1-4E90-5303-FFBA-B5EB7BF9A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4428-1AD9-4EEE-9A03-B027F7C124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01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4736-815D-5E82-37D1-B68949EBF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07E6C3-95DF-A106-C88A-7EC06707B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5389-A8E4-4954-B0AD-67AC2111592A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68D1F-29D9-5B23-E08B-B5AA9755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7BBCB-1F78-EDC4-DC77-1E83994D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4428-1AD9-4EEE-9A03-B027F7C124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E6D80C-1C16-0015-396F-BAAC822B0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5389-A8E4-4954-B0AD-67AC2111592A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17295F-2833-6FDE-18E0-185478BB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8103E-50EB-2105-D6BA-C8764ABF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4428-1AD9-4EEE-9A03-B027F7C124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88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A1CE-A189-44CD-3789-724694B0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ADB13-BBB8-3517-C281-D16D29DF0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7C52C-ED82-0EBF-91C9-9E393EDCA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E13FA-E41B-094D-CF2C-9520D43CC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5389-A8E4-4954-B0AD-67AC2111592A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BB7C8-63C9-9815-D94B-59C6D08F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E5A41-428B-72FF-C478-A48370B7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4428-1AD9-4EEE-9A03-B027F7C124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67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7216F-8F50-9A4F-8B82-AB804F6C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8158B1-B1A5-4938-EFE8-113A0A0D0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AAACC-0E25-9756-5F40-11889784B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38F5F-6D97-335E-FA88-713786B67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5389-A8E4-4954-B0AD-67AC2111592A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B524F-FE5B-1FB2-AEC0-8026F1C5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4C4EE-6A8D-6BEE-0693-8821F63B5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4428-1AD9-4EEE-9A03-B027F7C124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23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9B98B0-CF0E-F197-4781-1049F1EDB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50D97-EEC5-672B-6A43-5FAE691B9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A8ECA-F4E5-1B11-6AE4-CBCE89AC5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7E5389-A8E4-4954-B0AD-67AC2111592A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BD074-1D85-DA73-5F30-AF8A1234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0E25D-0A5F-0EDE-1D7D-7E4E786B1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3B4428-1AD9-4EEE-9A03-B027F7C124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96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475E3E-2A87-A32F-ABFC-794FDD5AF942}"/>
              </a:ext>
            </a:extLst>
          </p:cNvPr>
          <p:cNvSpPr txBox="1"/>
          <p:nvPr/>
        </p:nvSpPr>
        <p:spPr>
          <a:xfrm>
            <a:off x="9955970" y="2963578"/>
            <a:ext cx="15488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8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1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131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7D8CBA-71FC-6151-2E6C-0AD3642CE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970" y="354539"/>
            <a:ext cx="1343025" cy="2076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00DA3F-0C84-F233-2280-C6EC2C8E6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05" y="0"/>
            <a:ext cx="77186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3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3FBFC9-71C3-C60E-60F8-CCBD537C6579}"/>
              </a:ext>
            </a:extLst>
          </p:cNvPr>
          <p:cNvSpPr txBox="1"/>
          <p:nvPr/>
        </p:nvSpPr>
        <p:spPr>
          <a:xfrm>
            <a:off x="9955970" y="2963578"/>
            <a:ext cx="15488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8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2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132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BB147-E774-A704-B3A1-AEA73BAC5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970" y="354539"/>
            <a:ext cx="1343025" cy="2076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D61470-1309-1848-9805-77D0314C5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51" y="119062"/>
            <a:ext cx="6543675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52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3E7A64-AAA8-10E1-0F2A-292BA598D359}"/>
              </a:ext>
            </a:extLst>
          </p:cNvPr>
          <p:cNvSpPr txBox="1"/>
          <p:nvPr/>
        </p:nvSpPr>
        <p:spPr>
          <a:xfrm>
            <a:off x="9955970" y="2963578"/>
            <a:ext cx="15488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8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3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133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9F04C5-0130-4ED5-3513-AF65F823A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970" y="354539"/>
            <a:ext cx="1343025" cy="2076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2AEDF1-40CB-5424-7DCC-C750CB558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08" y="83608"/>
            <a:ext cx="61722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8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8BBA8A-7AF8-A786-5250-37024EA9B9B1}"/>
              </a:ext>
            </a:extLst>
          </p:cNvPr>
          <p:cNvSpPr txBox="1"/>
          <p:nvPr/>
        </p:nvSpPr>
        <p:spPr>
          <a:xfrm>
            <a:off x="9955970" y="2963578"/>
            <a:ext cx="15488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8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4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134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B09ADD-A11C-4757-782D-F9C19513E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970" y="354539"/>
            <a:ext cx="1343025" cy="2076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9EDBB6-53E4-49D7-7F84-FDA6D1052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56" y="97896"/>
            <a:ext cx="696277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25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9377B2-2637-4769-0B22-254FB40A03D0}"/>
              </a:ext>
            </a:extLst>
          </p:cNvPr>
          <p:cNvSpPr txBox="1"/>
          <p:nvPr/>
        </p:nvSpPr>
        <p:spPr>
          <a:xfrm>
            <a:off x="9955970" y="2963578"/>
            <a:ext cx="15488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8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5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135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915204-97E5-170F-83F3-AC5391B49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970" y="354539"/>
            <a:ext cx="1343025" cy="2076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00BAE6-C0FA-9473-AFD4-5EF676327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307" y="6210264"/>
            <a:ext cx="4669066" cy="430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4B0499-D5D8-5BDE-C6E3-80428F035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307" y="131197"/>
            <a:ext cx="4584992" cy="607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8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8CF5F6-EB95-8221-A1CC-E4F44EC64258}"/>
              </a:ext>
            </a:extLst>
          </p:cNvPr>
          <p:cNvSpPr txBox="1"/>
          <p:nvPr/>
        </p:nvSpPr>
        <p:spPr>
          <a:xfrm>
            <a:off x="9955970" y="2963578"/>
            <a:ext cx="15488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8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6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>
                <a:solidFill>
                  <a:schemeClr val="accent6"/>
                </a:solidFill>
              </a:rPr>
              <a:t>Number 136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6FBA22-8036-40FF-8405-152CED678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970" y="354539"/>
            <a:ext cx="1343025" cy="2076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9E6ACA-A9E8-74DC-6F03-16D691B3C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25" y="129890"/>
            <a:ext cx="71437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84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f8e20e6-048a-4bad-a26b-318dd1cd4d47}" enabled="1" method="Privileged" siteId="{66c65d8a-9158-4521-a2d8-664963db48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183</Words>
  <Application>Microsoft Office PowerPoint</Application>
  <PresentationFormat>Widescreen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Merriweather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Nielsen, Frank (Sony CSL)</dc:creator>
  <cp:lastModifiedBy>Nielsen, Frank (Sony CSL)</cp:lastModifiedBy>
  <cp:revision>2</cp:revision>
  <dcterms:created xsi:type="dcterms:W3CDTF">2025-06-17T05:52:35Z</dcterms:created>
  <dcterms:modified xsi:type="dcterms:W3CDTF">2025-06-18T02:21:44Z</dcterms:modified>
</cp:coreProperties>
</file>