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65" r:id="rId31"/>
    <p:sldId id="286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FA8E6C-8010-4B93-93F9-535FC67A04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3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6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 autoAdjust="0"/>
    <p:restoredTop sz="87042" autoAdjust="0"/>
  </p:normalViewPr>
  <p:slideViewPr>
    <p:cSldViewPr snapToGrid="0">
      <p:cViewPr varScale="1">
        <p:scale>
          <a:sx n="60" d="100"/>
          <a:sy n="60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C2153-0228-404B-8E99-9E54D3EB31B7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00AD9-E274-421B-B509-D63B8EEE69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6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https://hazyresearch.stanford.edu/hyperE/</a:t>
            </a:r>
          </a:p>
          <a:p>
            <a:r>
              <a:rPr lang="fr-FR" smtClean="0"/>
              <a:t>https://dawn.cs.stanford.edu/2018/03/19/hyperbolics/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16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https://en.wikipedia.org/wiki/Erd%C5%91s%E2%80%93R%C3%A9nyi_model</a:t>
            </a:r>
          </a:p>
          <a:p>
            <a:endParaRPr lang="en-US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graph is constructed by connecting labeled nodes randomly. Each edge is included in the graph with probability </a:t>
            </a: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fr-FR" altLang="fr-FR" sz="3200" b="0" i="0" u="none" strike="noStrike" cap="none" normalizeH="0" baseline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fr-FR" altLang="fr-FR" sz="1200" b="0" i="0" u="none" strike="noStrike" cap="none" normalizeH="0" baseline="0" smtClean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independently from every other edge.</a:t>
            </a:r>
            <a:r>
              <a:rPr kumimoji="0" lang="fr-FR" altLang="fr-FR" sz="10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fr-FR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Erdős–Rényi–Gilbert graph with 1000 vertices at the critical edge probability p=1/(n−1), showing a large component and many small ones</a:t>
            </a:r>
            <a:endParaRPr kumimoji="0" lang="fr-FR" altLang="fr-FR" sz="1200" b="0" i="0" u="none" strike="noStrike" cap="none" normalizeH="0" baseline="0" smtClean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617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https://en.wikipedia.org/wiki/Barab%C3%A1si%E2%80%93Albert_model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33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Classification with mixtures of curved Mahalanobis metrics." 2016 IEEE International Conference on Image Processing (ICIP)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Nielsen, Frank, and Laetitia Shao. "On balls in a Hilbert polygonal geometry (multimedia contribution)." </a:t>
            </a:r>
            <a:r>
              <a:rPr lang="fr-FR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33rd International Symposium on Computational Geometry (SoCG 2017)</a:t>
            </a:r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Schloss Dagstuhl-Leibniz-Zentrum fuer Informatik, 2017.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51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https://en.wikipedia.org/wiki/Hilbert_metric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85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C=\{(\lambda ,x) \st \lambda\in\bbR_{&gt;0}, x\in\Omega\}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p \preceq_C q \Leftrightarrow q-p\in C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M(p,q)=\inf\{\lambda\in\bbR_{&gt;0} \st p \preceq_C \lambda q\}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m(p,q)=\sup\{\lambda\in\bbR_{&gt;0}\st \lambda q\preceq_C p\}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\rho^C_\HG(p,q)=\log\frac{M(p,q)}{m(p,q)}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\rho^C_\HG(p,q)=\rho^C_\HG(\alpha p,\beta q), \quad\alpha,\beta&gt;0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\rho^\Omega_\HG(p,q)=\rho^C_\HG(p,q),\quad \forall p,q\in\Omega</a:t>
            </a:r>
          </a:p>
          <a:p>
            <a:r>
              <a:rPr lang="fr-FR" smtClean="0"/>
              <a:t>$$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1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</a:t>
            </a:r>
          </a:p>
          <a:p>
            <a:r>
              <a:rPr lang="fr-FR" smtClean="0"/>
              <a:t>\rho(T(p),T(q))\leq \rho(p,q),\quad \forall p,q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\rho(T(p),T(q))&lt; \rho(p,q),\quad \forall p\not =q</a:t>
            </a:r>
          </a:p>
          <a:p>
            <a:r>
              <a:rPr lang="fr-FR" smtClean="0"/>
              <a:t>$$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31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mtClean="0">
                <a:solidFill>
                  <a:schemeClr val="accent6"/>
                </a:solidFill>
              </a:rPr>
              <a:t>de La Harpe, Pierre. </a:t>
            </a:r>
            <a:r>
              <a:rPr lang="en-US" sz="1200" b="1" i="1" smtClean="0">
                <a:solidFill>
                  <a:schemeClr val="accent6"/>
                </a:solidFill>
              </a:rPr>
              <a:t>Topics in geometric group theory</a:t>
            </a:r>
            <a:r>
              <a:rPr lang="en-US" sz="1200" b="1" smtClean="0">
                <a:solidFill>
                  <a:schemeClr val="accent6"/>
                </a:solidFill>
              </a:rPr>
              <a:t>. University of Chicago Press, 2000.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(\Delta_d,\rho_\HG)\cong (V_d,\|\cdot\|_\NH)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Hyperplane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V_d=\left\{v\in\bbR^{d} \st \sum_{i=1}^d v_i=1\right\}\subset\bbR^d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v: p=(p_1,\ldots,p_{d})\in\Delta_d \rightarrow v(p)=(v_1,\ldots, v_{d})\in V_d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 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v_i= \frac{1}{d} \left((d-1)\log p_i -\sum_{j\neq{i}}\log p_j \right)= \log p_i - \frac{1}{d}\sum_{j=1}^d \log\ p_j = \log\frac{p_i}{G(p)}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B_V=\{v\in V_d \st |v_i-v_j|\leq 1, \forall i\not =j\}=\{v\in V_d \st \|v\|_\NH\leq 1\}.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\rho_V(v,v')= \|v-v'\|_\NH = \inf \left\{ \tau\in\bbR_{&gt;0} \st v'\in \tau(B_V\oplus \{v\}) \right\} 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A\oplus B=\{a+b \st a\in A,b\in B\}</a:t>
            </a:r>
          </a:p>
          <a:p>
            <a:r>
              <a:rPr lang="fr-FR" smtClean="0"/>
              <a:t>$$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028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https://math.stackexchange.com/questions/4641094/obtaining-an-ellipse-when-a-sphere-is-cut-with-a-plane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</a:t>
            </a:r>
          </a:p>
          <a:p>
            <a:r>
              <a:rPr lang="fr-FR" smtClean="0"/>
              <a:t>l(p)=(\log p_1,\ldots, \log p_d) \in\bbR^d</a:t>
            </a:r>
          </a:p>
          <a:p>
            <a:r>
              <a:rPr lang="fr-FR" smtClean="0"/>
              <a:t>$$  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\|x\|_\var:=\max_i x_i-\min_i x_i=\|x\|_{+\infty}-\|x\|_{-\infty}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\rho_\HG(p,q)=\|v(p)-v(q)\|_\NH=\left\| \log\frac{p}{G(p)}-\log\frac{q}{G(q)}\right\|_\NH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\begin{eqnarray*}</a:t>
            </a:r>
          </a:p>
          <a:p>
            <a:r>
              <a:rPr lang="fr-FR" smtClean="0"/>
              <a:t>\rho_\HG(p,q) &amp;=&amp; \max_i \log\frac{p_i}{q_i} -\min_i \log\frac{p_i}{q_i}\\</a:t>
            </a:r>
          </a:p>
          <a:p>
            <a:r>
              <a:rPr lang="fr-FR" smtClean="0"/>
              <a:t>&amp;=&amp; \left\|\log\frac{p}{q}\right\|_\var\\</a:t>
            </a:r>
          </a:p>
          <a:p>
            <a:r>
              <a:rPr lang="fr-FR" smtClean="0"/>
              <a:t>&amp;=&amp; \left\|l(p)-l(q)\right\|_\var\\</a:t>
            </a:r>
          </a:p>
          <a:p>
            <a:r>
              <a:rPr lang="fr-FR" smtClean="0"/>
              <a:t>&amp;=&amp; \left\|l(\alpha p)-l(\beta q)\right\|_\var, \forall \alpha,\beta\\</a:t>
            </a:r>
          </a:p>
          <a:p>
            <a:r>
              <a:rPr lang="fr-FR" smtClean="0"/>
              <a:t>&amp;=&amp; \left\|l(\alpha p)-l(\beta q)\right\|_\var, \alpha=\frac{1}{G(p)},\beta=\frac{1}{G(q)}\\</a:t>
            </a:r>
          </a:p>
          <a:p>
            <a:r>
              <a:rPr lang="fr-FR" smtClean="0"/>
              <a:t>&amp;=&amp; \left\|\log \frac{p}{G(p)}-\log \frac{q}{G(q)}\right\|_\var</a:t>
            </a:r>
          </a:p>
          <a:p>
            <a:r>
              <a:rPr lang="fr-FR" smtClean="0"/>
              <a:t>\end{eqnarray*}</a:t>
            </a:r>
          </a:p>
          <a:p>
            <a:endParaRPr lang="en-US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\|(\lambda,...,\lambda)\|_\var =0 \forall \lambda\in\bbR</a:t>
            </a:r>
          </a:p>
          <a:p>
            <a:r>
              <a:rPr lang="fr-FR" smtClean="0"/>
              <a:t>$$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00AD9-E274-421B-B509-D63B8EEE690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3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29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7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49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4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1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8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59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83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1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8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ECB2-4360-4272-B5A9-0DD103C940C4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5E9-6637-4A20-95CD-1FD8986C1A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01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80.png"/><Relationship Id="rId7" Type="http://schemas.openxmlformats.org/officeDocument/2006/relationships/image" Target="../media/image6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3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2728" y="356263"/>
            <a:ext cx="1099794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accent1"/>
                </a:solidFill>
              </a:rPr>
              <a:t>Non-linear Embeddings in </a:t>
            </a:r>
            <a:endParaRPr lang="en-US" b="1" smtClean="0">
              <a:solidFill>
                <a:schemeClr val="accent1"/>
              </a:solidFill>
            </a:endParaRPr>
          </a:p>
          <a:p>
            <a:pPr algn="ctr"/>
            <a:r>
              <a:rPr lang="en-US" b="1" smtClean="0">
                <a:solidFill>
                  <a:schemeClr val="accent1"/>
                </a:solidFill>
              </a:rPr>
              <a:t>Hilbert </a:t>
            </a:r>
            <a:r>
              <a:rPr lang="en-US" b="1">
                <a:solidFill>
                  <a:schemeClr val="accent1"/>
                </a:solidFill>
              </a:rPr>
              <a:t>Simplex Geometry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2375" y="3076142"/>
            <a:ext cx="9144000" cy="2351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/>
              <a:t>Frank Nielsen</a:t>
            </a:r>
            <a:endParaRPr lang="en-US" sz="3600" dirty="0" smtClean="0"/>
          </a:p>
          <a:p>
            <a:r>
              <a:rPr lang="en-US" sz="3600" dirty="0" smtClean="0"/>
              <a:t>Sony Computer Science </a:t>
            </a:r>
            <a:r>
              <a:rPr lang="en-US" sz="3600" smtClean="0"/>
              <a:t>Laboratories Inc</a:t>
            </a:r>
          </a:p>
          <a:p>
            <a:endParaRPr lang="en-US" sz="3600" smtClean="0"/>
          </a:p>
          <a:p>
            <a:r>
              <a:rPr lang="en-US" sz="3600" smtClean="0"/>
              <a:t>Ke Sun</a:t>
            </a:r>
          </a:p>
          <a:p>
            <a:r>
              <a:rPr lang="en-US" sz="3600" smtClean="0"/>
              <a:t>CSIRO Data 61</a:t>
            </a:r>
            <a:endParaRPr lang="en-US" sz="3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35" y="2890538"/>
            <a:ext cx="2473488" cy="63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51262" y="6293742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 2023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23827" y="6109076"/>
            <a:ext cx="2036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smtClean="0">
                <a:solidFill>
                  <a:schemeClr val="accent6"/>
                </a:solidFill>
              </a:rPr>
              <a:t>arXiv:2203.11434</a:t>
            </a:r>
          </a:p>
          <a:p>
            <a:r>
              <a:rPr lang="fr-FR" sz="2000" b="1" smtClean="0">
                <a:solidFill>
                  <a:schemeClr val="accent6"/>
                </a:solidFill>
              </a:rPr>
              <a:t>ICML TAG-ML'23</a:t>
            </a:r>
            <a:endParaRPr lang="fr-FR" sz="2000" b="1">
              <a:solidFill>
                <a:schemeClr val="accent6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025" y="4275065"/>
            <a:ext cx="1254287" cy="5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3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14" y="4747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Hilbert: Metric vs Projective distance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58" y="1233451"/>
            <a:ext cx="11428228" cy="4351338"/>
          </a:xfrm>
        </p:spPr>
        <p:txBody>
          <a:bodyPr/>
          <a:lstStyle/>
          <a:p>
            <a:r>
              <a:rPr lang="en-US" smtClean="0"/>
              <a:t>Metric distance on an </a:t>
            </a:r>
            <a:r>
              <a:rPr lang="fr-FR"/>
              <a:t>open</a:t>
            </a:r>
            <a:r>
              <a:rPr lang="fr-FR">
                <a:solidFill>
                  <a:srgbClr val="FF0000"/>
                </a:solidFill>
              </a:rPr>
              <a:t> bounded convex</a:t>
            </a:r>
            <a:r>
              <a:rPr lang="fr-FR"/>
              <a:t> </a:t>
            </a:r>
            <a:r>
              <a:rPr lang="fr-FR"/>
              <a:t>set </a:t>
            </a:r>
            <a:r>
              <a:rPr lang="el-GR" smtClean="0"/>
              <a:t>Ω</a:t>
            </a:r>
            <a:r>
              <a:rPr lang="en-US" smtClean="0"/>
              <a:t> of d-dim space</a:t>
            </a:r>
          </a:p>
          <a:p>
            <a:r>
              <a:rPr lang="en-US" smtClean="0"/>
              <a:t>Projective distance on the </a:t>
            </a:r>
            <a:r>
              <a:rPr lang="en-US" smtClean="0">
                <a:solidFill>
                  <a:srgbClr val="FF0000"/>
                </a:solidFill>
              </a:rPr>
              <a:t>pointed cone</a:t>
            </a:r>
            <a:r>
              <a:rPr lang="en-US" smtClean="0"/>
              <a:t> C defined by homothets </a:t>
            </a:r>
            <a:r>
              <a:rPr lang="el-GR" smtClean="0"/>
              <a:t>λΩ</a:t>
            </a:r>
            <a:r>
              <a:rPr lang="en-US" smtClean="0"/>
              <a:t> in dim d</a:t>
            </a:r>
          </a:p>
          <a:p>
            <a:r>
              <a:rPr lang="en-US" smtClean="0"/>
              <a:t>distances between points vs pseudo-distance between rays</a:t>
            </a:r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8" y="3152396"/>
            <a:ext cx="5779382" cy="3078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4741"/>
            <a:ext cx="4169735" cy="4051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5990" y="2752731"/>
            <a:ext cx="2662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smtClean="0"/>
              <a:t>Ω</a:t>
            </a:r>
            <a:r>
              <a:rPr lang="en-US" sz="2400" smtClean="0"/>
              <a:t>=standard simplex</a:t>
            </a:r>
            <a:endParaRPr lang="fr-FR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599" y="6080130"/>
            <a:ext cx="3193950" cy="6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8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262" y="-91996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Hilbert projective distance  in a cone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92" y="1188465"/>
            <a:ext cx="4938308" cy="600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493" y="1197047"/>
            <a:ext cx="4130481" cy="4013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2483" y="1813754"/>
            <a:ext cx="42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Cone defines a partial ordering:</a:t>
            </a:r>
            <a:endParaRPr lang="fr-FR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611" y="1850710"/>
            <a:ext cx="3136716" cy="470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975" y="2644826"/>
            <a:ext cx="3728374" cy="1140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52976" y="2901680"/>
            <a:ext cx="3548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Projective Hilbert distance:</a:t>
            </a:r>
            <a:endParaRPr lang="fr-FR" sz="2400"/>
          </a:p>
        </p:txBody>
      </p:sp>
      <p:sp>
        <p:nvSpPr>
          <p:cNvPr id="11" name="TextBox 10"/>
          <p:cNvSpPr txBox="1"/>
          <p:nvPr/>
        </p:nvSpPr>
        <p:spPr>
          <a:xfrm>
            <a:off x="4092483" y="1197047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Cone:</a:t>
            </a:r>
            <a:endParaRPr lang="fr-FR" sz="2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1999" y="3784976"/>
            <a:ext cx="4040372" cy="489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1999" y="4476420"/>
            <a:ext cx="4105796" cy="4872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49385" y="3813053"/>
            <a:ext cx="977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where</a:t>
            </a:r>
            <a:endParaRPr lang="fr-FR" sz="24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2815" y="5127205"/>
            <a:ext cx="6181725" cy="904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04601" y="5367969"/>
            <a:ext cx="2620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Projective distance:</a:t>
            </a:r>
            <a:endParaRPr lang="fr-FR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2839" y="5946468"/>
            <a:ext cx="5781675" cy="7810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8431" y="6176399"/>
            <a:ext cx="514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which becomes a metric distance on </a:t>
            </a:r>
            <a:r>
              <a:rPr lang="el-GR" sz="2400" smtClean="0"/>
              <a:t>Ω</a:t>
            </a:r>
            <a:r>
              <a:rPr lang="en-US" sz="2400" smtClean="0"/>
              <a:t>: 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59487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77" y="-20601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Monotone distances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509"/>
            <a:ext cx="10515600" cy="4351338"/>
          </a:xfrm>
        </p:spPr>
        <p:txBody>
          <a:bodyPr/>
          <a:lstStyle/>
          <a:p>
            <a:r>
              <a:rPr lang="en-US" smtClean="0"/>
              <a:t>Let T be a map. A distance is</a:t>
            </a:r>
            <a:r>
              <a:rPr lang="en-US" smtClean="0">
                <a:solidFill>
                  <a:srgbClr val="FF0000"/>
                </a:solidFill>
              </a:rPr>
              <a:t> monotone</a:t>
            </a:r>
            <a:r>
              <a:rPr lang="en-US" smtClean="0"/>
              <a:t> or </a:t>
            </a:r>
            <a:r>
              <a:rPr lang="en-US" smtClean="0">
                <a:solidFill>
                  <a:srgbClr val="FF0000"/>
                </a:solidFill>
              </a:rPr>
              <a:t>strictly monotone</a:t>
            </a:r>
            <a:r>
              <a:rPr lang="en-US" smtClean="0"/>
              <a:t> iff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In information geometry, the separable monotone "distances" are precisely the </a:t>
            </a:r>
            <a:r>
              <a:rPr lang="en-US" smtClean="0">
                <a:solidFill>
                  <a:srgbClr val="FF0000"/>
                </a:solidFill>
              </a:rPr>
              <a:t>f-divergences</a:t>
            </a:r>
            <a:r>
              <a:rPr lang="en-US" smtClean="0"/>
              <a:t> when d&gt;2.</a:t>
            </a:r>
          </a:p>
          <a:p>
            <a:endParaRPr lang="en-US"/>
          </a:p>
          <a:p>
            <a:r>
              <a:rPr lang="en-US" u="sng" smtClean="0"/>
              <a:t>Theorem</a:t>
            </a:r>
            <a:r>
              <a:rPr lang="en-US" smtClean="0"/>
              <a:t>: </a:t>
            </a:r>
            <a:r>
              <a:rPr lang="en-US" smtClean="0">
                <a:solidFill>
                  <a:srgbClr val="FF0000"/>
                </a:solidFill>
              </a:rPr>
              <a:t>Funk distance and Hilbert simplex distance are non-separable monotone distances </a:t>
            </a:r>
          </a:p>
          <a:p>
            <a:r>
              <a:rPr lang="en-US" smtClean="0"/>
              <a:t>Contraction theorem (Birkhoff, 1957):</a:t>
            </a:r>
            <a:endParaRPr lang="en-US"/>
          </a:p>
          <a:p>
            <a:pPr marL="0" indent="0">
              <a:buNone/>
            </a:pPr>
            <a:endParaRPr lang="en-US" smtClean="0">
              <a:solidFill>
                <a:srgbClr val="FF0000"/>
              </a:solidFill>
            </a:endParaRP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65" y="1724689"/>
            <a:ext cx="5319126" cy="722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56" y="1724689"/>
            <a:ext cx="5582996" cy="847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16665" y="5771343"/>
            <a:ext cx="108753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>
                <a:solidFill>
                  <a:schemeClr val="accent6"/>
                </a:solidFill>
              </a:rPr>
              <a:t>Jiao, Information measures: the curious case of the binary alphabet, IEEE Transactions on Information Theory 60.12 (2014)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614" y="4723847"/>
            <a:ext cx="51625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1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14" y="0"/>
            <a:ext cx="1209630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Aitchison distance: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	</a:t>
            </a:r>
            <a:r>
              <a:rPr lang="en-US" b="1" smtClean="0">
                <a:solidFill>
                  <a:schemeClr val="accent1"/>
                </a:solidFill>
              </a:rPr>
              <a:t>	Another non-separable monotone distance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72" y="1485384"/>
            <a:ext cx="10515600" cy="4351338"/>
          </a:xfrm>
        </p:spPr>
        <p:txBody>
          <a:bodyPr/>
          <a:lstStyle/>
          <a:p>
            <a:r>
              <a:rPr lang="en-US" smtClean="0"/>
              <a:t>Often used in COmpositional Data Analysis (CODA)</a:t>
            </a:r>
          </a:p>
          <a:p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where G is the geometric mean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22" y="2171566"/>
            <a:ext cx="6143625" cy="1238250"/>
          </a:xfrm>
          <a:prstGeom prst="rect">
            <a:avLst/>
          </a:prstGeom>
        </p:spPr>
      </p:pic>
      <p:pic>
        <p:nvPicPr>
          <p:cNvPr id="1026" name="Picture 2" descr="Amazon.co.jp: The Statistical Analysis of Compositional Data (Monographs on  Statistics and Applied Probability) : Aitchison, J.: Foreign Language Boo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854" y="1325563"/>
            <a:ext cx="1892946" cy="293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326" y="4018431"/>
            <a:ext cx="5057775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911150"/>
            <a:ext cx="12522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</a:rPr>
              <a:t>Erb and Ay, The information-geometric perspective of Compositional </a:t>
            </a:r>
            <a:r>
              <a:rPr lang="en-US" sz="2400" b="1">
                <a:solidFill>
                  <a:schemeClr val="accent6"/>
                </a:solidFill>
              </a:rPr>
              <a:t>Data </a:t>
            </a:r>
            <a:r>
              <a:rPr lang="en-US" sz="2400" b="1" smtClean="0">
                <a:solidFill>
                  <a:schemeClr val="accent6"/>
                </a:solidFill>
              </a:rPr>
              <a:t>Analysis</a:t>
            </a:r>
          </a:p>
          <a:p>
            <a:r>
              <a:rPr lang="en-US" sz="2400" b="1" smtClean="0">
                <a:solidFill>
                  <a:schemeClr val="accent6"/>
                </a:solidFill>
              </a:rPr>
              <a:t>Advances </a:t>
            </a:r>
            <a:r>
              <a:rPr lang="en-US" sz="2400" b="1">
                <a:solidFill>
                  <a:schemeClr val="accent6"/>
                </a:solidFill>
              </a:rPr>
              <a:t>in Compositional Data Analysis: Festschrift in Honour of Vera Pawlowsky-Glahn, 2021. </a:t>
            </a:r>
            <a:r>
              <a:rPr lang="en-US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2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665" y="1198232"/>
            <a:ext cx="3752850" cy="590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436" y="2899423"/>
            <a:ext cx="8248650" cy="1009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777" y="-97189"/>
            <a:ext cx="11814544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HSG: Isometry to a vector space (Normed Hilbert)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68696"/>
            <a:ext cx="11507086" cy="4351338"/>
          </a:xfrm>
        </p:spPr>
        <p:txBody>
          <a:bodyPr/>
          <a:lstStyle/>
          <a:p>
            <a:r>
              <a:rPr lang="en-US" smtClean="0"/>
              <a:t>The only Hilbert geometries isometric to vector spaces are obtained with open simplex domains:</a:t>
            </a:r>
          </a:p>
          <a:p>
            <a:r>
              <a:rPr lang="en-US" smtClean="0"/>
              <a:t>Slanted hyperplane:</a:t>
            </a:r>
            <a:endParaRPr lang="en-US"/>
          </a:p>
          <a:p>
            <a:r>
              <a:rPr lang="en-US" smtClean="0"/>
              <a:t>Isometric mapping: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Norm/unit ball in vector space:</a:t>
            </a:r>
          </a:p>
          <a:p>
            <a:endParaRPr lang="en-US"/>
          </a:p>
          <a:p>
            <a:r>
              <a:rPr lang="en-US" smtClean="0"/>
              <a:t>Distance: </a:t>
            </a:r>
          </a:p>
          <a:p>
            <a:endParaRPr lang="en-US"/>
          </a:p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623" y="1669515"/>
            <a:ext cx="3360995" cy="731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671" y="2265495"/>
            <a:ext cx="7781925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0560" y="4252488"/>
            <a:ext cx="9296400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255" y="4761524"/>
            <a:ext cx="8772525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7840" y="5363882"/>
            <a:ext cx="4424030" cy="5091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50154" y="5409224"/>
            <a:ext cx="308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Minkowski sum of sets:</a:t>
            </a:r>
            <a:endParaRPr lang="fr-FR" sz="2400"/>
          </a:p>
        </p:txBody>
      </p:sp>
      <p:sp>
        <p:nvSpPr>
          <p:cNvPr id="13" name="Rectangle 12"/>
          <p:cNvSpPr/>
          <p:nvPr/>
        </p:nvSpPr>
        <p:spPr>
          <a:xfrm>
            <a:off x="-33671" y="6257155"/>
            <a:ext cx="12367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smtClean="0">
                <a:solidFill>
                  <a:schemeClr val="accent6"/>
                </a:solidFill>
              </a:rPr>
              <a:t>Foertsch </a:t>
            </a:r>
            <a:r>
              <a:rPr lang="fr-FR" sz="2400" b="1">
                <a:solidFill>
                  <a:schemeClr val="accent6"/>
                </a:solidFill>
              </a:rPr>
              <a:t>and Karlsson, Hilbert metrics and Minkowski norms, Journal of Geometry 83.1-2 (2005)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11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86" y="-166503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Symmetric polytope norm NH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224" y="1073814"/>
            <a:ext cx="4752417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291" y="5268544"/>
            <a:ext cx="929640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45" y="1838547"/>
            <a:ext cx="5162550" cy="1123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60558" y="1414130"/>
            <a:ext cx="5265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Visualized on the slanted plane V</a:t>
            </a:r>
            <a:r>
              <a:rPr lang="en-US" sz="2800" baseline="-25000" smtClean="0"/>
              <a:t>2</a:t>
            </a:r>
            <a:r>
              <a:rPr lang="en-US" sz="2800" smtClean="0"/>
              <a:t>:</a:t>
            </a:r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3048000" y="5903893"/>
            <a:ext cx="91192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>
                <a:solidFill>
                  <a:schemeClr val="accent6"/>
                </a:solidFill>
              </a:rPr>
              <a:t>de la Harpe, P. On Hilbert’s metric for simplices</a:t>
            </a:r>
            <a:r>
              <a:rPr lang="fr-FR" sz="2800" b="1">
                <a:solidFill>
                  <a:schemeClr val="accent6"/>
                </a:solidFill>
              </a:rPr>
              <a:t>. </a:t>
            </a:r>
            <a:endParaRPr lang="fr-FR" sz="2800" b="1" smtClean="0">
              <a:solidFill>
                <a:schemeClr val="accent6"/>
              </a:solidFill>
            </a:endParaRPr>
          </a:p>
          <a:p>
            <a:r>
              <a:rPr lang="fr-FR" sz="2800" b="1" smtClean="0">
                <a:solidFill>
                  <a:schemeClr val="accent6"/>
                </a:solidFill>
              </a:rPr>
              <a:t>In </a:t>
            </a:r>
            <a:r>
              <a:rPr lang="fr-FR" sz="2800" b="1">
                <a:solidFill>
                  <a:schemeClr val="accent6"/>
                </a:solidFill>
              </a:rPr>
              <a:t>Geometric Group Theory, volume 1, 1991</a:t>
            </a:r>
          </a:p>
        </p:txBody>
      </p:sp>
    </p:spTree>
    <p:extLst>
      <p:ext uri="{BB962C8B-B14F-4D97-AF65-F5344CB8AC3E}">
        <p14:creationId xmlns:p14="http://schemas.microsoft.com/office/powerpoint/2010/main" val="149068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202" y="305117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HSG isometry to a normed space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534" y="5281612"/>
            <a:ext cx="9533933" cy="1166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02" y="1630680"/>
            <a:ext cx="10518598" cy="36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7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56" y="-59953"/>
            <a:ext cx="1103376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Logarithmic mapping and variation semi-norm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6425" y="1559894"/>
            <a:ext cx="6505575" cy="771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356" y="1091932"/>
            <a:ext cx="422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Logarithmic representation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16" y="985211"/>
            <a:ext cx="4438650" cy="676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356" y="1646937"/>
            <a:ext cx="550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Hilbert distance as </a:t>
            </a:r>
            <a:r>
              <a:rPr lang="en-US" sz="2800" smtClean="0">
                <a:solidFill>
                  <a:srgbClr val="FF0000"/>
                </a:solidFill>
              </a:rPr>
              <a:t>normed distance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45" y="2868759"/>
            <a:ext cx="6431282" cy="3647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356" y="2319787"/>
            <a:ext cx="912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Hilbert projective distance as </a:t>
            </a:r>
            <a:r>
              <a:rPr lang="en-US" sz="2800" smtClean="0">
                <a:solidFill>
                  <a:srgbClr val="FF0000"/>
                </a:solidFill>
              </a:rPr>
              <a:t>semi-normed variation distance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1642" y="3934568"/>
            <a:ext cx="5271285" cy="7291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1642" y="3411348"/>
            <a:ext cx="3316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variation semi-norm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4684" y="4556006"/>
            <a:ext cx="3450287" cy="4095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49257" y="2927562"/>
            <a:ext cx="6585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(log monotone increasing: log max=max log, log min=min log)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766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9052" y="-251819"/>
            <a:ext cx="12102947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Metric/projective Hilbert simplex/pos. orthant distance</a:t>
            </a:r>
            <a:endParaRPr lang="fr-FR" sz="4000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7654"/>
            <a:ext cx="10170751" cy="598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98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51" y="-81443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Relationship between HSG and Aitchison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51" y="3797960"/>
            <a:ext cx="6038850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451" y="3380149"/>
            <a:ext cx="3017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Hilbert distance:</a:t>
            </a:r>
            <a:endParaRPr lang="fr-FR" sz="3200"/>
          </a:p>
        </p:txBody>
      </p:sp>
      <p:sp>
        <p:nvSpPr>
          <p:cNvPr id="6" name="TextBox 5"/>
          <p:cNvSpPr txBox="1"/>
          <p:nvPr/>
        </p:nvSpPr>
        <p:spPr>
          <a:xfrm>
            <a:off x="6026166" y="3394644"/>
            <a:ext cx="331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Aitchison distance:</a:t>
            </a:r>
            <a:endParaRPr lang="fr-FR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75" y="5093360"/>
            <a:ext cx="5759525" cy="1179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069" y="3979419"/>
            <a:ext cx="5928403" cy="914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63" y="2161617"/>
            <a:ext cx="3994518" cy="9264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450" y="1362572"/>
            <a:ext cx="11292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Logarithm mapping normalized by </a:t>
            </a:r>
            <a:r>
              <a:rPr lang="en-US" sz="3200" smtClean="0">
                <a:solidFill>
                  <a:srgbClr val="FF0000"/>
                </a:solidFill>
              </a:rPr>
              <a:t>homogeneous geometric mean</a:t>
            </a:r>
            <a:r>
              <a:rPr lang="en-US" sz="3200" smtClean="0"/>
              <a:t>:</a:t>
            </a:r>
            <a:endParaRPr lang="fr-FR" sz="32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857328" y="3672536"/>
            <a:ext cx="0" cy="30923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0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148815"/>
            <a:ext cx="1051560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Embedding discrete hierarchical structures in hyperbolic spaces: Continuous representations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5981700"/>
            <a:ext cx="11785600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chemeClr val="accent6"/>
                </a:solidFill>
              </a:rPr>
              <a:t>Sarkar, Low distortion delaunay embedding of trees in hyperbolic plane International symposium on graph drawing, 2011</a:t>
            </a:r>
            <a:endParaRPr lang="fr-FR" b="1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12" y="1474378"/>
            <a:ext cx="4924733" cy="28367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226073" y="1750419"/>
            <a:ext cx="1485900" cy="193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7950201" y="2373899"/>
            <a:ext cx="3248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smtClean="0"/>
              <a:t>Downstream tasks</a:t>
            </a:r>
            <a:endParaRPr lang="fr-FR" sz="32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3273" y="4760439"/>
            <a:ext cx="11785600" cy="87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smtClean="0">
                <a:solidFill>
                  <a:srgbClr val="FF0000"/>
                </a:solidFill>
              </a:rPr>
              <a:t>Theorem: One can embed </a:t>
            </a:r>
            <a:r>
              <a:rPr lang="en-US" b="1" i="1" smtClean="0">
                <a:solidFill>
                  <a:srgbClr val="FF0000"/>
                </a:solidFill>
              </a:rPr>
              <a:t>any weighted edge tree</a:t>
            </a:r>
            <a:r>
              <a:rPr lang="en-US" b="1" smtClean="0">
                <a:solidFill>
                  <a:srgbClr val="FF0000"/>
                </a:solidFill>
              </a:rPr>
              <a:t> as a </a:t>
            </a:r>
            <a:r>
              <a:rPr lang="en-US" b="1" i="1" smtClean="0">
                <a:solidFill>
                  <a:srgbClr val="FF0000"/>
                </a:solidFill>
              </a:rPr>
              <a:t>Delaunay graph</a:t>
            </a:r>
            <a:r>
              <a:rPr lang="en-US" b="1" smtClean="0">
                <a:solidFill>
                  <a:srgbClr val="FF0000"/>
                </a:solidFill>
              </a:rPr>
              <a:t> of embedded tree nodes in</a:t>
            </a:r>
            <a:r>
              <a:rPr lang="en-US" b="1" i="1" smtClean="0">
                <a:solidFill>
                  <a:srgbClr val="FF0000"/>
                </a:solidFill>
              </a:rPr>
              <a:t> hyperbolic geometry</a:t>
            </a:r>
            <a:r>
              <a:rPr lang="en-US" b="1" smtClean="0">
                <a:solidFill>
                  <a:srgbClr val="FF0000"/>
                </a:solidFill>
              </a:rPr>
              <a:t> with </a:t>
            </a:r>
            <a:r>
              <a:rPr lang="en-US" b="1" i="1" smtClean="0">
                <a:solidFill>
                  <a:srgbClr val="FF0000"/>
                </a:solidFill>
              </a:rPr>
              <a:t>arbitrary small distortion</a:t>
            </a:r>
            <a:r>
              <a:rPr lang="en-US" b="1" smtClean="0">
                <a:solidFill>
                  <a:schemeClr val="accent6"/>
                </a:solidFill>
              </a:rPr>
              <a:t> </a:t>
            </a:r>
            <a:endParaRPr lang="fr-FR" b="1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952" y="1474378"/>
            <a:ext cx="256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Discrete tree/hierarchies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832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26" y="-11334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Hilbert simplex Voronoi diagrams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8" y="935776"/>
            <a:ext cx="4895850" cy="427672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8874" y="5212501"/>
            <a:ext cx="3873574" cy="166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485" y="1010070"/>
            <a:ext cx="4088441" cy="41281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487" y="5662425"/>
            <a:ext cx="2257425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2809" y="5862450"/>
            <a:ext cx="923925" cy="361950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>
            <a:off x="4759288" y="2597001"/>
            <a:ext cx="1971675" cy="12971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726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82" y="-335642"/>
            <a:ext cx="11867707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Differentiable approximation of Hilbert simplex distance</a:t>
            </a:r>
            <a:endParaRPr lang="fr-FR" sz="4000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03" y="719838"/>
            <a:ext cx="11367977" cy="4351338"/>
          </a:xfrm>
        </p:spPr>
        <p:txBody>
          <a:bodyPr/>
          <a:lstStyle/>
          <a:p>
            <a:r>
              <a:rPr lang="en-US" smtClean="0"/>
              <a:t>max and min operations in Hilbert simplex distance are not differentiable</a:t>
            </a:r>
          </a:p>
          <a:p>
            <a:r>
              <a:rPr lang="en-US" b="1" smtClean="0">
                <a:solidFill>
                  <a:srgbClr val="FF0000"/>
                </a:solidFill>
              </a:rPr>
              <a:t>log-sum-exp </a:t>
            </a:r>
            <a:r>
              <a:rPr lang="en-US" smtClean="0"/>
              <a:t>(LSE) commonly used in ML to approximate max operator</a:t>
            </a:r>
          </a:p>
          <a:p>
            <a:endParaRPr lang="en-US" smtClean="0"/>
          </a:p>
          <a:p>
            <a:r>
              <a:rPr lang="en-US" smtClean="0"/>
              <a:t>We approximate Hilbert simplex distance by </a:t>
            </a:r>
            <a:r>
              <a:rPr lang="en-US" b="1" smtClean="0">
                <a:solidFill>
                  <a:srgbClr val="FF0000"/>
                </a:solidFill>
              </a:rPr>
              <a:t>differentiable function</a:t>
            </a:r>
            <a:r>
              <a:rPr lang="en-US" smtClean="0"/>
              <a:t>:</a:t>
            </a:r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with guarantees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where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The larger T, the better the approximation: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66" y="2664941"/>
            <a:ext cx="626745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37" y="3731741"/>
            <a:ext cx="5438775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293" y="4693770"/>
            <a:ext cx="4969170" cy="10359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741" y="5798666"/>
            <a:ext cx="4324350" cy="485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67467" y="2664942"/>
            <a:ext cx="6426938" cy="106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556589" y="6233533"/>
            <a:ext cx="8635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chemeClr val="accent6"/>
                </a:solidFill>
                <a:latin typeface="Arial" panose="020B0604020202020204" pitchFamily="34" charset="0"/>
              </a:rPr>
              <a:t>Guaranteed </a:t>
            </a:r>
            <a:r>
              <a:rPr lang="fr-FR" b="1">
                <a:solidFill>
                  <a:schemeClr val="accent6"/>
                </a:solidFill>
                <a:latin typeface="Arial" panose="020B0604020202020204" pitchFamily="34" charset="0"/>
              </a:rPr>
              <a:t>bounds on information-theoretic measures of univariate </a:t>
            </a:r>
            <a:r>
              <a:rPr lang="fr-FR" b="1">
                <a:solidFill>
                  <a:schemeClr val="accent6"/>
                </a:solidFill>
                <a:latin typeface="Arial" panose="020B0604020202020204" pitchFamily="34" charset="0"/>
              </a:rPr>
              <a:t>mixtures </a:t>
            </a:r>
            <a:endParaRPr lang="fr-FR" b="1" smtClean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r>
              <a:rPr lang="fr-FR" b="1" smtClean="0">
                <a:solidFill>
                  <a:schemeClr val="accent6"/>
                </a:solidFill>
                <a:latin typeface="Arial" panose="020B0604020202020204" pitchFamily="34" charset="0"/>
              </a:rPr>
              <a:t>using </a:t>
            </a:r>
            <a:r>
              <a:rPr lang="fr-FR" b="1">
                <a:solidFill>
                  <a:schemeClr val="accent6"/>
                </a:solidFill>
                <a:latin typeface="Arial" panose="020B0604020202020204" pitchFamily="34" charset="0"/>
              </a:rPr>
              <a:t>piecewise log-sum-exp </a:t>
            </a:r>
            <a:r>
              <a:rPr lang="fr-FR" b="1">
                <a:solidFill>
                  <a:schemeClr val="accent6"/>
                </a:solidFill>
                <a:latin typeface="Arial" panose="020B0604020202020204" pitchFamily="34" charset="0"/>
              </a:rPr>
              <a:t>inequalities</a:t>
            </a:r>
            <a:r>
              <a:rPr lang="fr-FR" b="1" smtClean="0">
                <a:solidFill>
                  <a:schemeClr val="accent6"/>
                </a:solidFill>
                <a:latin typeface="Arial" panose="020B0604020202020204" pitchFamily="34" charset="0"/>
              </a:rPr>
              <a:t>. </a:t>
            </a:r>
            <a:r>
              <a:rPr lang="fr-FR" b="1" i="1" smtClean="0">
                <a:solidFill>
                  <a:schemeClr val="accent6"/>
                </a:solidFill>
                <a:latin typeface="Arial" panose="020B0604020202020204" pitchFamily="34" charset="0"/>
              </a:rPr>
              <a:t>Entropy</a:t>
            </a:r>
            <a:r>
              <a:rPr lang="fr-FR" b="1">
                <a:solidFill>
                  <a:schemeClr val="accent6"/>
                </a:solidFill>
                <a:latin typeface="Arial" panose="020B0604020202020204" pitchFamily="34" charset="0"/>
              </a:rPr>
              <a:t> 18.12 (</a:t>
            </a:r>
            <a:r>
              <a:rPr lang="fr-FR" b="1">
                <a:solidFill>
                  <a:schemeClr val="accent6"/>
                </a:solidFill>
                <a:latin typeface="Arial" panose="020B0604020202020204" pitchFamily="34" charset="0"/>
              </a:rPr>
              <a:t>2016</a:t>
            </a:r>
            <a:r>
              <a:rPr lang="fr-FR" b="1" smtClean="0">
                <a:solidFill>
                  <a:schemeClr val="accent6"/>
                </a:solidFill>
                <a:latin typeface="Arial" panose="020B0604020202020204" pitchFamily="34" charset="0"/>
              </a:rPr>
              <a:t>) </a:t>
            </a:r>
            <a:endParaRPr lang="fr-FR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151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Differentiable approximation: Experiments</a:t>
            </a:r>
            <a:endParaRPr lang="fr-FR" sz="4000" b="1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512" y="1215325"/>
            <a:ext cx="119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10</a:t>
            </a:r>
            <a:r>
              <a:rPr lang="en-US" sz="2800" baseline="30000" smtClean="0"/>
              <a:t>6</a:t>
            </a:r>
            <a:r>
              <a:rPr lang="en-US" sz="2800" smtClean="0"/>
              <a:t> pairs of points randomly sampled inside the d-dimensional standard simplex</a:t>
            </a:r>
            <a:endParaRPr lang="fr-F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17" y="1934024"/>
            <a:ext cx="4486275" cy="942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511" y="2143902"/>
            <a:ext cx="211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We measure:</a:t>
            </a:r>
            <a:endParaRPr lang="fr-FR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" y="3072478"/>
            <a:ext cx="12043513" cy="37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07" y="78046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Non-linear embeddings: Evaluation metrics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898" y="1300385"/>
            <a:ext cx="10993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Remark: When (M</a:t>
            </a:r>
            <a:r>
              <a:rPr lang="en-US" sz="2800" baseline="-25000" smtClean="0"/>
              <a:t>1</a:t>
            </a:r>
            <a:r>
              <a:rPr lang="en-US" sz="2800" smtClean="0"/>
              <a:t>,</a:t>
            </a:r>
            <a:r>
              <a:rPr lang="el-GR" sz="2800" smtClean="0"/>
              <a:t>ρ</a:t>
            </a:r>
            <a:r>
              <a:rPr lang="en-US" sz="2800" baseline="-25000" smtClean="0"/>
              <a:t>1</a:t>
            </a:r>
            <a:r>
              <a:rPr lang="en-US" sz="2800" smtClean="0"/>
              <a:t>) isometric to </a:t>
            </a:r>
            <a:r>
              <a:rPr lang="en-US" sz="2800"/>
              <a:t>(</a:t>
            </a:r>
            <a:r>
              <a:rPr lang="en-US" sz="2800" smtClean="0"/>
              <a:t>M</a:t>
            </a:r>
            <a:r>
              <a:rPr lang="en-US" sz="2800" baseline="-25000" smtClean="0"/>
              <a:t>2</a:t>
            </a:r>
            <a:r>
              <a:rPr lang="en-US" sz="2800" smtClean="0"/>
              <a:t>,</a:t>
            </a:r>
            <a:r>
              <a:rPr lang="el-GR" sz="2800" smtClean="0"/>
              <a:t>ρ</a:t>
            </a:r>
            <a:r>
              <a:rPr lang="en-US" sz="2800" baseline="-25000" smtClean="0"/>
              <a:t>2</a:t>
            </a:r>
            <a:r>
              <a:rPr lang="en-US" sz="2800" smtClean="0"/>
              <a:t>)  </a:t>
            </a:r>
            <a:r>
              <a:rPr lang="fr-FR" smtClean="0"/>
              <a:t>↔ </a:t>
            </a:r>
            <a:r>
              <a:rPr lang="en-US" sz="2800" smtClean="0"/>
              <a:t>same representation power </a:t>
            </a:r>
            <a:endParaRPr lang="fr-FR" sz="2800"/>
          </a:p>
        </p:txBody>
      </p:sp>
      <p:sp>
        <p:nvSpPr>
          <p:cNvPr id="4" name="TextBox 3"/>
          <p:cNvSpPr txBox="1"/>
          <p:nvPr/>
        </p:nvSpPr>
        <p:spPr>
          <a:xfrm>
            <a:off x="412898" y="2102728"/>
            <a:ext cx="1039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Loss associated to a </a:t>
            </a:r>
            <a:r>
              <a:rPr lang="en-US" sz="2800" b="1" smtClean="0">
                <a:solidFill>
                  <a:srgbClr val="FF0000"/>
                </a:solidFill>
              </a:rPr>
              <a:t>distance matrix</a:t>
            </a:r>
            <a:r>
              <a:rPr lang="en-US" sz="2800" smtClean="0"/>
              <a:t> [D</a:t>
            </a:r>
            <a:r>
              <a:rPr lang="en-US" sz="2800" baseline="-25000" smtClean="0"/>
              <a:t>ij</a:t>
            </a:r>
            <a:r>
              <a:rPr lang="en-US" sz="2800" smtClean="0"/>
              <a:t>] </a:t>
            </a:r>
            <a:r>
              <a:rPr lang="en-US" sz="2000" smtClean="0"/>
              <a:t>(e.g., calculated from weighted graphs)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05" y="2738932"/>
            <a:ext cx="7639050" cy="110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898" y="3990501"/>
            <a:ext cx="11519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or use </a:t>
            </a:r>
            <a:r>
              <a:rPr lang="en-US" sz="2800" b="1" smtClean="0">
                <a:solidFill>
                  <a:srgbClr val="FF0000"/>
                </a:solidFill>
              </a:rPr>
              <a:t>row-stochastic probability matrix</a:t>
            </a:r>
            <a:r>
              <a:rPr lang="en-US" sz="2800" smtClean="0"/>
              <a:t> [P</a:t>
            </a:r>
            <a:r>
              <a:rPr lang="en-US" sz="2800" baseline="-25000" smtClean="0"/>
              <a:t>ij</a:t>
            </a:r>
            <a:r>
              <a:rPr lang="en-US" sz="2800" smtClean="0"/>
              <a:t>] </a:t>
            </a:r>
            <a:r>
              <a:rPr lang="en-US" sz="2000" smtClean="0"/>
              <a:t>(loss in manifold learning/graph embedding)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0" y="4535890"/>
            <a:ext cx="6886575" cy="2105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73751" y="4681403"/>
            <a:ext cx="4993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empirical average of the KL divergence</a:t>
            </a:r>
          </a:p>
          <a:p>
            <a:pPr algn="ctr"/>
            <a:r>
              <a:rPr lang="en-US" sz="2400" smtClean="0"/>
              <a:t>between pmf P</a:t>
            </a:r>
            <a:r>
              <a:rPr lang="en-US" sz="2400" baseline="-25000" smtClean="0"/>
              <a:t>i</a:t>
            </a:r>
            <a:r>
              <a:rPr lang="en-US" sz="2400" smtClean="0"/>
              <a:t> and q</a:t>
            </a:r>
            <a:r>
              <a:rPr lang="en-US" sz="2400" baseline="-25000" smtClean="0"/>
              <a:t>i</a:t>
            </a:r>
            <a:endParaRPr lang="fr-FR" sz="2400" baseline="-25000"/>
          </a:p>
        </p:txBody>
      </p:sp>
      <p:sp>
        <p:nvSpPr>
          <p:cNvPr id="9" name="TextBox 8"/>
          <p:cNvSpPr txBox="1"/>
          <p:nvPr/>
        </p:nvSpPr>
        <p:spPr>
          <a:xfrm>
            <a:off x="7273751" y="6032907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heat kernel</a:t>
            </a:r>
            <a:endParaRPr lang="fr-FR" sz="2400" baseline="-25000"/>
          </a:p>
        </p:txBody>
      </p:sp>
    </p:spTree>
    <p:extLst>
      <p:ext uri="{BB962C8B-B14F-4D97-AF65-F5344CB8AC3E}">
        <p14:creationId xmlns:p14="http://schemas.microsoft.com/office/powerpoint/2010/main" val="53332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5438" y="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Non-linear embeddings: Results (MSE)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38" y="1006202"/>
            <a:ext cx="116063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Use Adam local optimizer </a:t>
            </a:r>
            <a:r>
              <a:rPr lang="en-US" sz="2800" b="1" smtClean="0">
                <a:solidFill>
                  <a:schemeClr val="accent6"/>
                </a:solidFill>
              </a:rPr>
              <a:t>[Kingma &amp; Ba, 2015]</a:t>
            </a:r>
          </a:p>
          <a:p>
            <a:r>
              <a:rPr lang="en-US" sz="2800" smtClean="0"/>
              <a:t>Repeat 10 different instances to get standard deviation shown in color bands</a:t>
            </a:r>
            <a:endParaRPr lang="fr-FR" sz="2800"/>
          </a:p>
        </p:txBody>
      </p:sp>
      <p:sp>
        <p:nvSpPr>
          <p:cNvPr id="5" name="TextBox 4"/>
          <p:cNvSpPr txBox="1"/>
          <p:nvPr/>
        </p:nvSpPr>
        <p:spPr>
          <a:xfrm>
            <a:off x="419386" y="5701727"/>
            <a:ext cx="115584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The larger the embedding dimension, the better!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Hilbert &amp; hyperbolic hyberboloid geometries experimentally performed best </a:t>
            </a:r>
            <a:endParaRPr lang="fr-FR" sz="2800" b="1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2263236"/>
            <a:ext cx="3695136" cy="305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226" y="2286488"/>
            <a:ext cx="3756243" cy="3065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931" y="2256742"/>
            <a:ext cx="3772876" cy="30651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91887" y="5264216"/>
            <a:ext cx="2606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Hilbert simplex geometry </a:t>
            </a:r>
          </a:p>
          <a:p>
            <a:pPr algn="ctr"/>
            <a:r>
              <a:rPr lang="en-US" smtClean="0"/>
              <a:t>is the winner</a:t>
            </a:r>
          </a:p>
          <a:p>
            <a:pPr algn="ctr"/>
            <a:r>
              <a:rPr lang="en-US" smtClean="0"/>
              <a:t>for discrete graphs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2378193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8383" y="268872"/>
            <a:ext cx="1105541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Non-linear embeddings: Results (empirical KLD)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" y="1982804"/>
            <a:ext cx="3896925" cy="3208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57" y="1986848"/>
            <a:ext cx="3672320" cy="320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917" y="1982804"/>
            <a:ext cx="3989453" cy="3208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4870" y="5303520"/>
            <a:ext cx="2877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Funk geometry also </a:t>
            </a:r>
          </a:p>
          <a:p>
            <a:r>
              <a:rPr lang="en-US" sz="2400" smtClean="0"/>
              <a:t>good for embedding!</a:t>
            </a:r>
            <a:r>
              <a:rPr lang="en-US" smtClean="0"/>
              <a:t> 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8595076" y="5303520"/>
            <a:ext cx="340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Hilbert simplex geometry </a:t>
            </a:r>
          </a:p>
          <a:p>
            <a:pPr algn="ctr"/>
            <a:r>
              <a:rPr lang="en-US" sz="2400" smtClean="0"/>
              <a:t>is the winner</a:t>
            </a:r>
          </a:p>
          <a:p>
            <a:pPr algn="ctr"/>
            <a:r>
              <a:rPr lang="en-US" sz="2400" smtClean="0"/>
              <a:t>for discrete graphs</a:t>
            </a:r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8962" y="5303520"/>
            <a:ext cx="4313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hyperbolic geometry </a:t>
            </a:r>
          </a:p>
          <a:p>
            <a:pPr algn="ctr"/>
            <a:r>
              <a:rPr lang="en-US" sz="2400" smtClean="0"/>
              <a:t>is the winner for continuous data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144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67" y="0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Non-linear embeddings</a:t>
            </a:r>
            <a:r>
              <a:rPr lang="en-US" b="1">
                <a:solidFill>
                  <a:schemeClr val="accent1"/>
                </a:solidFill>
              </a:rPr>
              <a:t>: </a:t>
            </a:r>
            <a:r>
              <a:rPr lang="en-US" b="1" smtClean="0">
                <a:solidFill>
                  <a:schemeClr val="accent1"/>
                </a:solidFill>
              </a:rPr>
              <a:t>Comparative results </a:t>
            </a:r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95762"/>
            <a:ext cx="6875854" cy="59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10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Summary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1" y="1248109"/>
            <a:ext cx="11491762" cy="52056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Proposed</a:t>
            </a:r>
            <a:r>
              <a:rPr lang="fr-FR" smtClean="0">
                <a:solidFill>
                  <a:srgbClr val="FF0000"/>
                </a:solidFill>
              </a:rPr>
              <a:t> differentiable approximation</a:t>
            </a:r>
            <a:r>
              <a:rPr lang="fr-FR" smtClean="0"/>
              <a:t> of Hilbert distance  </a:t>
            </a:r>
          </a:p>
          <a:p>
            <a:r>
              <a:rPr lang="fr-FR" smtClean="0"/>
              <a:t>Presented </a:t>
            </a:r>
            <a:r>
              <a:rPr lang="fr-FR" smtClean="0">
                <a:solidFill>
                  <a:srgbClr val="FF0000"/>
                </a:solidFill>
              </a:rPr>
              <a:t>Hilbert simplex geometry</a:t>
            </a:r>
            <a:r>
              <a:rPr lang="fr-FR" smtClean="0"/>
              <a:t>  for graph embeddings  </a:t>
            </a:r>
            <a:r>
              <a:rPr lang="en-US" smtClean="0"/>
              <a:t>via distance matrices using Adam optimizer</a:t>
            </a:r>
          </a:p>
          <a:p>
            <a:r>
              <a:rPr lang="fr-FR" smtClean="0"/>
              <a:t> Results for </a:t>
            </a:r>
            <a:r>
              <a:rPr lang="fr-FR" smtClean="0">
                <a:solidFill>
                  <a:srgbClr val="FF0000"/>
                </a:solidFill>
              </a:rPr>
              <a:t>non-linear embeddings</a:t>
            </a:r>
            <a:r>
              <a:rPr lang="fr-FR" smtClean="0"/>
              <a:t>:  Hilbert/Funk simplex geometry is experimentally fast, robust, and competitive compared to L</a:t>
            </a:r>
            <a:r>
              <a:rPr lang="fr-FR" baseline="-25000" smtClean="0"/>
              <a:t>1</a:t>
            </a:r>
            <a:r>
              <a:rPr lang="fr-FR" smtClean="0"/>
              <a:t>, L</a:t>
            </a:r>
            <a:r>
              <a:rPr lang="fr-FR" baseline="-25000" smtClean="0"/>
              <a:t>2</a:t>
            </a:r>
            <a:r>
              <a:rPr lang="fr-FR" smtClean="0"/>
              <a:t>, Aitchison and hyperbolic hyperboloid embeddings  </a:t>
            </a:r>
          </a:p>
          <a:p>
            <a:endParaRPr lang="fr-FR" smtClean="0"/>
          </a:p>
          <a:p>
            <a:r>
              <a:rPr lang="fr-FR" smtClean="0"/>
              <a:t>Proved the </a:t>
            </a:r>
            <a:r>
              <a:rPr lang="fr-FR" smtClean="0">
                <a:solidFill>
                  <a:srgbClr val="FF0000"/>
                </a:solidFill>
              </a:rPr>
              <a:t>monotonicity</a:t>
            </a:r>
            <a:r>
              <a:rPr lang="fr-FR" smtClean="0"/>
              <a:t> of Funk and Hilbert distances </a:t>
            </a:r>
          </a:p>
          <a:p>
            <a:r>
              <a:rPr lang="fr-FR" smtClean="0"/>
              <a:t>Shown a</a:t>
            </a:r>
            <a:r>
              <a:rPr lang="fr-FR" smtClean="0">
                <a:solidFill>
                  <a:srgbClr val="FF0000"/>
                </a:solidFill>
              </a:rPr>
              <a:t> connection</a:t>
            </a:r>
            <a:r>
              <a:rPr lang="fr-FR" smtClean="0"/>
              <a:t> between Hilbert distance and  Aitchison distance via</a:t>
            </a:r>
          </a:p>
          <a:p>
            <a:pPr marL="0" indent="0">
              <a:buNone/>
            </a:pPr>
            <a:r>
              <a:rPr lang="en-US" smtClean="0"/>
              <a:t>the normalized logarithmic representation of standard simplex points</a:t>
            </a:r>
            <a:endParaRPr lang="fr-FR" smtClean="0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67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818" y="124494"/>
            <a:ext cx="10515600" cy="1325563"/>
          </a:xfrm>
        </p:spPr>
        <p:txBody>
          <a:bodyPr/>
          <a:lstStyle/>
          <a:p>
            <a:r>
              <a:rPr lang="fr-FR" b="1">
                <a:solidFill>
                  <a:schemeClr val="accent1"/>
                </a:solidFill>
              </a:rPr>
              <a:t>Erdős–Rényi </a:t>
            </a:r>
            <a:r>
              <a:rPr lang="fr-FR" b="1" smtClean="0">
                <a:solidFill>
                  <a:schemeClr val="accent1"/>
                </a:solidFill>
              </a:rPr>
              <a:t>random graph datasets G(n,p) 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AutoShape 2" descr="p"/>
          <p:cNvSpPr>
            <a:spLocks noChangeAspect="1" noChangeArrowheads="1"/>
          </p:cNvSpPr>
          <p:nvPr/>
        </p:nvSpPr>
        <p:spPr bwMode="auto">
          <a:xfrm>
            <a:off x="64658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808074" y="1371600"/>
            <a:ext cx="941975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altLang="fr-FR" sz="2800" smtClean="0">
                <a:solidFill>
                  <a:srgbClr val="202122"/>
                </a:solidFill>
              </a:rPr>
              <a:t>Graph with n nodes constructed </a:t>
            </a:r>
            <a:r>
              <a:rPr lang="fr-FR" altLang="fr-FR" sz="2800">
                <a:solidFill>
                  <a:srgbClr val="202122"/>
                </a:solidFill>
              </a:rPr>
              <a:t>by </a:t>
            </a:r>
            <a:r>
              <a:rPr lang="fr-FR" altLang="fr-FR" sz="2800" smtClean="0">
                <a:solidFill>
                  <a:srgbClr val="202122"/>
                </a:solidFill>
              </a:rPr>
              <a:t>connecting </a:t>
            </a:r>
            <a:r>
              <a:rPr lang="fr-FR" altLang="fr-FR" sz="2800">
                <a:solidFill>
                  <a:srgbClr val="202122"/>
                </a:solidFill>
              </a:rPr>
              <a:t>nodes </a:t>
            </a:r>
            <a:r>
              <a:rPr lang="fr-FR" altLang="fr-FR" sz="2800" smtClean="0">
                <a:solidFill>
                  <a:srgbClr val="202122"/>
                </a:solidFill>
              </a:rPr>
              <a:t>randomly</a:t>
            </a:r>
          </a:p>
          <a:p>
            <a:pPr lvl="0"/>
            <a:r>
              <a:rPr lang="fr-FR" altLang="fr-FR" sz="2800" smtClean="0">
                <a:solidFill>
                  <a:srgbClr val="202122"/>
                </a:solidFill>
              </a:rPr>
              <a:t>An edge Eij  </a:t>
            </a:r>
            <a:r>
              <a:rPr lang="fr-FR" altLang="fr-FR" sz="2800">
                <a:solidFill>
                  <a:srgbClr val="202122"/>
                </a:solidFill>
              </a:rPr>
              <a:t>is included in the graph with probability</a:t>
            </a:r>
            <a:r>
              <a:rPr lang="fr-FR" altLang="fr-FR" sz="2800">
                <a:solidFill>
                  <a:srgbClr val="202122"/>
                </a:solidFill>
              </a:rPr>
              <a:t> </a:t>
            </a:r>
            <a:r>
              <a:rPr lang="fr-FR" altLang="fr-FR" sz="2800" smtClean="0">
                <a:solidFill>
                  <a:srgbClr val="202122"/>
                </a:solidFill>
              </a:rPr>
              <a:t> p</a:t>
            </a:r>
            <a:r>
              <a:rPr lang="fr-FR" altLang="fr-FR" sz="2800" smtClean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</a:p>
          <a:p>
            <a:pPr lvl="0"/>
            <a:r>
              <a:rPr lang="fr-FR" altLang="fr-FR" sz="2800" smtClean="0">
                <a:solidFill>
                  <a:srgbClr val="202122"/>
                </a:solidFill>
                <a:cs typeface="Arial" panose="020B0604020202020204" pitchFamily="34" charset="0"/>
              </a:rPr>
              <a:t> (independently </a:t>
            </a:r>
            <a:r>
              <a:rPr lang="fr-FR" altLang="fr-FR" sz="2800">
                <a:solidFill>
                  <a:srgbClr val="202122"/>
                </a:solidFill>
                <a:cs typeface="Arial" panose="020B0604020202020204" pitchFamily="34" charset="0"/>
              </a:rPr>
              <a:t>from o</a:t>
            </a:r>
            <a:r>
              <a:rPr lang="fr-FR" altLang="fr-FR" sz="2800" smtClean="0">
                <a:solidFill>
                  <a:srgbClr val="202122"/>
                </a:solidFill>
                <a:cs typeface="Arial" panose="020B0604020202020204" pitchFamily="34" charset="0"/>
              </a:rPr>
              <a:t>ther edges)</a:t>
            </a:r>
            <a:r>
              <a:rPr lang="fr-FR" altLang="fr-FR" sz="2800" smtClean="0"/>
              <a:t> </a:t>
            </a:r>
            <a:endParaRPr lang="fr-FR" altLang="fr-FR" sz="2800">
              <a:solidFill>
                <a:srgbClr val="202122"/>
              </a:solidFill>
              <a:cs typeface="Arial" panose="020B0604020202020204" pitchFamily="34" charset="0"/>
            </a:endParaRPr>
          </a:p>
          <a:p>
            <a:endParaRPr lang="fr-FR"/>
          </a:p>
        </p:txBody>
      </p:sp>
      <p:pic>
        <p:nvPicPr>
          <p:cNvPr id="2052" name="Picture 4" descr="https://upload.wikimedia.org/wikipedia/commons/thumb/6/6e/Critical_1000-vertex_Erd%C5%91s%E2%80%93R%C3%A9nyi%E2%80%93Gilbert_graph.svg/300px-Critical_1000-vertex_Erd%C5%91s%E2%80%93R%C3%A9nyi%E2%80%93Gilbert_graph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97" y="2818179"/>
            <a:ext cx="3842267" cy="38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11652" y="4096033"/>
            <a:ext cx="6995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</a:t>
            </a:r>
            <a:r>
              <a:rPr lang="en-US" sz="2400" smtClean="0"/>
              <a:t>mage courtesy of Wikipedia</a:t>
            </a:r>
          </a:p>
          <a:p>
            <a:endParaRPr lang="en-US" sz="2400" smtClean="0"/>
          </a:p>
          <a:p>
            <a:r>
              <a:rPr lang="en-US" sz="2400" smtClean="0"/>
              <a:t>Caption:</a:t>
            </a:r>
          </a:p>
          <a:p>
            <a:pPr lvl="0">
              <a:defRPr/>
            </a:pPr>
            <a:r>
              <a:rPr lang="en-US" sz="2400" smtClean="0"/>
              <a:t>"</a:t>
            </a:r>
            <a:r>
              <a:rPr lang="en-US" sz="2400"/>
              <a:t>An Erdős–Rényi–Gilbert graph with 1000 vertices at </a:t>
            </a:r>
            <a:r>
              <a:rPr lang="en-US" sz="2400"/>
              <a:t>the </a:t>
            </a:r>
            <a:r>
              <a:rPr lang="en-US" sz="2400" smtClean="0"/>
              <a:t>critical </a:t>
            </a:r>
            <a:r>
              <a:rPr lang="en-US" sz="2400"/>
              <a:t>edge probability p=1/(n−</a:t>
            </a:r>
            <a:r>
              <a:rPr lang="en-US" sz="2400"/>
              <a:t>1</a:t>
            </a:r>
            <a:r>
              <a:rPr lang="en-US" sz="2400" smtClean="0"/>
              <a:t>) </a:t>
            </a:r>
          </a:p>
          <a:p>
            <a:pPr lvl="0">
              <a:defRPr/>
            </a:pPr>
            <a:r>
              <a:rPr lang="en-US" sz="2400" smtClean="0"/>
              <a:t>showing </a:t>
            </a:r>
            <a:r>
              <a:rPr lang="en-US" sz="2400"/>
              <a:t>a large component and many </a:t>
            </a:r>
            <a:r>
              <a:rPr lang="en-US" sz="2400"/>
              <a:t>small </a:t>
            </a:r>
            <a:r>
              <a:rPr lang="en-US" sz="2400" smtClean="0"/>
              <a:t>ones"</a:t>
            </a:r>
            <a:endParaRPr lang="fr-FR" altLang="fr-FR" sz="2400">
              <a:solidFill>
                <a:srgbClr val="202122"/>
              </a:solidFill>
              <a:cs typeface="Arial" panose="020B0604020202020204" pitchFamily="34" charset="0"/>
            </a:endParaRPr>
          </a:p>
          <a:p>
            <a:endParaRPr lang="fr-FR"/>
          </a:p>
          <a:p>
            <a:endParaRPr lang="en-US" smtClean="0"/>
          </a:p>
        </p:txBody>
      </p:sp>
      <p:sp>
        <p:nvSpPr>
          <p:cNvPr id="8" name="TextBox 7"/>
          <p:cNvSpPr txBox="1"/>
          <p:nvPr/>
        </p:nvSpPr>
        <p:spPr>
          <a:xfrm>
            <a:off x="7931888" y="43699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57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05" y="0"/>
            <a:ext cx="11141149" cy="1325563"/>
          </a:xfrm>
        </p:spPr>
        <p:txBody>
          <a:bodyPr/>
          <a:lstStyle/>
          <a:p>
            <a:r>
              <a:rPr lang="fr-FR" b="1">
                <a:solidFill>
                  <a:schemeClr val="accent1"/>
                </a:solidFill>
              </a:rPr>
              <a:t>Barabási–Albert </a:t>
            </a:r>
            <a:r>
              <a:rPr lang="fr-FR" b="1" smtClean="0">
                <a:solidFill>
                  <a:schemeClr val="accent1"/>
                </a:solidFill>
              </a:rPr>
              <a:t>random graph datasets G(n,m)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1" y="4337756"/>
            <a:ext cx="6124354" cy="2201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9968" y="4497792"/>
            <a:ext cx="60064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</a:t>
            </a:r>
            <a:r>
              <a:rPr lang="en-US" sz="2400" smtClean="0"/>
              <a:t>mage courtesy of Wikipedia</a:t>
            </a:r>
          </a:p>
          <a:p>
            <a:r>
              <a:rPr lang="en-US" sz="2400" smtClean="0"/>
              <a:t>Caption:</a:t>
            </a:r>
          </a:p>
          <a:p>
            <a:pPr lvl="0">
              <a:defRPr/>
            </a:pPr>
            <a:r>
              <a:rPr lang="en-US" sz="2400" smtClean="0"/>
              <a:t>"</a:t>
            </a:r>
            <a:r>
              <a:rPr lang="en-US" smtClean="0"/>
              <a:t>Display </a:t>
            </a:r>
            <a:r>
              <a:rPr lang="en-US"/>
              <a:t>of three graphs generated with the Barabasi-Albert (BA) model. Each has 20 nodes and a parameter of attachment m as specified. The color of each node is dependent </a:t>
            </a:r>
            <a:r>
              <a:rPr lang="en-US"/>
              <a:t>upon </a:t>
            </a:r>
            <a:r>
              <a:rPr lang="en-US" smtClean="0"/>
              <a:t>its degree </a:t>
            </a:r>
            <a:r>
              <a:rPr lang="en-US"/>
              <a:t>(same scale for each </a:t>
            </a:r>
            <a:r>
              <a:rPr lang="en-US"/>
              <a:t>graph</a:t>
            </a:r>
            <a:r>
              <a:rPr lang="en-US" smtClean="0"/>
              <a:t>).</a:t>
            </a:r>
            <a:r>
              <a:rPr lang="en-US" sz="2400" smtClean="0"/>
              <a:t>"</a:t>
            </a:r>
            <a:endParaRPr lang="fr-FR" altLang="fr-FR" sz="2400">
              <a:solidFill>
                <a:srgbClr val="202122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8437" y="12971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517210" y="1297172"/>
            <a:ext cx="114614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Generating </a:t>
            </a:r>
            <a:r>
              <a:rPr lang="en-US" sz="2400"/>
              <a:t>random scale-free networks  with power-law degree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Preferential attachment m</a:t>
            </a:r>
            <a:r>
              <a:rPr lang="en-US" sz="2400"/>
              <a:t>:  </a:t>
            </a:r>
            <a:endParaRPr lang="en-US" sz="2400" smtClean="0"/>
          </a:p>
          <a:p>
            <a:r>
              <a:rPr lang="en-US" sz="2400"/>
              <a:t> </a:t>
            </a:r>
            <a:r>
              <a:rPr lang="en-US" sz="2400" smtClean="0"/>
              <a:t>             the </a:t>
            </a:r>
            <a:r>
              <a:rPr lang="en-US" sz="2400"/>
              <a:t>more connected a node is, the more likely it is to receive new </a:t>
            </a:r>
            <a:r>
              <a:rPr lang="en-US" sz="2400"/>
              <a:t>links</a:t>
            </a:r>
            <a:r>
              <a:rPr lang="en-US" sz="24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Begins </a:t>
            </a:r>
            <a:r>
              <a:rPr lang="en-US" sz="2400"/>
              <a:t>with an initial connected network of </a:t>
            </a:r>
            <a:r>
              <a:rPr lang="en-US" sz="2400"/>
              <a:t>m</a:t>
            </a:r>
            <a:r>
              <a:rPr lang="en-US" sz="2400" baseline="-25000"/>
              <a:t>0</a:t>
            </a:r>
            <a:r>
              <a:rPr lang="en-US" sz="2400"/>
              <a:t> </a:t>
            </a:r>
            <a:r>
              <a:rPr lang="en-US" sz="2400" smtClean="0"/>
              <a:t>vertices.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Add vertices incrementally: A new vertex v is connecto to already existing vertex v</a:t>
            </a:r>
            <a:r>
              <a:rPr lang="en-US" sz="2400" baseline="-25000" smtClean="0"/>
              <a:t>i</a:t>
            </a:r>
            <a:r>
              <a:rPr lang="en-US" sz="2400" smtClean="0"/>
              <a:t> with </a:t>
            </a:r>
          </a:p>
          <a:p>
            <a:r>
              <a:rPr lang="en-US" sz="2400" smtClean="0"/>
              <a:t>probability deg(</a:t>
            </a:r>
            <a:r>
              <a:rPr lang="en-US" sz="2400"/>
              <a:t>v</a:t>
            </a:r>
            <a:r>
              <a:rPr lang="en-US" sz="2400" baseline="-25000"/>
              <a:t>i</a:t>
            </a:r>
            <a:r>
              <a:rPr lang="en-US" sz="2400" smtClean="0"/>
              <a:t>)/</a:t>
            </a:r>
            <a:r>
              <a:rPr lang="el-GR" sz="2400" smtClean="0"/>
              <a:t>Σ</a:t>
            </a:r>
            <a:r>
              <a:rPr lang="fr-FR" sz="2400" baseline="-25000" smtClean="0"/>
              <a:t>j</a:t>
            </a:r>
            <a:r>
              <a:rPr lang="en-US" sz="2400" smtClean="0"/>
              <a:t>deg(v</a:t>
            </a:r>
            <a:r>
              <a:rPr lang="en-US" sz="2400" baseline="-25000" smtClean="0"/>
              <a:t>j</a:t>
            </a:r>
            <a:r>
              <a:rPr lang="en-US" sz="2400" smtClean="0"/>
              <a:t>)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45007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0"/>
            <a:ext cx="1111250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Hyperbolic Voronoi diagram/Delaunay complex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5905499"/>
            <a:ext cx="11098925" cy="715963"/>
          </a:xfrm>
        </p:spPr>
        <p:txBody>
          <a:bodyPr/>
          <a:lstStyle/>
          <a:p>
            <a:pPr marL="0" indent="0">
              <a:buNone/>
            </a:pPr>
            <a:r>
              <a:rPr lang="fr-FR" b="1" smtClean="0">
                <a:solidFill>
                  <a:schemeClr val="accent6"/>
                </a:solidFill>
              </a:rPr>
              <a:t>On Voronoi diagrams on the information-geometric Cauchy manifolds Entropy 22.7 (2020)</a:t>
            </a:r>
            <a:endParaRPr lang="fr-FR" b="1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0" y="1620044"/>
            <a:ext cx="2882900" cy="288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862" y="1651794"/>
            <a:ext cx="2962275" cy="295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620044"/>
            <a:ext cx="2914650" cy="291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50" y="4689475"/>
            <a:ext cx="3617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Ordinary </a:t>
            </a:r>
            <a:r>
              <a:rPr lang="fr-FR" sz="2400" smtClean="0">
                <a:solidFill>
                  <a:srgbClr val="FF0000"/>
                </a:solidFill>
              </a:rPr>
              <a:t>Voronoi</a:t>
            </a:r>
            <a:r>
              <a:rPr lang="fr-FR" sz="2400" smtClean="0"/>
              <a:t>/</a:t>
            </a:r>
            <a:r>
              <a:rPr lang="fr-FR" sz="2400" smtClean="0">
                <a:solidFill>
                  <a:srgbClr val="00B0F0"/>
                </a:solidFill>
              </a:rPr>
              <a:t>Delaunay</a:t>
            </a:r>
            <a:endParaRPr lang="fr-FR" sz="240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4843" y="4721670"/>
            <a:ext cx="361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 Poincaré </a:t>
            </a:r>
            <a:r>
              <a:rPr lang="fr-FR" sz="2400" smtClean="0">
                <a:solidFill>
                  <a:srgbClr val="FF0000"/>
                </a:solidFill>
              </a:rPr>
              <a:t>bisector</a:t>
            </a:r>
            <a:r>
              <a:rPr lang="fr-FR" sz="2400" smtClean="0"/>
              <a:t>/</a:t>
            </a:r>
            <a:r>
              <a:rPr lang="fr-FR" sz="2400" smtClean="0">
                <a:solidFill>
                  <a:srgbClr val="00B0F0"/>
                </a:solidFill>
              </a:rPr>
              <a:t>geodesic</a:t>
            </a:r>
            <a:endParaRPr lang="fr-FR" sz="240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7550" y="4791075"/>
            <a:ext cx="35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Poincaré </a:t>
            </a:r>
            <a:r>
              <a:rPr lang="fr-FR" sz="2400" smtClean="0">
                <a:solidFill>
                  <a:srgbClr val="FF0000"/>
                </a:solidFill>
              </a:rPr>
              <a:t>Voronoi</a:t>
            </a:r>
            <a:r>
              <a:rPr lang="fr-FR" sz="2400" smtClean="0"/>
              <a:t>/</a:t>
            </a:r>
            <a:r>
              <a:rPr lang="fr-FR" sz="2400" smtClean="0">
                <a:solidFill>
                  <a:srgbClr val="00B0F0"/>
                </a:solidFill>
              </a:rPr>
              <a:t>Delaunay</a:t>
            </a:r>
            <a:endParaRPr lang="fr-FR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2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39" y="-123972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References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61" y="1201591"/>
            <a:ext cx="11399874" cy="4351338"/>
          </a:xfrm>
        </p:spPr>
        <p:txBody>
          <a:bodyPr/>
          <a:lstStyle/>
          <a:p>
            <a:r>
              <a:rPr lang="en-US" b="1">
                <a:solidFill>
                  <a:schemeClr val="accent6"/>
                </a:solidFill>
              </a:rPr>
              <a:t>Clustering in Hilbert’s projective geometry: The case studies of the probability simplex and the elliptope of </a:t>
            </a:r>
            <a:r>
              <a:rPr lang="en-US" b="1">
                <a:solidFill>
                  <a:schemeClr val="accent6"/>
                </a:solidFill>
              </a:rPr>
              <a:t>correlation </a:t>
            </a:r>
            <a:r>
              <a:rPr lang="en-US" b="1" smtClean="0">
                <a:solidFill>
                  <a:schemeClr val="accent6"/>
                </a:solidFill>
              </a:rPr>
              <a:t>matrices</a:t>
            </a:r>
            <a:r>
              <a:rPr lang="en-US"/>
              <a:t>,</a:t>
            </a:r>
            <a:r>
              <a:rPr lang="en-US" smtClean="0"/>
              <a:t> </a:t>
            </a:r>
            <a:r>
              <a:rPr lang="en-US" i="1"/>
              <a:t>Geometric structures of information (</a:t>
            </a:r>
            <a:r>
              <a:rPr lang="en-US" i="1"/>
              <a:t>2019</a:t>
            </a:r>
            <a:r>
              <a:rPr lang="en-US" i="1" smtClean="0"/>
              <a:t>)</a:t>
            </a:r>
          </a:p>
          <a:p>
            <a:endParaRPr lang="en-US"/>
          </a:p>
          <a:p>
            <a:r>
              <a:rPr lang="fr-FR" b="1" smtClean="0">
                <a:solidFill>
                  <a:schemeClr val="accent6"/>
                </a:solidFill>
              </a:rPr>
              <a:t>Non-linear </a:t>
            </a:r>
            <a:r>
              <a:rPr lang="fr-FR" b="1">
                <a:solidFill>
                  <a:schemeClr val="accent6"/>
                </a:solidFill>
              </a:rPr>
              <a:t>Embeddings in Hilbert </a:t>
            </a:r>
            <a:r>
              <a:rPr lang="fr-FR" b="1">
                <a:solidFill>
                  <a:schemeClr val="accent6"/>
                </a:solidFill>
              </a:rPr>
              <a:t>Simplex </a:t>
            </a:r>
            <a:r>
              <a:rPr lang="fr-FR" b="1" smtClean="0">
                <a:solidFill>
                  <a:schemeClr val="accent6"/>
                </a:solidFill>
              </a:rPr>
              <a:t>Geometry</a:t>
            </a:r>
            <a:r>
              <a:rPr lang="fr-FR"/>
              <a:t>,</a:t>
            </a:r>
            <a:r>
              <a:rPr lang="fr-FR"/>
              <a:t> </a:t>
            </a:r>
            <a:r>
              <a:rPr lang="fr-FR"/>
              <a:t> </a:t>
            </a:r>
            <a:r>
              <a:rPr lang="en-US" i="1" smtClean="0"/>
              <a:t>Topology</a:t>
            </a:r>
            <a:r>
              <a:rPr lang="en-US" i="1"/>
              <a:t>, Algebra, and Geometry in Machine Learning Workshop (</a:t>
            </a:r>
            <a:r>
              <a:rPr lang="en-US" i="1"/>
              <a:t>ICML </a:t>
            </a:r>
            <a:r>
              <a:rPr lang="en-US" i="1" smtClean="0"/>
              <a:t>TAGML'23)</a:t>
            </a:r>
            <a:r>
              <a:rPr lang="fr-FR" i="1" smtClean="0"/>
              <a:t>, arXiv:2203.11434</a:t>
            </a:r>
            <a:r>
              <a:rPr lang="fr-FR" i="1"/>
              <a:t> (</a:t>
            </a:r>
            <a:r>
              <a:rPr lang="fr-FR" i="1"/>
              <a:t>2022</a:t>
            </a:r>
            <a:r>
              <a:rPr lang="fr-FR" i="1" smtClean="0"/>
              <a:t>)</a:t>
            </a:r>
          </a:p>
          <a:p>
            <a:endParaRPr lang="en-US" i="1"/>
          </a:p>
          <a:p>
            <a:r>
              <a:rPr lang="fr-FR" i="1" smtClean="0"/>
              <a:t>Home page: </a:t>
            </a:r>
            <a:r>
              <a:rPr lang="fr-FR" b="1" smtClean="0">
                <a:solidFill>
                  <a:schemeClr val="accent6"/>
                </a:solidFill>
              </a:rPr>
              <a:t>https</a:t>
            </a:r>
            <a:r>
              <a:rPr lang="fr-FR" b="1">
                <a:solidFill>
                  <a:schemeClr val="accent6"/>
                </a:solidFill>
              </a:rPr>
              <a:t>://franknielsen.github.io/HSG/</a:t>
            </a:r>
          </a:p>
        </p:txBody>
      </p:sp>
    </p:spTree>
    <p:extLst>
      <p:ext uri="{BB962C8B-B14F-4D97-AF65-F5344CB8AC3E}">
        <p14:creationId xmlns:p14="http://schemas.microsoft.com/office/powerpoint/2010/main" val="2447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78" y="3807"/>
            <a:ext cx="12192000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Non-linear Embeddings </a:t>
            </a:r>
            <a:r>
              <a:rPr lang="en-US" b="1">
                <a:solidFill>
                  <a:schemeClr val="accent1"/>
                </a:solidFill>
              </a:rPr>
              <a:t>in </a:t>
            </a:r>
            <a:r>
              <a:rPr lang="en-US" b="1" smtClean="0">
                <a:solidFill>
                  <a:schemeClr val="accent1"/>
                </a:solidFill>
              </a:rPr>
              <a:t> </a:t>
            </a:r>
            <a:r>
              <a:rPr lang="en-US" b="1" smtClean="0">
                <a:solidFill>
                  <a:schemeClr val="accent1"/>
                </a:solidFill>
              </a:rPr>
              <a:t>Hilbert </a:t>
            </a:r>
            <a:r>
              <a:rPr lang="en-US" b="1">
                <a:solidFill>
                  <a:schemeClr val="accent1"/>
                </a:solidFill>
              </a:rPr>
              <a:t>Simplex Geometry</a:t>
            </a:r>
            <a:br>
              <a:rPr lang="en-US" b="1">
                <a:solidFill>
                  <a:schemeClr val="accent1"/>
                </a:solidFill>
              </a:rPr>
            </a:b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059" y="901449"/>
            <a:ext cx="3007468" cy="608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07" y="1340347"/>
            <a:ext cx="4792279" cy="2699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79617" y="940237"/>
            <a:ext cx="6794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mtClean="0"/>
              <a:t>Hilbert simplex geometry isometric to normed vector space:</a:t>
            </a:r>
            <a:endParaRPr lang="fr-FR" sz="2000"/>
          </a:p>
        </p:txBody>
      </p:sp>
      <p:sp>
        <p:nvSpPr>
          <p:cNvPr id="7" name="TextBox 6"/>
          <p:cNvSpPr txBox="1"/>
          <p:nvPr/>
        </p:nvSpPr>
        <p:spPr>
          <a:xfrm>
            <a:off x="205378" y="822205"/>
            <a:ext cx="2177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mtClean="0"/>
              <a:t>Hilbert distance</a:t>
            </a:r>
          </a:p>
          <a:p>
            <a:r>
              <a:rPr lang="fr-FR" sz="2000" smtClean="0"/>
              <a:t>on the simplex:</a:t>
            </a:r>
            <a:endParaRPr lang="fr-FR" sz="2000"/>
          </a:p>
        </p:txBody>
      </p:sp>
      <p:sp>
        <p:nvSpPr>
          <p:cNvPr id="8" name="TextBox 7"/>
          <p:cNvSpPr txBox="1"/>
          <p:nvPr/>
        </p:nvSpPr>
        <p:spPr>
          <a:xfrm>
            <a:off x="205378" y="1612290"/>
            <a:ext cx="5831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smtClean="0"/>
              <a:t>HD is projective distance on the positive orthant cone.</a:t>
            </a:r>
            <a:endParaRPr lang="fr-FR" sz="2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26" y="3142389"/>
            <a:ext cx="4696231" cy="7993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9587" y="2423291"/>
            <a:ext cx="4217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mtClean="0"/>
              <a:t>Differentiable approximation of the</a:t>
            </a:r>
          </a:p>
          <a:p>
            <a:r>
              <a:rPr lang="fr-FR" sz="2000" smtClean="0"/>
              <a:t>Hilbert distance:</a:t>
            </a:r>
            <a:endParaRPr lang="fr-FR" sz="2000"/>
          </a:p>
        </p:txBody>
      </p:sp>
      <p:sp>
        <p:nvSpPr>
          <p:cNvPr id="11" name="TextBox 10"/>
          <p:cNvSpPr txBox="1"/>
          <p:nvPr/>
        </p:nvSpPr>
        <p:spPr>
          <a:xfrm>
            <a:off x="8290764" y="1355364"/>
            <a:ext cx="1061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smtClean="0"/>
              <a:t>Voronoi </a:t>
            </a:r>
          </a:p>
          <a:p>
            <a:pPr algn="ctr"/>
            <a:r>
              <a:rPr lang="fr-FR" sz="2000" smtClean="0"/>
              <a:t>diagram</a:t>
            </a:r>
            <a:endParaRPr lang="fr-FR" sz="20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250" y="4249954"/>
            <a:ext cx="3210208" cy="26080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086" y="4249954"/>
            <a:ext cx="3228753" cy="25966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3493" y="3952959"/>
            <a:ext cx="5550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mtClean="0"/>
              <a:t>Loss functions for embedding distance matrices:</a:t>
            </a:r>
            <a:endParaRPr lang="fr-FR" sz="20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44" y="4475790"/>
            <a:ext cx="4833162" cy="6990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87" y="5459404"/>
            <a:ext cx="4538067" cy="13871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9066" y="5154347"/>
            <a:ext cx="5338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smtClean="0"/>
              <a:t>or empirical average Kullback-Leibler divergence: 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4523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-99097"/>
            <a:ext cx="1051560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Various models of hyperbolic geometry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23" y="4914275"/>
            <a:ext cx="10439400" cy="1071563"/>
          </a:xfrm>
        </p:spPr>
        <p:txBody>
          <a:bodyPr/>
          <a:lstStyle/>
          <a:p>
            <a:pPr marL="0" indent="0" algn="ctr">
              <a:buNone/>
            </a:pPr>
            <a:r>
              <a:rPr lang="fr-FR" smtClean="0">
                <a:solidFill>
                  <a:srgbClr val="FF00FF"/>
                </a:solidFill>
              </a:rPr>
              <a:t>Minkowski/Lorentz model</a:t>
            </a:r>
            <a:r>
              <a:rPr lang="fr-FR" smtClean="0"/>
              <a:t> is well-suited for optimization since the  domain is uncontrained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924383"/>
            <a:ext cx="9144000" cy="3895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00" y="5903893"/>
            <a:ext cx="119025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solidFill>
                  <a:schemeClr val="accent6"/>
                </a:solidFill>
              </a:rPr>
              <a:t>Visualizing hyperbolic Voronoi diagrams, Symp. Computational Geometry 2014</a:t>
            </a:r>
          </a:p>
          <a:p>
            <a:r>
              <a:rPr lang="fr-FR" sz="2800" b="1" smtClean="0">
                <a:solidFill>
                  <a:schemeClr val="accent6"/>
                </a:solidFill>
              </a:rPr>
              <a:t>Representation tradeoffs for hyperbolic embeddings, ICMLR 2018</a:t>
            </a:r>
            <a:endParaRPr lang="fr-FR" sz="28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3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Outline and contributions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2500" cy="4351338"/>
          </a:xfrm>
        </p:spPr>
        <p:txBody>
          <a:bodyPr/>
          <a:lstStyle/>
          <a:p>
            <a:r>
              <a:rPr lang="fr-FR" smtClean="0"/>
              <a:t>Present </a:t>
            </a:r>
            <a:r>
              <a:rPr lang="fr-FR" b="1" smtClean="0">
                <a:solidFill>
                  <a:srgbClr val="FF0000"/>
                </a:solidFill>
              </a:rPr>
              <a:t>Hilbert simplex geometry</a:t>
            </a:r>
            <a:r>
              <a:rPr lang="fr-FR" smtClean="0"/>
              <a:t> (HSG) for </a:t>
            </a:r>
            <a:r>
              <a:rPr lang="fr-FR" smtClean="0"/>
              <a:t>embeddings of graphs</a:t>
            </a:r>
            <a:endParaRPr lang="fr-FR" smtClean="0"/>
          </a:p>
          <a:p>
            <a:endParaRPr lang="fr-FR"/>
          </a:p>
          <a:p>
            <a:pPr marL="0" indent="0">
              <a:buNone/>
            </a:pPr>
            <a:r>
              <a:rPr lang="fr-FR" u="sng" smtClean="0"/>
              <a:t>Contributions</a:t>
            </a:r>
            <a:r>
              <a:rPr lang="fr-FR" smtClean="0"/>
              <a:t>:</a:t>
            </a:r>
          </a:p>
          <a:p>
            <a:r>
              <a:rPr lang="fr-FR" smtClean="0"/>
              <a:t>Simple proof of </a:t>
            </a:r>
            <a:r>
              <a:rPr lang="fr-FR" smtClean="0">
                <a:solidFill>
                  <a:srgbClr val="FF0000"/>
                </a:solidFill>
              </a:rPr>
              <a:t>monotonicity</a:t>
            </a:r>
            <a:r>
              <a:rPr lang="fr-FR" smtClean="0"/>
              <a:t> of Hilbert distance </a:t>
            </a:r>
          </a:p>
          <a:p>
            <a:r>
              <a:rPr lang="fr-FR" smtClean="0">
                <a:solidFill>
                  <a:srgbClr val="FF0000"/>
                </a:solidFill>
              </a:rPr>
              <a:t>Connection</a:t>
            </a:r>
            <a:r>
              <a:rPr lang="fr-FR" smtClean="0"/>
              <a:t> of Hilbert distance with  Aitchison distance</a:t>
            </a:r>
          </a:p>
          <a:p>
            <a:r>
              <a:rPr lang="fr-FR" smtClean="0">
                <a:solidFill>
                  <a:srgbClr val="FF0000"/>
                </a:solidFill>
              </a:rPr>
              <a:t>Differentiable approximation</a:t>
            </a:r>
            <a:r>
              <a:rPr lang="fr-FR" smtClean="0"/>
              <a:t> of Hilbert distance for machine learning</a:t>
            </a:r>
          </a:p>
          <a:p>
            <a:r>
              <a:rPr lang="fr-FR" smtClean="0"/>
              <a:t> Application to </a:t>
            </a:r>
            <a:r>
              <a:rPr lang="fr-FR" smtClean="0">
                <a:solidFill>
                  <a:srgbClr val="FF0000"/>
                </a:solidFill>
              </a:rPr>
              <a:t>non-linear </a:t>
            </a:r>
            <a:r>
              <a:rPr lang="fr-FR" smtClean="0">
                <a:solidFill>
                  <a:srgbClr val="FF0000"/>
                </a:solidFill>
              </a:rPr>
              <a:t>HSG embedding</a:t>
            </a:r>
            <a:r>
              <a:rPr lang="fr-FR" smtClean="0"/>
              <a:t>: </a:t>
            </a:r>
            <a:r>
              <a:rPr lang="fr-FR" smtClean="0"/>
              <a:t>experimentally </a:t>
            </a:r>
            <a:r>
              <a:rPr lang="fr-FR" smtClean="0"/>
              <a:t>fast, robust, and competitive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81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-103654"/>
            <a:ext cx="1051560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Funk and Hilbert distance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12825"/>
            <a:ext cx="11938000" cy="4351338"/>
          </a:xfrm>
        </p:spPr>
        <p:txBody>
          <a:bodyPr/>
          <a:lstStyle/>
          <a:p>
            <a:r>
              <a:rPr lang="fr-FR" smtClean="0"/>
              <a:t>Consider an </a:t>
            </a:r>
            <a:r>
              <a:rPr lang="fr-FR" smtClean="0">
                <a:solidFill>
                  <a:srgbClr val="FF0000"/>
                </a:solidFill>
              </a:rPr>
              <a:t>open bounded</a:t>
            </a:r>
            <a:r>
              <a:rPr lang="fr-FR" smtClean="0"/>
              <a:t> convex set </a:t>
            </a:r>
            <a:r>
              <a:rPr lang="el-GR" smtClean="0"/>
              <a:t>Ω</a:t>
            </a:r>
            <a:r>
              <a:rPr lang="fr-FR" smtClean="0"/>
              <a:t> of a space (eg open standard simplex)</a:t>
            </a:r>
          </a:p>
          <a:p>
            <a:r>
              <a:rPr lang="fr-FR" smtClean="0"/>
              <a:t>Funk asymmetric distance (weak distance satisfies the triangular inequality):</a:t>
            </a:r>
          </a:p>
          <a:p>
            <a:endParaRPr lang="fr-FR"/>
          </a:p>
          <a:p>
            <a:endParaRPr lang="fr-FR" smtClean="0"/>
          </a:p>
          <a:p>
            <a:endParaRPr lang="fr-FR" smtClean="0"/>
          </a:p>
          <a:p>
            <a:endParaRPr lang="fr-FR"/>
          </a:p>
          <a:p>
            <a:endParaRPr lang="fr-FR"/>
          </a:p>
          <a:p>
            <a:endParaRPr lang="fr-FR" smtClean="0"/>
          </a:p>
          <a:p>
            <a:r>
              <a:rPr lang="fr-FR" smtClean="0"/>
              <a:t>Hilbert  metric </a:t>
            </a:r>
            <a:r>
              <a:rPr lang="fr-FR" smtClean="0"/>
              <a:t>distance (1895) </a:t>
            </a:r>
            <a:r>
              <a:rPr lang="fr-FR" smtClean="0"/>
              <a:t>is the symmetrization of Funk distance:</a:t>
            </a:r>
          </a:p>
          <a:p>
            <a:pPr marL="0" indent="0">
              <a:buNone/>
            </a:pPr>
            <a:endParaRPr lang="fr-FR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045355"/>
            <a:ext cx="4367212" cy="2975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5502555"/>
            <a:ext cx="4854575" cy="137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87" y="5706595"/>
            <a:ext cx="2867025" cy="962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3335" y="2726829"/>
            <a:ext cx="5016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Independent of the chosen norm since</a:t>
            </a:r>
            <a:endParaRPr lang="fr-FR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400" y="4463022"/>
            <a:ext cx="258127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7950" y="3235208"/>
            <a:ext cx="2705100" cy="59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1375" y="3896845"/>
            <a:ext cx="19240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2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Hilbert distance: The log cross-ratio metric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115080"/>
            <a:ext cx="6105013" cy="1015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2130614"/>
            <a:ext cx="8293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smtClean="0"/>
              <a:t>A </a:t>
            </a:r>
            <a:r>
              <a:rPr lang="fr-FR" sz="2800" b="1" smtClean="0">
                <a:solidFill>
                  <a:srgbClr val="FF0000"/>
                </a:solidFill>
              </a:rPr>
              <a:t>metric distance</a:t>
            </a:r>
            <a:r>
              <a:rPr lang="fr-FR" sz="2800" smtClean="0"/>
              <a:t> which satisfies the triangle inequality:</a:t>
            </a:r>
            <a:endParaRPr lang="fr-FR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2690862"/>
            <a:ext cx="7141618" cy="649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400" y="3495913"/>
            <a:ext cx="8693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solidFill>
                  <a:srgbClr val="FF0000"/>
                </a:solidFill>
              </a:rPr>
              <a:t>Straight lines are geodesics</a:t>
            </a:r>
            <a:r>
              <a:rPr lang="fr-FR" sz="2800" smtClean="0"/>
              <a:t>  but geodesics are not unique:</a:t>
            </a:r>
            <a:endParaRPr lang="fr-FR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3985575"/>
            <a:ext cx="3987996" cy="28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9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7005"/>
            <a:ext cx="1051560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Hilbert geometry generalizes Klein and Cayley projective geometries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492568"/>
            <a:ext cx="11582400" cy="4351338"/>
          </a:xfrm>
        </p:spPr>
        <p:txBody>
          <a:bodyPr/>
          <a:lstStyle/>
          <a:p>
            <a:r>
              <a:rPr lang="en-US" smtClean="0"/>
              <a:t>When </a:t>
            </a:r>
            <a:r>
              <a:rPr lang="fr-FR" smtClean="0"/>
              <a:t> </a:t>
            </a:r>
            <a:r>
              <a:rPr lang="el-GR" smtClean="0"/>
              <a:t>Ω</a:t>
            </a:r>
            <a:r>
              <a:rPr lang="en-US"/>
              <a:t>=Open disk   → Klein </a:t>
            </a:r>
            <a:r>
              <a:rPr lang="en-US"/>
              <a:t>geometry </a:t>
            </a:r>
            <a:endParaRPr lang="en-US" smtClean="0"/>
          </a:p>
          <a:p>
            <a:r>
              <a:rPr lang="en-US"/>
              <a:t>When </a:t>
            </a:r>
            <a:r>
              <a:rPr lang="fr-FR"/>
              <a:t> </a:t>
            </a:r>
            <a:r>
              <a:rPr lang="el-GR"/>
              <a:t>Ω</a:t>
            </a:r>
            <a:r>
              <a:rPr lang="en-US"/>
              <a:t>=Open </a:t>
            </a:r>
            <a:r>
              <a:rPr lang="en-US" smtClean="0"/>
              <a:t>ellipsoid   </a:t>
            </a:r>
            <a:r>
              <a:rPr lang="en-US"/>
              <a:t>→ </a:t>
            </a:r>
            <a:r>
              <a:rPr lang="en-US" smtClean="0"/>
              <a:t>Cayley-Klein geometry</a:t>
            </a:r>
          </a:p>
          <a:p>
            <a:r>
              <a:rPr lang="en-US" smtClean="0"/>
              <a:t>When  </a:t>
            </a:r>
            <a:r>
              <a:rPr lang="el-GR" smtClean="0"/>
              <a:t>Ω</a:t>
            </a:r>
            <a:r>
              <a:rPr lang="en-US" smtClean="0"/>
              <a:t>=Open convex with smooth boundary → hyperbolic-type Finsler geometry</a:t>
            </a:r>
            <a:endParaRPr lang="en-US"/>
          </a:p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995" y="953192"/>
            <a:ext cx="2773725" cy="1622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566" y="5843906"/>
            <a:ext cx="3248025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591" y="3475167"/>
            <a:ext cx="3771900" cy="19674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071" y="3361746"/>
            <a:ext cx="2643793" cy="2552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4344" y="3361746"/>
            <a:ext cx="2384455" cy="2426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3453277"/>
            <a:ext cx="2316176" cy="22432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6043945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Klein</a:t>
            </a:r>
            <a:endParaRPr lang="fr-FR" sz="2800"/>
          </a:p>
        </p:txBody>
      </p:sp>
      <p:sp>
        <p:nvSpPr>
          <p:cNvPr id="12" name="TextBox 11"/>
          <p:cNvSpPr txBox="1"/>
          <p:nvPr/>
        </p:nvSpPr>
        <p:spPr>
          <a:xfrm>
            <a:off x="6553086" y="5710156"/>
            <a:ext cx="1948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Cayley-Klein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38255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0"/>
            <a:ext cx="1051560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Funk and Hilbert balls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22426"/>
            <a:ext cx="10515600" cy="4351338"/>
          </a:xfrm>
        </p:spPr>
        <p:txBody>
          <a:bodyPr/>
          <a:lstStyle/>
          <a:p>
            <a:r>
              <a:rPr lang="fr-FR" smtClean="0"/>
              <a:t>Hilbert balls </a:t>
            </a:r>
            <a:r>
              <a:rPr lang="fr-FR" smtClean="0"/>
              <a:t>have</a:t>
            </a:r>
          </a:p>
          <a:p>
            <a:pPr marL="0" indent="0">
              <a:buNone/>
            </a:pPr>
            <a:r>
              <a:rPr lang="fr-FR"/>
              <a:t> </a:t>
            </a:r>
            <a:r>
              <a:rPr lang="fr-FR" smtClean="0"/>
              <a:t>      Euclidean</a:t>
            </a:r>
            <a:r>
              <a:rPr lang="fr-FR" smtClean="0"/>
              <a:t> </a:t>
            </a:r>
            <a:r>
              <a:rPr lang="fr-FR" b="1" smtClean="0">
                <a:solidFill>
                  <a:srgbClr val="FF0000"/>
                </a:solidFill>
              </a:rPr>
              <a:t>hexagonal shapes</a:t>
            </a:r>
            <a:endParaRPr lang="fr-FR" b="1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88" y="406400"/>
            <a:ext cx="6357912" cy="517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0335" y="6178554"/>
            <a:ext cx="792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>
                <a:solidFill>
                  <a:schemeClr val="accent6"/>
                </a:solidFill>
              </a:rPr>
              <a:t>On balls in a Hilbert polygonal </a:t>
            </a:r>
            <a:r>
              <a:rPr lang="fr-FR" sz="2800" b="1" smtClean="0">
                <a:solidFill>
                  <a:schemeClr val="accent6"/>
                </a:solidFill>
              </a:rPr>
              <a:t>geometry, SoCG 2017</a:t>
            </a:r>
            <a:endParaRPr lang="fr-FR" sz="28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9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1684</Words>
  <Application>Microsoft Office PowerPoint</Application>
  <PresentationFormat>Widescreen</PresentationFormat>
  <Paragraphs>314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Embedding discrete hierarchical structures in hyperbolic spaces: Continuous representations</vt:lpstr>
      <vt:lpstr>Hyperbolic Voronoi diagram/Delaunay complex</vt:lpstr>
      <vt:lpstr>Various models of hyperbolic geometry</vt:lpstr>
      <vt:lpstr>Outline and contributions</vt:lpstr>
      <vt:lpstr>Funk and Hilbert distance </vt:lpstr>
      <vt:lpstr>Hilbert distance: The log cross-ratio metric</vt:lpstr>
      <vt:lpstr>Hilbert geometry generalizes Klein and Cayley projective geometries</vt:lpstr>
      <vt:lpstr>Funk and Hilbert balls</vt:lpstr>
      <vt:lpstr>Hilbert: Metric vs Projective distance</vt:lpstr>
      <vt:lpstr>Hilbert projective distance  in a cone</vt:lpstr>
      <vt:lpstr>Monotone distances</vt:lpstr>
      <vt:lpstr>Aitchison distance:    Another non-separable monotone distance</vt:lpstr>
      <vt:lpstr>HSG: Isometry to a vector space (Normed Hilbert)</vt:lpstr>
      <vt:lpstr>Symmetric polytope norm NH</vt:lpstr>
      <vt:lpstr>HSG isometry to a normed space</vt:lpstr>
      <vt:lpstr>Logarithmic mapping and variation semi-norm</vt:lpstr>
      <vt:lpstr>Metric/projective Hilbert simplex/pos. orthant distance</vt:lpstr>
      <vt:lpstr>Relationship between HSG and Aitchison</vt:lpstr>
      <vt:lpstr>Hilbert simplex Voronoi diagrams</vt:lpstr>
      <vt:lpstr>Differentiable approximation of Hilbert simplex distance</vt:lpstr>
      <vt:lpstr>Differentiable approximation: Experiments</vt:lpstr>
      <vt:lpstr>Non-linear embeddings: Evaluation metrics</vt:lpstr>
      <vt:lpstr>Non-linear embeddings: Results (MSE)</vt:lpstr>
      <vt:lpstr>Non-linear embeddings: Results (empirical KLD)</vt:lpstr>
      <vt:lpstr>Non-linear embeddings: Comparative results </vt:lpstr>
      <vt:lpstr>Summary</vt:lpstr>
      <vt:lpstr>Erdős–Rényi random graph datasets G(n,p)  </vt:lpstr>
      <vt:lpstr>Barabási–Albert random graph datasets G(n,m)</vt:lpstr>
      <vt:lpstr>References</vt:lpstr>
      <vt:lpstr>Non-linear Embeddings in  Hilbert Simplex Geometry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46</cp:revision>
  <dcterms:created xsi:type="dcterms:W3CDTF">2023-07-03T10:03:34Z</dcterms:created>
  <dcterms:modified xsi:type="dcterms:W3CDTF">2023-07-06T06:41:15Z</dcterms:modified>
</cp:coreProperties>
</file>