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3" r:id="rId6"/>
    <p:sldId id="264" r:id="rId7"/>
    <p:sldId id="260" r:id="rId8"/>
    <p:sldId id="261" r:id="rId9"/>
    <p:sldId id="258" r:id="rId10"/>
    <p:sldId id="259" r:id="rId11"/>
    <p:sldId id="25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81" autoAdjust="0"/>
  </p:normalViewPr>
  <p:slideViewPr>
    <p:cSldViewPr snapToGrid="0">
      <p:cViewPr varScale="1">
        <p:scale>
          <a:sx n="70" d="100"/>
          <a:sy n="70" d="100"/>
        </p:scale>
        <p:origin x="11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46CC-D59D-4339-8BB1-A9F9ED2A9232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D1A2-6D34-4C18-B181-8DCE8D94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qQqOG2pR0v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Dual of Maximum Likelihood Estimator (MLE) is Maximum Entropy (</a:t>
            </a:r>
            <a:r>
              <a:rPr kumimoji="1" lang="en-US" altLang="ja-JP" dirty="0" err="1"/>
              <a:t>MaxEnt</a:t>
            </a:r>
            <a:r>
              <a:rPr kumimoji="1" lang="en-US" altLang="ja-JP" dirty="0"/>
              <a:t>).</a:t>
            </a:r>
          </a:p>
          <a:p>
            <a:r>
              <a:rPr kumimoji="1" lang="en-US" altLang="ja-JP" dirty="0"/>
              <a:t>Both interpreted as information projections with respect to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and dual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(=reverse KLD)</a:t>
            </a:r>
          </a:p>
          <a:p>
            <a:r>
              <a:rPr kumimoji="1" lang="en-US" altLang="ja-JP" dirty="0"/>
              <a:t>https://www.ams.org//journals/notices/201803/rnoti-p321.pdf</a:t>
            </a:r>
          </a:p>
          <a:p>
            <a:r>
              <a:rPr kumimoji="1" lang="en-US" altLang="ja-JP" dirty="0"/>
              <a:t>https://www.mdpi.com/1099-4300/22/10/1100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28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b="1" dirty="0"/>
              <a:t>Introduction to HPC with MPI for Data Science (ISBN 978-3-319-21902-8 in English)</a:t>
            </a:r>
            <a:br>
              <a:rPr lang="en-US" altLang="ja-JP" dirty="0"/>
            </a:br>
            <a:r>
              <a:rPr lang="ja-JP" altLang="en-US" dirty="0"/>
              <a:t>基于</a:t>
            </a:r>
            <a:r>
              <a:rPr lang="en-US" altLang="ja-JP" dirty="0"/>
              <a:t>MPI</a:t>
            </a:r>
            <a:r>
              <a:rPr lang="ja-JP" altLang="en-US" dirty="0"/>
              <a:t>的大数据高性能计算导论</a:t>
            </a:r>
            <a:r>
              <a:rPr lang="en-US" altLang="ja-JP" dirty="0"/>
              <a:t> (ISBN 978-7111602149, in Chinese)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simulate on PC/laptop clusters of machines using Message Passing Interface (MPI) + job scheduler SLURM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implement // linear algebra and // machine learning tasks on clusters.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franknielsen.github.io/HPC4DS/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2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Getting non-trivial lower and upper bounds on the total variation between Gaussian mixtures (GMMs) is difficult because TV varies in the range [0,1].</a:t>
            </a:r>
          </a:p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2 methods based on information monotonicity of TV and on geometric lower/upper envelopes of the PDFs</a:t>
            </a:r>
          </a:p>
          <a:p>
            <a:pPr algn="l" rtl="0"/>
            <a:r>
              <a:rPr lang="ja-JP" altLang="en-US" b="0" i="0" dirty="0">
                <a:solidFill>
                  <a:srgbClr val="0F1419"/>
                </a:solidFill>
                <a:effectLst/>
                <a:latin typeface="TwitterChirp"/>
              </a:rPr>
              <a:t>👉 </a:t>
            </a:r>
            <a:r>
              <a:rPr lang="en-US" altLang="ja-JP" b="0" i="0">
                <a:solidFill>
                  <a:srgbClr val="1D9BF0"/>
                </a:solidFill>
                <a:effectLst/>
                <a:latin typeface="TwitterChirp"/>
              </a:rPr>
              <a:t>https://arxiv.org/abs/1806.11311</a:t>
            </a:r>
            <a:endParaRPr lang="en-US" altLang="ja-JP" b="0" i="0">
              <a:solidFill>
                <a:srgbClr val="0F1419"/>
              </a:solidFill>
              <a:effectLst/>
              <a:latin typeface="TwitterChirp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----</a:t>
            </a:r>
          </a:p>
          <a:p>
            <a:r>
              <a:rPr kumimoji="1" lang="en-US" altLang="ja-JP" dirty="0"/>
              <a:t>Getting non-trivial lower and upper bounds on the total variation between Gaussian mixture models (GMMs) is difficult because TV varies in the range [0,1].</a:t>
            </a:r>
          </a:p>
          <a:p>
            <a:r>
              <a:rPr kumimoji="1" lang="en-US" altLang="ja-JP" dirty="0"/>
              <a:t>Proposed 2 methods: (1) based on information monotonicity of TV, (2) based on geometric lower and upper envelopes of the PDFs </a:t>
            </a:r>
          </a:p>
          <a:p>
            <a:r>
              <a:rPr kumimoji="1" lang="en-US" altLang="ja-JP" dirty="0"/>
              <a:t>https://arxiv.org/abs/1806.11311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based on the </a:t>
            </a:r>
            <a:r>
              <a:rPr kumimoji="1" lang="en-US" altLang="ja-JP" dirty="0" err="1"/>
              <a:t>informationmonotonicity</a:t>
            </a:r>
            <a:r>
              <a:rPr kumimoji="1" lang="en-US" altLang="ja-JP" dirty="0"/>
              <a:t> property of the total variation to design guaranteed nested deterministic lower </a:t>
            </a:r>
            <a:r>
              <a:rPr kumimoji="1" lang="en-US" altLang="ja-JP" dirty="0" err="1"/>
              <a:t>bounds.The</a:t>
            </a:r>
            <a:r>
              <a:rPr kumimoji="1" lang="en-US" altLang="ja-JP" dirty="0"/>
              <a:t> second method relies on computing the geometric lower and upper envelopes of weighted </a:t>
            </a:r>
            <a:r>
              <a:rPr kumimoji="1" lang="en-US" altLang="ja-JP" dirty="0" err="1"/>
              <a:t>mixturecomponents</a:t>
            </a:r>
            <a:r>
              <a:rPr kumimoji="1" lang="en-US" altLang="ja-JP" dirty="0"/>
              <a:t> to derive deterministic bounds based on density ratio.</a:t>
            </a:r>
          </a:p>
          <a:p>
            <a:endParaRPr kumimoji="1" lang="en-US" altLang="ja-JP" dirty="0"/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Ke Sun. "Guaranteed deterministic bounds on the total variation distance between univariate mixtures."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28th International Workshop on Machine Learning for Signal Processing (MLSP)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2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versus geometry of manifolds: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Consider a domain as a *global chart of an underlying manifold* vs consider a general manifold covered by several local charts forming an atlas.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Examples: Dually flat spaces (information geometry of domains) versus Hessian manifolds (several charts)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dirty="0"/>
              <a:t>https://arxiv.org/abs/1910.03935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5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Stigler law of eponymy:  No scientific discovery is named after its original discover!</a:t>
            </a:r>
          </a:p>
          <a:p>
            <a:r>
              <a:rPr kumimoji="1" lang="en-US" altLang="ja-JP" dirty="0"/>
              <a:t>Example: Wasserstein distance was first defined and used by </a:t>
            </a:r>
            <a:r>
              <a:rPr lang="en-US" altLang="ja-JP" dirty="0"/>
              <a:t>Kantorovich in 1939</a:t>
            </a:r>
          </a:p>
          <a:p>
            <a:r>
              <a:rPr kumimoji="1" lang="en-US" altLang="ja-JP"/>
              <a:t>https://en.wikipedia.org/wiki/Wasserstein_metric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4FF-46F6-0346-41F9-5DB80B09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6F4F-13C7-D5B6-0D8E-3120112D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7F2B-1C20-350A-D28C-46FB1B15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D4EA-1981-AD5C-1BF0-D3CBF6AB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BA4-B7A8-BB77-AF00-66BF967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AE53-903E-E757-C260-BCFC823A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A202F-C5EC-5238-F540-B236748C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BD73-055C-6817-FEED-D9E79A4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FA93-7ECD-A17A-077D-32E612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36F5-7483-0C2C-8042-A16F5D4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5E65C-EE4B-757B-120B-5BE36648D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4629-9900-10F3-FC31-F1C6B587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E175-3D5B-0331-E2A5-DA4563D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D65D-564C-300E-9374-0150D76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0EE9-B18C-A1B7-D5C4-1831E3F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6A4-6D03-27F1-8203-179B1A2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933-D095-4AA4-4AF5-E1E1C83B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9FCE-D55B-19CF-D4D3-6CCB9B3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B7A9-B7EA-03B7-5C30-E56A7D25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8B5F-0886-3B08-92F7-F47255C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F4BC-7E95-9AB2-11A9-C6085A3D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E7CB-12C6-0E7E-02D4-7A95ABA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2136-8769-6BE1-AB57-17CEAB8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C36F-CD9F-9BA3-3995-B810D8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E461-C927-6F3D-1B67-61A74CF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76EF-3116-9BFB-7758-3BD4238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E77-39EB-049B-D7B0-C528F427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8ED0-8919-7E5A-E04F-F52F17C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A56F-C879-D775-F4D5-380715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E580-ADA7-B72D-F712-CC4045F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C39B-572C-CA6C-536E-C8541484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6482-55AE-FD1C-E581-FCABB430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2B21-E4BF-A7BD-FB28-5E6F4F78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9129-B8F0-459F-68F6-AD8E9EF8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901A-B62C-981F-90CA-1D72BD06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59670-9F50-267D-C297-6DEC87F93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FF0D-2781-5B35-A7CD-D2A419A4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7967-5DB7-EAA6-AF6A-B032722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921D8-6F6F-4C7B-06E3-81842803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09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C16E-C455-EF08-D2F8-BF8870C5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6526-DA08-1791-2E8C-B9440941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F635A-13FF-6D75-E96F-10A459C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F63EB-6C98-D231-A754-685906F0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FD51-30BF-65A4-A4CA-2FBD9608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E573-823A-18DB-FC82-70CCA0D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C4B-72C1-EA44-411B-6AB6DC60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56B-928A-DDC4-9E2D-F450804E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C3ED-92AA-2E14-A48D-81241F3F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AE5F-94CA-1076-E290-DEB29BE4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BD95-8AA2-79D1-1798-18B74D4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48-E9F2-F6D1-8685-728A7B72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9A12-45C2-1B77-02CC-B0006E6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BBA2-7173-4050-E66C-A0407F2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7BED-D2CC-42E3-7390-F360D219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5D5D-1BD2-2F3D-754A-6FED1089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8F55-2BE1-8D55-ED18-1E5E593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66C3-64EC-7FDA-3FDD-A749C62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6BF2-5D2B-4BC6-0CA7-B6A858D3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ECEE-09E8-B0AF-6FA6-3206BFF5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F655-9C76-5113-E0DA-1547A6CF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00F7-68E9-B3A5-90BB-950FBD855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92E-08D8-4034-BC65-AAA143CC77EA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432B-E999-BACB-5BC9-7CF4CAB9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AC27-6C47-5E97-4EF8-8013B262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AF4-4497-FD50-76CD-7FFCA4D6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D7EAA-4878-6D6B-5923-1637EEB9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9D7F7-40F3-3383-4A4C-689E507F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2"/>
            <a:ext cx="5453743" cy="462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2D120-533A-2D36-987D-436328F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2705"/>
            <a:ext cx="5391545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58E0DE53-2E4D-E305-F103-13BCAB5F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3" y="235222"/>
            <a:ext cx="3011036" cy="4213147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FA66D77-CCC4-A288-1B06-D6993C9B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00" y="3046645"/>
            <a:ext cx="3109798" cy="41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4DFD94B5-C2BA-7204-DDAA-83B29AAC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35117"/>
            <a:ext cx="8839200" cy="2628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6808C-7E81-CB37-04B0-139F574DEEE4}"/>
              </a:ext>
            </a:extLst>
          </p:cNvPr>
          <p:cNvSpPr/>
          <p:nvPr/>
        </p:nvSpPr>
        <p:spPr>
          <a:xfrm>
            <a:off x="381000" y="2095500"/>
            <a:ext cx="2714625" cy="800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99800-7813-6170-22B2-4C96EDFDF583}"/>
              </a:ext>
            </a:extLst>
          </p:cNvPr>
          <p:cNvSpPr/>
          <p:nvPr/>
        </p:nvSpPr>
        <p:spPr>
          <a:xfrm>
            <a:off x="3533775" y="627855"/>
            <a:ext cx="8476062" cy="2636161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A4228AE-2248-B01F-728B-8E5EC92C61F2}"/>
              </a:ext>
            </a:extLst>
          </p:cNvPr>
          <p:cNvSpPr/>
          <p:nvPr/>
        </p:nvSpPr>
        <p:spPr>
          <a:xfrm>
            <a:off x="2990850" y="2040054"/>
            <a:ext cx="542925" cy="65722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82A42-5B75-85CE-4D54-CBF300E2B2DD}"/>
              </a:ext>
            </a:extLst>
          </p:cNvPr>
          <p:cNvCxnSpPr/>
          <p:nvPr/>
        </p:nvCxnSpPr>
        <p:spPr>
          <a:xfrm flipV="1">
            <a:off x="5749296" y="2562704"/>
            <a:ext cx="6158204" cy="839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BF79C2-C2D6-DFC4-EB24-22DCD718CD91}"/>
              </a:ext>
            </a:extLst>
          </p:cNvPr>
          <p:cNvCxnSpPr>
            <a:cxnSpLocks/>
          </p:cNvCxnSpPr>
          <p:nvPr/>
        </p:nvCxnSpPr>
        <p:spPr>
          <a:xfrm flipV="1">
            <a:off x="3606171" y="2895600"/>
            <a:ext cx="8204829" cy="621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263D5-ED98-4F17-389C-CBF03B51CAAF}"/>
              </a:ext>
            </a:extLst>
          </p:cNvPr>
          <p:cNvCxnSpPr>
            <a:cxnSpLocks/>
          </p:cNvCxnSpPr>
          <p:nvPr/>
        </p:nvCxnSpPr>
        <p:spPr>
          <a:xfrm>
            <a:off x="3606170" y="3206631"/>
            <a:ext cx="110870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1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3E46-0F50-409A-D44A-A5BF4E9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-14805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Origin of the Wasserstein distance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57D8-F7EF-1233-BEFC-FEB68C44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3875698"/>
            <a:ext cx="5061545" cy="154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0573-43AA-F431-890F-CEB5A4BE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7" y="6094715"/>
            <a:ext cx="5002067" cy="70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CA0B-A010-9527-5928-B9E20BC89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3" y="2732047"/>
            <a:ext cx="4484612" cy="1165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0428B-E06F-FCEE-74EC-DDDDE728578A}"/>
              </a:ext>
            </a:extLst>
          </p:cNvPr>
          <p:cNvSpPr txBox="1"/>
          <p:nvPr/>
        </p:nvSpPr>
        <p:spPr>
          <a:xfrm>
            <a:off x="194387" y="1889726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Dobrushin</a:t>
            </a:r>
            <a:r>
              <a:rPr lang="en-US" altLang="ja-JP" dirty="0"/>
              <a:t> termed the </a:t>
            </a:r>
            <a:r>
              <a:rPr lang="en-US" altLang="ja-JP" b="1" dirty="0" err="1">
                <a:solidFill>
                  <a:schemeClr val="accent6"/>
                </a:solidFill>
              </a:rPr>
              <a:t>Vasershtein</a:t>
            </a:r>
            <a:r>
              <a:rPr lang="en-US" altLang="ja-JP" b="1" dirty="0">
                <a:solidFill>
                  <a:schemeClr val="accent6"/>
                </a:solidFill>
              </a:rPr>
              <a:t> distance </a:t>
            </a:r>
            <a:r>
              <a:rPr lang="en-US" altLang="ja-JP" dirty="0"/>
              <a:t>in 1970</a:t>
            </a:r>
          </a:p>
          <a:p>
            <a:r>
              <a:rPr lang="en-US" altLang="ja-JP" dirty="0"/>
              <a:t>citing a paper of </a:t>
            </a:r>
            <a:r>
              <a:rPr lang="en-US" altLang="ja-JP" dirty="0" err="1"/>
              <a:t>Vasershtein</a:t>
            </a:r>
            <a:r>
              <a:rPr lang="en-US" altLang="ja-JP" dirty="0"/>
              <a:t> 1969:</a:t>
            </a:r>
          </a:p>
          <a:p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D0B0-8000-E650-55B6-AF0B32F20B31}"/>
              </a:ext>
            </a:extLst>
          </p:cNvPr>
          <p:cNvSpPr txBox="1"/>
          <p:nvPr/>
        </p:nvSpPr>
        <p:spPr>
          <a:xfrm>
            <a:off x="6652880" y="1939089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But first definition given by Kantorovich in 1939: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9665C2-1084-135A-6717-9A40050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821" y="2458897"/>
            <a:ext cx="5276183" cy="439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4F3B7F-DA19-C75C-7677-9242A382D652}"/>
              </a:ext>
            </a:extLst>
          </p:cNvPr>
          <p:cNvSpPr txBox="1"/>
          <p:nvPr/>
        </p:nvSpPr>
        <p:spPr>
          <a:xfrm>
            <a:off x="187730" y="1144472"/>
            <a:ext cx="12004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latin typeface="Arial Narrow" panose="020B0606020202030204" pitchFamily="34" charset="0"/>
              </a:rPr>
              <a:t>Stigler law of eponymy:  No scientific discovery is named after its original discover!</a:t>
            </a:r>
            <a:endParaRPr kumimoji="1" lang="ja-JP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57C-4F3F-0123-197F-E73F86D1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1A07-E819-1EEE-C605-03092FA2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668486"/>
            <a:ext cx="38385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98F51-6D2D-0B62-C2AF-3425C3CC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48" y="3679372"/>
            <a:ext cx="47148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85F6E-FA61-9569-87AF-379C4C90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2" y="4881562"/>
            <a:ext cx="640080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A9AE3-B8A6-DB7A-96CC-6A8CF2CB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93" y="4946876"/>
            <a:ext cx="45339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A1B9F-66EE-0CA2-94DB-A34D63CA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2" y="5874200"/>
            <a:ext cx="2962275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11F8C-C7E5-E133-F83D-D723CD061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485" y="5944054"/>
            <a:ext cx="2819400" cy="771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3A663-B6A7-34DD-E76B-320FAB098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258" y="-174867"/>
            <a:ext cx="9742714" cy="37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B1E-B675-CC06-87EF-8EA32EA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80975"/>
            <a:ext cx="12932229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Dual MLE = MEP (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MaxEnt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 Maximum entropy principle)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A33DD-0DC4-FB46-F4A8-6298D45F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515"/>
            <a:ext cx="6727870" cy="447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DDD51-6324-210D-0D62-2F07E0C16BF5}"/>
              </a:ext>
            </a:extLst>
          </p:cNvPr>
          <p:cNvSpPr txBox="1"/>
          <p:nvPr/>
        </p:nvSpPr>
        <p:spPr>
          <a:xfrm>
            <a:off x="163285" y="784011"/>
            <a:ext cx="887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MLE: Minimize right-side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</a:t>
            </a:r>
            <a:endParaRPr kumimoji="1" lang="ja-JP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30CB3-C614-87F3-C646-A59FB3B6A23D}"/>
              </a:ext>
            </a:extLst>
          </p:cNvPr>
          <p:cNvSpPr txBox="1"/>
          <p:nvPr/>
        </p:nvSpPr>
        <p:spPr>
          <a:xfrm>
            <a:off x="123432" y="1911675"/>
            <a:ext cx="1217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Maxent: Minimize left-side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 (=right-side of KLD*)</a:t>
            </a:r>
            <a:endParaRPr kumimoji="1" lang="ja-JP" altLang="en-US" sz="2400" b="1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7166BAA-E370-96E9-18F4-847C6D19CE00}"/>
              </a:ext>
            </a:extLst>
          </p:cNvPr>
          <p:cNvSpPr/>
          <p:nvPr/>
        </p:nvSpPr>
        <p:spPr>
          <a:xfrm>
            <a:off x="4027715" y="1148570"/>
            <a:ext cx="574446" cy="76310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61641-B73C-2CAE-2353-D5ADAF45FE7A}"/>
              </a:ext>
            </a:extLst>
          </p:cNvPr>
          <p:cNvSpPr txBox="1"/>
          <p:nvPr/>
        </p:nvSpPr>
        <p:spPr>
          <a:xfrm>
            <a:off x="4672061" y="136575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Divergence duality KLD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↔ </a:t>
            </a:r>
            <a:r>
              <a:rPr kumimoji="1" lang="en-US" altLang="ja-JP" b="1" dirty="0"/>
              <a:t>KLD* </a:t>
            </a:r>
            <a:endParaRPr kumimoji="1" lang="ja-JP" alt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573BE-C4D2-BD72-5FF6-D5AC35D9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009" y="2634343"/>
            <a:ext cx="579399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788-4188-7C38-8A01-8707F5CF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CE33-B82D-DEA0-FB65-DFB8FAAA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8256" cy="303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8D837-0E49-02B4-7F6F-C16FB58E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1629"/>
            <a:ext cx="7073091" cy="2739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8C255-0A67-A0A9-1BBA-CBF0C935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" y="5391150"/>
            <a:ext cx="7086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465-ACE6-5C07-620C-C302D5A9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416-AAF1-275D-ADF4-1AAD6BFD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EB397-4A28-9113-97DD-9B25072F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9" y="127907"/>
            <a:ext cx="9429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94EE-EFDA-D96A-DC8C-3D711F5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06A2-DB01-103C-CDB3-ED1A0939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F27D-7FA3-6EB4-D3DA-4FB1AB25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441551"/>
            <a:ext cx="786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EB2-1C62-92A3-C3C5-FDF3DE2A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E547-0B5E-134F-8C48-63F396AD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ACD2A-3D2D-BC93-8096-C1CBEDC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4114800" cy="69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B84021-7C1C-0737-0A02-76560D17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0"/>
            <a:ext cx="490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BB74-1684-91A5-5FA6-5475F4A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14753"/>
            <a:ext cx="11070771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Lower and upper bounds on the total variation between Gaussian mixture models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B6F3-9BDB-7814-6101-1122984D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5" y="1440316"/>
            <a:ext cx="8741228" cy="83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7F27E-6739-D312-33CC-F23B41A4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97" y="2189553"/>
            <a:ext cx="6270170" cy="3964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D7C8A-A602-1E01-9A0D-368600F0F3D5}"/>
              </a:ext>
            </a:extLst>
          </p:cNvPr>
          <p:cNvSpPr txBox="1"/>
          <p:nvPr/>
        </p:nvSpPr>
        <p:spPr>
          <a:xfrm>
            <a:off x="283029" y="1543222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Closed-form for</a:t>
            </a:r>
          </a:p>
          <a:p>
            <a:r>
              <a:rPr lang="en-US" altLang="ja-JP" dirty="0"/>
              <a:t>When single component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407ED-3B92-D3EC-7999-6EE29DAE2B8B}"/>
              </a:ext>
            </a:extLst>
          </p:cNvPr>
          <p:cNvSpPr txBox="1"/>
          <p:nvPr/>
        </p:nvSpPr>
        <p:spPr>
          <a:xfrm>
            <a:off x="283029" y="2490188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Upper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solidFill>
                  <a:srgbClr val="0000CC"/>
                </a:solidFill>
              </a:rPr>
              <a:t>lower</a:t>
            </a:r>
            <a:r>
              <a:rPr kumimoji="1" lang="en-US" altLang="ja-JP" dirty="0"/>
              <a:t> bounds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40F53-C6EE-3683-EA41-723CACE1CC20}"/>
              </a:ext>
            </a:extLst>
          </p:cNvPr>
          <p:cNvSpPr txBox="1"/>
          <p:nvPr/>
        </p:nvSpPr>
        <p:spPr>
          <a:xfrm>
            <a:off x="9960429" y="588917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arXiv:1806.11311</a:t>
            </a:r>
            <a:endParaRPr kumimoji="1" lang="ja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4FE13-CBCB-77F2-CD04-BE03B04A2093}"/>
              </a:ext>
            </a:extLst>
          </p:cNvPr>
          <p:cNvSpPr txBox="1"/>
          <p:nvPr/>
        </p:nvSpPr>
        <p:spPr>
          <a:xfrm>
            <a:off x="2187338" y="6197087"/>
            <a:ext cx="1000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"Guaranteed deterministic bounds on the total variation distance between univariate mixtures." </a:t>
            </a:r>
          </a:p>
          <a:p>
            <a:r>
              <a:rPr lang="en-US" altLang="ja-JP" b="0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28th International Workshop on Machine Learning for Signal Processing (MLSP)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41B-8FF4-AC37-F828-5491E7C4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" y="-110363"/>
            <a:ext cx="11777472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vs geometry of manifolds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663-0716-B0DD-10BC-31106676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01"/>
            <a:ext cx="12159996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 manifold M is covered by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several local coordinate charts </a:t>
            </a:r>
            <a:r>
              <a:rPr kumimoji="1" lang="en-US" altLang="ja-JP" sz="2400" dirty="0"/>
              <a:t>forming an atlas</a:t>
            </a:r>
          </a:p>
          <a:p>
            <a:r>
              <a:rPr kumimoji="1" lang="en-US" altLang="ja-JP" sz="2400" dirty="0"/>
              <a:t>View a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 as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single global chart with </a:t>
            </a:r>
            <a:r>
              <a:rPr lang="en-US" altLang="ja-JP" sz="2400" b="1" dirty="0">
                <a:solidFill>
                  <a:srgbClr val="FF0000"/>
                </a:solidFill>
              </a:rPr>
              <a:t>coordinate </a:t>
            </a:r>
            <a:r>
              <a:rPr lang="el-GR" altLang="ja-JP" sz="2400" b="0" i="0" dirty="0">
                <a:effectLst/>
              </a:rPr>
              <a:t>θ</a:t>
            </a:r>
            <a:r>
              <a:rPr lang="en-US" altLang="ja-JP" sz="2400" b="0" dirty="0"/>
              <a:t> 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b="0" dirty="0"/>
              <a:t> </a:t>
            </a:r>
            <a:r>
              <a:rPr lang="en-US" altLang="ja-JP" sz="2400" i="0" dirty="0">
                <a:effectLst/>
              </a:rPr>
              <a:t>of a manifold: M</a:t>
            </a:r>
            <a:r>
              <a:rPr lang="el-GR" altLang="ja-JP" sz="2400" i="0" baseline="-25000" dirty="0">
                <a:effectLst/>
              </a:rPr>
              <a:t>ϴ</a:t>
            </a:r>
            <a:endParaRPr lang="en-US" altLang="ja-JP" sz="2400" i="0" baseline="-25000" dirty="0">
              <a:effectLst/>
            </a:endParaRPr>
          </a:p>
          <a:p>
            <a:r>
              <a:rPr kumimoji="1" lang="en-US" altLang="ja-JP" sz="2400" dirty="0"/>
              <a:t>Dually flat spaces are single chart manifolds induced by a </a:t>
            </a:r>
            <a:r>
              <a:rPr lang="en-US" altLang="ja-JP" sz="2400" dirty="0"/>
              <a:t>Legendre-type strictly convex and smooth function defined on a convex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, the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parameter spaces of statistical models: </a:t>
            </a:r>
            <a:r>
              <a:rPr lang="en-US" altLang="ja-JP" sz="2400" i="0" dirty="0">
                <a:effectLst/>
              </a:rPr>
              <a:t>They are global single chart examples of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Hessian manifolds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formation Geometry and Its Applications (Applied Mathematical Sciences,  194): Amari, Shun-ichi: 9784431559771: Amazon.com: Books">
            <a:extLst>
              <a:ext uri="{FF2B5EF4-FFF2-40B4-BE49-F238E27FC236}">
                <a16:creationId xmlns:a16="http://schemas.microsoft.com/office/drawing/2014/main" id="{CB300B17-09F9-3C55-3300-A309EF77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1" y="3005892"/>
            <a:ext cx="1960415" cy="29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ometry of Hessian Structures : Shima, Hirohiko: Foreign Language  Books - Amazon.co.jp">
            <a:extLst>
              <a:ext uri="{FF2B5EF4-FFF2-40B4-BE49-F238E27FC236}">
                <a16:creationId xmlns:a16="http://schemas.microsoft.com/office/drawing/2014/main" id="{651D9BF4-C3AB-63CA-C68B-0F0EA389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1" y="3005892"/>
            <a:ext cx="1960414" cy="2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5ECBE-A85B-3CEE-EB6C-8290036BBAD9}"/>
              </a:ext>
            </a:extLst>
          </p:cNvPr>
          <p:cNvSpPr txBox="1"/>
          <p:nvPr/>
        </p:nvSpPr>
        <p:spPr>
          <a:xfrm>
            <a:off x="780288" y="5968279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domains: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Dually flat spaces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7D48-A58A-CA04-257B-E312AB2EC094}"/>
              </a:ext>
            </a:extLst>
          </p:cNvPr>
          <p:cNvSpPr txBox="1"/>
          <p:nvPr/>
        </p:nvSpPr>
        <p:spPr>
          <a:xfrm>
            <a:off x="5504688" y="5975640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manifolds: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Hessian manifolds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Amazon.co.jp: Progress in Information Geometry: Theory and Applications  (Signals and Communication Technology) : Nielsen, Frank: Foreign Language  Books">
            <a:extLst>
              <a:ext uri="{FF2B5EF4-FFF2-40B4-BE49-F238E27FC236}">
                <a16:creationId xmlns:a16="http://schemas.microsoft.com/office/drawing/2014/main" id="{0F28A831-3FA3-F519-EC30-F8746568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03" y="4624028"/>
            <a:ext cx="1302073" cy="19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661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inherit</vt:lpstr>
      <vt:lpstr>TwitterChirp</vt:lpstr>
      <vt:lpstr>游ゴシック</vt:lpstr>
      <vt:lpstr>游ゴシック Light</vt:lpstr>
      <vt:lpstr>Arial</vt:lpstr>
      <vt:lpstr>Arial Narrow</vt:lpstr>
      <vt:lpstr>Source Sans Pro</vt:lpstr>
      <vt:lpstr>Office Theme</vt:lpstr>
      <vt:lpstr>PowerPoint Presentation</vt:lpstr>
      <vt:lpstr>PowerPoint Presentation</vt:lpstr>
      <vt:lpstr>Dual MLE = MEP (MaxEnt  Maximum entropy principle)  </vt:lpstr>
      <vt:lpstr>PowerPoint Presentation</vt:lpstr>
      <vt:lpstr>PowerPoint Presentation</vt:lpstr>
      <vt:lpstr>PowerPoint Presentation</vt:lpstr>
      <vt:lpstr>PowerPoint Presentation</vt:lpstr>
      <vt:lpstr>Lower and upper bounds on the total variation between Gaussian mixture models</vt:lpstr>
      <vt:lpstr>Geometry of domains vs geometry of manifolds</vt:lpstr>
      <vt:lpstr>PowerPoint Presentation</vt:lpstr>
      <vt:lpstr>Origin of the Wasserstein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8</cp:revision>
  <dcterms:created xsi:type="dcterms:W3CDTF">2024-02-19T08:59:48Z</dcterms:created>
  <dcterms:modified xsi:type="dcterms:W3CDTF">2024-04-15T09:51:26Z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2024-02-19T09:00:05Z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462d8e94-1ff2-4e8a-9757-b26cc548a22a</vt:lpwstr>
  </property>
  <property fmtid="{D5CDD505-2E9C-101B-9397-08002B2CF9AE}" pid="8" name="MSIP_Label_1f8e20e6-048a-4bad-a26b-318dd1cd4d47_ContentBits">
    <vt:lpwstr>0</vt:lpwstr>
  </property>
</Properties>
</file>