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774" autoAdjust="0"/>
  </p:normalViewPr>
  <p:slideViewPr>
    <p:cSldViewPr snapToGrid="0">
      <p:cViewPr varScale="1">
        <p:scale>
          <a:sx n="71" d="100"/>
          <a:sy n="71" d="100"/>
        </p:scale>
        <p:origin x="110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9F231-D087-4606-8E9A-0D499F0B8AF3}" type="datetimeFigureOut">
              <a:rPr kumimoji="1" lang="ja-JP" altLang="en-US" smtClean="0"/>
              <a:t>2025/5/9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0A626-F886-4FA6-91D4-F787800529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7849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i="0" dirty="0">
                <a:solidFill>
                  <a:srgbClr val="202122"/>
                </a:solidFill>
                <a:effectLst/>
              </a:rPr>
              <a:t>A *representational Bregman divergence* is a Bregman divergence applied on a representation of the parameter space.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i="0" dirty="0">
                <a:solidFill>
                  <a:srgbClr val="202122"/>
                </a:solidFill>
                <a:effectLst/>
              </a:rPr>
              <a:t>The </a:t>
            </a:r>
            <a:r>
              <a:rPr lang="el-GR" altLang="ja-JP" sz="1200" b="1" dirty="0">
                <a:solidFill>
                  <a:schemeClr val="accent4"/>
                </a:solidFill>
              </a:rPr>
              <a:t>α</a:t>
            </a:r>
            <a:r>
              <a:rPr lang="en-US" altLang="ja-JP" sz="1200" b="1" dirty="0">
                <a:solidFill>
                  <a:schemeClr val="accent4"/>
                </a:solidFill>
              </a:rPr>
              <a:t>-divergences extended positive measures </a:t>
            </a:r>
            <a:r>
              <a:rPr lang="en-US" altLang="ja-JP" sz="1200" dirty="0"/>
              <a:t>are an example of representational Bregman divergences.</a:t>
            </a:r>
            <a:endParaRPr lang="en-US" altLang="ja-JP" i="0" dirty="0">
              <a:solidFill>
                <a:srgbClr val="202122"/>
              </a:solidFill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i="0" dirty="0">
              <a:solidFill>
                <a:srgbClr val="202122"/>
              </a:solidFill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i="0" dirty="0">
                <a:solidFill>
                  <a:srgbClr val="202122"/>
                </a:solidFill>
                <a:effectLst/>
              </a:rPr>
              <a:t>Dual representational </a:t>
            </a:r>
            <a:r>
              <a:rPr lang="en-US" altLang="ja-JP" i="0" dirty="0" err="1">
                <a:solidFill>
                  <a:srgbClr val="202122"/>
                </a:solidFill>
                <a:effectLst/>
              </a:rPr>
              <a:t>Fenchel</a:t>
            </a:r>
            <a:r>
              <a:rPr lang="en-US" altLang="ja-JP" i="0" dirty="0">
                <a:solidFill>
                  <a:srgbClr val="202122"/>
                </a:solidFill>
                <a:effectLst/>
              </a:rPr>
              <a:t>-Young divergence with dual representation function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But  restricted to the (m-1)-dimensional probability simplex is not 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Nielsen, Frank, and Richard Nock.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"The dual Voronoi diagrams with respect to representational Bregman divergences." IEEE ISVD </a:t>
            </a:r>
            <a:r>
              <a:rPr lang="en-US" altLang="ja-JP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2009  </a:t>
            </a:r>
            <a:endParaRPr lang="ja-JP" altLang="en-US" sz="1200" dirty="0"/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D0A626-F886-4FA6-91D4-F7878005295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395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39F2B-173C-E735-5364-B4ADBE43C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565E17-935D-BC5D-BBE1-735C7F5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016AE-A4B8-C900-FBA7-458715E34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13B8-8820-44B1-A5FB-3896B355BDFC}" type="datetimeFigureOut">
              <a:rPr kumimoji="1" lang="ja-JP" altLang="en-US" smtClean="0"/>
              <a:t>2025/5/8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9CD3B-EC3F-8FD6-DD9B-227031CE3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44528-93BD-7354-3258-1414B6066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A11F-DEED-4933-B674-186A1B43E8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532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DDD92-E319-B61D-367E-AE4CB6FEC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108712-59C7-F90C-ED5B-64E29AD84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A1515-A509-E0B5-CB85-4C717412A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13B8-8820-44B1-A5FB-3896B355BDFC}" type="datetimeFigureOut">
              <a:rPr kumimoji="1" lang="ja-JP" altLang="en-US" smtClean="0"/>
              <a:t>2025/5/8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98056-5C79-5DFA-3C33-6D54849E8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FAF96-AD50-E0CC-46B1-FD395E2CB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A11F-DEED-4933-B674-186A1B43E8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3098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3468E1-21E8-A6D3-FA42-5B69633477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6F1D54-B4F4-0B59-4E31-6A9E76EE9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AD4E0-4212-36C7-64F8-869C6B6FC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13B8-8820-44B1-A5FB-3896B355BDFC}" type="datetimeFigureOut">
              <a:rPr kumimoji="1" lang="ja-JP" altLang="en-US" smtClean="0"/>
              <a:t>2025/5/8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4E934-DAE1-8D7A-F180-B07C2BA53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D4586-5B37-2A98-1C0F-ADBD3FAE3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A11F-DEED-4933-B674-186A1B43E8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3960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7407F-DF3A-CF0E-A43D-E48F016A8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73F91-DE95-4BF1-FBE2-75B928DEF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540FB-EC50-A212-55C0-6CBB61EE0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13B8-8820-44B1-A5FB-3896B355BDFC}" type="datetimeFigureOut">
              <a:rPr kumimoji="1" lang="ja-JP" altLang="en-US" smtClean="0"/>
              <a:t>2025/5/8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879A0-779B-A8FA-F0EE-A6798DF36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3E824-2328-3100-67F7-E32AE8BD4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A11F-DEED-4933-B674-186A1B43E8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5138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729C0-AC52-4587-4D6A-D3DE42E4B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9EB30-C116-A9A5-8129-4D352E7A5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F9175-329B-2F5A-1128-6E7A2DBF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13B8-8820-44B1-A5FB-3896B355BDFC}" type="datetimeFigureOut">
              <a:rPr kumimoji="1" lang="ja-JP" altLang="en-US" smtClean="0"/>
              <a:t>2025/5/8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F9F8D-31B8-8A55-6032-632711248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7DD9B-B081-A46B-3288-D6FDC58DC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A11F-DEED-4933-B674-186A1B43E8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181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BEABC-5C1F-B0CA-7421-C93C2E943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6543B-CBC7-3B1D-7A80-9E77801403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B4887-C57E-309A-C9D5-A9B09FD92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455E5-EBF3-4F5D-3CA6-3106A5B74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13B8-8820-44B1-A5FB-3896B355BDFC}" type="datetimeFigureOut">
              <a:rPr kumimoji="1" lang="ja-JP" altLang="en-US" smtClean="0"/>
              <a:t>2025/5/8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61CFD-04EB-EE27-8DCC-E94A316AA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39416-EF53-0096-D340-CD3147BCB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A11F-DEED-4933-B674-186A1B43E8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090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95A96-9306-0B3D-0182-A119A203D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6C082-2388-4633-4DD9-F056AB42E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6E79A2-23F8-3F64-D5DC-CB7BB1B52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A6FA9F-78AD-EA13-13C0-7709114D3C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D9358C-11DD-4997-3672-F659FEB66E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F188CA-BEB4-6D14-C39E-988F2A5B0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13B8-8820-44B1-A5FB-3896B355BDFC}" type="datetimeFigureOut">
              <a:rPr kumimoji="1" lang="ja-JP" altLang="en-US" smtClean="0"/>
              <a:t>2025/5/8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37D6D2-4398-D7C1-37D3-FD897B34D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ABA3BA-0F02-1F8C-B22D-5D9375ECE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A11F-DEED-4933-B674-186A1B43E8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1470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9DC83-203D-141A-16A8-045D736FA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5EB46-DF47-82B5-FB70-B64F13BAF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13B8-8820-44B1-A5FB-3896B355BDFC}" type="datetimeFigureOut">
              <a:rPr kumimoji="1" lang="ja-JP" altLang="en-US" smtClean="0"/>
              <a:t>2025/5/8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0D8BD2-5F1F-F20E-A58D-EF197E9FD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50994-61C4-43E1-85E4-E57AD2841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A11F-DEED-4933-B674-186A1B43E8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304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1424DF-A093-334C-86FF-671B851FB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13B8-8820-44B1-A5FB-3896B355BDFC}" type="datetimeFigureOut">
              <a:rPr kumimoji="1" lang="ja-JP" altLang="en-US" smtClean="0"/>
              <a:t>2025/5/8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700457-1797-739A-BB03-B8DF93EDA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4AF48-FA2C-5AEC-81A0-C893E796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A11F-DEED-4933-B674-186A1B43E8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4292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D3BAD-951F-1387-4FF0-613B5DE59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00B88-92C0-7006-3720-1A71EEFFA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7EFDFA-C18C-1EAF-E933-C727EA5B6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BFCCC-4905-928A-6E94-99671B251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13B8-8820-44B1-A5FB-3896B355BDFC}" type="datetimeFigureOut">
              <a:rPr kumimoji="1" lang="ja-JP" altLang="en-US" smtClean="0"/>
              <a:t>2025/5/8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F88FA-BDEC-EC68-E746-396F2F662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0C702-BE46-BC58-C269-A63BF9258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A11F-DEED-4933-B674-186A1B43E8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797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EB9D2-E18F-6ED6-3FF4-250C31AE2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6B368F-B549-37ED-F4A0-FC555B8C89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BD4DEA-EB29-8D12-5EA4-961135DE8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A9491-008C-AB0B-8968-33ED3C48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D13B8-8820-44B1-A5FB-3896B355BDFC}" type="datetimeFigureOut">
              <a:rPr kumimoji="1" lang="ja-JP" altLang="en-US" smtClean="0"/>
              <a:t>2025/5/8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D42B9-9BDA-DF3C-009A-5AA1FE832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58D27-5F69-9E0C-AAE8-A0E3AA695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CA11F-DEED-4933-B674-186A1B43E8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3194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BF4E13-4D63-45E5-AC26-9BF05F00C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78806-D6CF-93C6-D0BF-CD68F2617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5C1A7-9195-FC2E-2F89-33E1413420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AD13B8-8820-44B1-A5FB-3896B355BDFC}" type="datetimeFigureOut">
              <a:rPr kumimoji="1" lang="ja-JP" altLang="en-US" smtClean="0"/>
              <a:t>2025/5/8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6FBBF-73F6-BC55-516A-906C09B586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17B9C-3AE0-996D-05DC-613C41E6D3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1CA11F-DEED-4933-B674-186A1B43E8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416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C301D-B6AD-F442-A843-58A2D8DA2F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Representational </a:t>
            </a:r>
            <a:br>
              <a:rPr lang="en-US" altLang="ja-JP" dirty="0"/>
            </a:br>
            <a:r>
              <a:rPr lang="en-US" altLang="ja-JP" dirty="0"/>
              <a:t>Bregman divergences</a:t>
            </a:r>
            <a:endParaRPr kumimoji="1" lang="ja-JP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AE6CB3-8340-4B42-4C9D-74EC05D80B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Frank Nielsen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71063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FA010-770D-C86D-DEAB-8CDE1E1DF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013" y="365125"/>
            <a:ext cx="12120664" cy="1325563"/>
          </a:xfrm>
        </p:spPr>
        <p:txBody>
          <a:bodyPr/>
          <a:lstStyle/>
          <a:p>
            <a:r>
              <a:rPr kumimoji="1" lang="en-US" altLang="ja-JP" b="1" dirty="0">
                <a:solidFill>
                  <a:schemeClr val="accent5"/>
                </a:solidFill>
              </a:rPr>
              <a:t>Apply Bregman divergences on representations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4DB00-2964-567E-04BB-AF2B1478C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Since Bregman divergence amounts to </a:t>
            </a:r>
            <a:r>
              <a:rPr kumimoji="1" lang="en-US" altLang="ja-JP" dirty="0" err="1"/>
              <a:t>Fenchel</a:t>
            </a:r>
            <a:r>
              <a:rPr kumimoji="1" lang="en-US" altLang="ja-JP" dirty="0"/>
              <a:t>-Young divergence, there should be a dual representation function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94886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E06B3-96BD-0723-01D1-293D02CFF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81" y="-147115"/>
            <a:ext cx="11780196" cy="1325563"/>
          </a:xfrm>
        </p:spPr>
        <p:txBody>
          <a:bodyPr/>
          <a:lstStyle/>
          <a:p>
            <a:r>
              <a:rPr kumimoji="1" lang="en-US" altLang="ja-JP" b="1" dirty="0">
                <a:solidFill>
                  <a:schemeClr val="accent5"/>
                </a:solidFill>
              </a:rPr>
              <a:t>Representational Bregman divergences (2009)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EA706-7182-2397-BAB5-C44C8FFB7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455" y="847707"/>
            <a:ext cx="11507822" cy="5504454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Use a </a:t>
            </a:r>
            <a:r>
              <a:rPr kumimoji="1" lang="en-US" altLang="ja-JP" b="1" dirty="0">
                <a:solidFill>
                  <a:srgbClr val="00B0F0"/>
                </a:solidFill>
              </a:rPr>
              <a:t>representation function </a:t>
            </a:r>
            <a:r>
              <a:rPr kumimoji="1" lang="en-US" altLang="ja-JP" dirty="0"/>
              <a:t>(diffeomorphism) R: </a:t>
            </a:r>
            <a:r>
              <a:rPr kumimoji="1" lang="el-GR" altLang="ja-JP" dirty="0"/>
              <a:t>Θ</a:t>
            </a:r>
            <a:r>
              <a:rPr lang="ja-JP" altLang="en-US" b="0" i="0" dirty="0">
                <a:effectLst/>
                <a:latin typeface="Source Sans Pro" panose="020B0503030403020204" pitchFamily="34" charset="0"/>
              </a:rPr>
              <a:t>→</a:t>
            </a:r>
            <a:r>
              <a:rPr kumimoji="1" lang="el-GR" altLang="ja-JP" dirty="0"/>
              <a:t>Θ</a:t>
            </a:r>
            <a:r>
              <a:rPr lang="en-US" altLang="ja-JP" dirty="0"/>
              <a:t> :</a:t>
            </a:r>
          </a:p>
          <a:p>
            <a:pPr marL="0" indent="0">
              <a:buNone/>
            </a:pPr>
            <a:r>
              <a:rPr lang="en-US" altLang="ja-JP" sz="2800" b="1" dirty="0">
                <a:solidFill>
                  <a:srgbClr val="FF0000"/>
                </a:solidFill>
              </a:rPr>
              <a:t>B</a:t>
            </a:r>
            <a:r>
              <a:rPr lang="en-US" altLang="ja-JP" sz="2800" b="1" baseline="-25000" dirty="0">
                <a:solidFill>
                  <a:srgbClr val="FF0000"/>
                </a:solidFill>
              </a:rPr>
              <a:t>F,R</a:t>
            </a:r>
            <a:r>
              <a:rPr lang="en-US" altLang="ja-JP" sz="2800" b="1" dirty="0">
                <a:solidFill>
                  <a:srgbClr val="FF0000"/>
                </a:solidFill>
              </a:rPr>
              <a:t>(</a:t>
            </a:r>
            <a:r>
              <a:rPr lang="el-GR" altLang="ja-JP" sz="2800" b="1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θ</a:t>
            </a:r>
            <a:r>
              <a:rPr lang="en-US" altLang="ja-JP" sz="2800" b="1" i="0" baseline="-2500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1</a:t>
            </a:r>
            <a:r>
              <a:rPr lang="el-GR" altLang="ja-JP" sz="2800" b="1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altLang="ja-JP" sz="2800" b="1" dirty="0">
                <a:solidFill>
                  <a:srgbClr val="FF0000"/>
                </a:solidFill>
              </a:rPr>
              <a:t>:</a:t>
            </a:r>
            <a:r>
              <a:rPr lang="el-GR" altLang="ja-JP" sz="2800" b="1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 θ</a:t>
            </a:r>
            <a:r>
              <a:rPr lang="en-US" altLang="ja-JP" sz="2800" b="1" i="0" baseline="-2500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2</a:t>
            </a:r>
            <a:r>
              <a:rPr lang="en-US" altLang="ja-JP" sz="2800" b="1" dirty="0">
                <a:solidFill>
                  <a:srgbClr val="FF0000"/>
                </a:solidFill>
              </a:rPr>
              <a:t>):= B</a:t>
            </a:r>
            <a:r>
              <a:rPr lang="en-US" altLang="ja-JP" sz="2800" b="1" baseline="-25000" dirty="0">
                <a:solidFill>
                  <a:srgbClr val="FF0000"/>
                </a:solidFill>
              </a:rPr>
              <a:t>F</a:t>
            </a:r>
            <a:r>
              <a:rPr lang="en-US" altLang="ja-JP" sz="2800" b="1" dirty="0">
                <a:solidFill>
                  <a:srgbClr val="FF0000"/>
                </a:solidFill>
              </a:rPr>
              <a:t>(R(</a:t>
            </a:r>
            <a:r>
              <a:rPr lang="el-GR" altLang="ja-JP" sz="2800" b="1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θ</a:t>
            </a:r>
            <a:r>
              <a:rPr lang="en-US" altLang="ja-JP" sz="2800" b="1" i="0" baseline="-2500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1</a:t>
            </a:r>
            <a:r>
              <a:rPr lang="el-GR" altLang="ja-JP" sz="2800" b="1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altLang="ja-JP" sz="2800" b="1" dirty="0">
                <a:solidFill>
                  <a:srgbClr val="FF0000"/>
                </a:solidFill>
              </a:rPr>
              <a:t>):R(</a:t>
            </a:r>
            <a:r>
              <a:rPr lang="el-GR" altLang="ja-JP" sz="2800" b="1" i="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 θ</a:t>
            </a:r>
            <a:r>
              <a:rPr lang="en-US" altLang="ja-JP" sz="2800" b="1" i="0" baseline="-25000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2</a:t>
            </a:r>
            <a:r>
              <a:rPr lang="en-US" altLang="ja-JP" sz="2800" b="1" dirty="0">
                <a:solidFill>
                  <a:srgbClr val="FF0000"/>
                </a:solidFill>
              </a:rPr>
              <a:t>))</a:t>
            </a:r>
          </a:p>
          <a:p>
            <a:pPr marL="0" indent="0">
              <a:buNone/>
            </a:pPr>
            <a:r>
              <a:rPr lang="en-US" altLang="ja-JP" sz="2800" b="1" dirty="0">
                <a:solidFill>
                  <a:srgbClr val="FF0000"/>
                </a:solidFill>
              </a:rPr>
              <a:t>                   </a:t>
            </a:r>
            <a:r>
              <a:rPr lang="en-US" altLang="ja-JP" sz="2800" dirty="0"/>
              <a:t>=  F(R(</a:t>
            </a:r>
            <a:r>
              <a:rPr lang="el-GR" altLang="ja-JP" sz="2800" i="0" dirty="0">
                <a:effectLst/>
              </a:rPr>
              <a:t>θ</a:t>
            </a:r>
            <a:r>
              <a:rPr lang="en-US" altLang="ja-JP" sz="2800" i="0" baseline="-25000" dirty="0">
                <a:effectLst/>
              </a:rPr>
              <a:t>1</a:t>
            </a:r>
            <a:r>
              <a:rPr lang="en-US" altLang="ja-JP" sz="2800" dirty="0"/>
              <a:t>))-F(R(</a:t>
            </a:r>
            <a:r>
              <a:rPr lang="el-GR" altLang="ja-JP" sz="2800" i="0" dirty="0">
                <a:effectLst/>
              </a:rPr>
              <a:t>θ</a:t>
            </a:r>
            <a:r>
              <a:rPr lang="en-US" altLang="ja-JP" sz="2800" baseline="-25000" dirty="0"/>
              <a:t>2</a:t>
            </a:r>
            <a:r>
              <a:rPr lang="en-US" altLang="ja-JP" sz="2800" dirty="0"/>
              <a:t>))-&lt;</a:t>
            </a:r>
            <a:r>
              <a:rPr lang="el-GR" altLang="ja-JP" sz="2800" i="0" dirty="0">
                <a:effectLst/>
              </a:rPr>
              <a:t> </a:t>
            </a:r>
            <a:r>
              <a:rPr lang="en-US" altLang="ja-JP" dirty="0"/>
              <a:t>R</a:t>
            </a:r>
            <a:r>
              <a:rPr lang="en-US" altLang="ja-JP" sz="2800" i="0" dirty="0">
                <a:effectLst/>
              </a:rPr>
              <a:t>(</a:t>
            </a:r>
            <a:r>
              <a:rPr lang="el-GR" altLang="ja-JP" sz="2800" i="0" dirty="0">
                <a:effectLst/>
              </a:rPr>
              <a:t>θ</a:t>
            </a:r>
            <a:r>
              <a:rPr lang="en-US" altLang="ja-JP" sz="2800" i="0" baseline="-25000" dirty="0">
                <a:effectLst/>
              </a:rPr>
              <a:t>1</a:t>
            </a:r>
            <a:r>
              <a:rPr lang="en-US" altLang="ja-JP" sz="2800" dirty="0"/>
              <a:t>)</a:t>
            </a:r>
            <a:r>
              <a:rPr lang="en-US" altLang="ja-JP" sz="2800" i="0" dirty="0">
                <a:effectLst/>
              </a:rPr>
              <a:t>–R(</a:t>
            </a:r>
            <a:r>
              <a:rPr lang="el-GR" altLang="ja-JP" sz="2800" i="0" dirty="0">
                <a:effectLst/>
              </a:rPr>
              <a:t> θ</a:t>
            </a:r>
            <a:r>
              <a:rPr lang="en-US" altLang="ja-JP" sz="2800" i="0" baseline="-25000" dirty="0">
                <a:effectLst/>
              </a:rPr>
              <a:t>2 </a:t>
            </a:r>
            <a:r>
              <a:rPr lang="el-GR" altLang="ja-JP" sz="2800" i="0" dirty="0">
                <a:effectLst/>
              </a:rPr>
              <a:t> </a:t>
            </a:r>
            <a:r>
              <a:rPr lang="en-US" altLang="ja-JP" sz="2800" dirty="0"/>
              <a:t>)</a:t>
            </a:r>
            <a:r>
              <a:rPr lang="en-US" altLang="ja-JP" sz="2800" i="0" dirty="0">
                <a:effectLst/>
              </a:rPr>
              <a:t>,</a:t>
            </a:r>
            <a:r>
              <a:rPr lang="el-GR" altLang="ja-JP" sz="2800" i="0" dirty="0">
                <a:effectLst/>
              </a:rPr>
              <a:t>∇</a:t>
            </a:r>
            <a:r>
              <a:rPr lang="en-US" altLang="ja-JP" sz="2800" i="0" dirty="0">
                <a:effectLst/>
              </a:rPr>
              <a:t>F(R(</a:t>
            </a:r>
            <a:r>
              <a:rPr lang="el-GR" altLang="ja-JP" sz="2800" i="0" dirty="0">
                <a:effectLst/>
              </a:rPr>
              <a:t>θ</a:t>
            </a:r>
            <a:r>
              <a:rPr lang="en-US" altLang="ja-JP" sz="2800" i="0" baseline="-25000" dirty="0">
                <a:effectLst/>
              </a:rPr>
              <a:t>2</a:t>
            </a:r>
            <a:r>
              <a:rPr lang="en-US" altLang="ja-JP" sz="2800" i="0" dirty="0">
                <a:effectLst/>
              </a:rPr>
              <a:t>)</a:t>
            </a:r>
            <a:r>
              <a:rPr lang="en-US" altLang="ja-JP" sz="2800" dirty="0"/>
              <a:t> )</a:t>
            </a:r>
            <a:r>
              <a:rPr lang="en-US" altLang="ja-JP" sz="2800" i="0" baseline="-25000" dirty="0">
                <a:effectLst/>
              </a:rPr>
              <a:t> </a:t>
            </a:r>
            <a:r>
              <a:rPr lang="en-US" altLang="ja-JP" sz="2800" dirty="0"/>
              <a:t>&gt;</a:t>
            </a:r>
          </a:p>
          <a:p>
            <a:pPr marL="0" indent="0">
              <a:buNone/>
            </a:pPr>
            <a:r>
              <a:rPr lang="en-US" altLang="ja-JP" sz="2400" dirty="0"/>
              <a:t>Note that F</a:t>
            </a:r>
            <a:r>
              <a:rPr lang="ja-JP" altLang="en-US" sz="2400" i="0" dirty="0">
                <a:solidFill>
                  <a:srgbClr val="202122"/>
                </a:solidFill>
                <a:effectLst/>
              </a:rPr>
              <a:t>∘</a:t>
            </a:r>
            <a:r>
              <a:rPr lang="en-US" altLang="ja-JP" sz="2400" dirty="0">
                <a:solidFill>
                  <a:srgbClr val="202122"/>
                </a:solidFill>
              </a:rPr>
              <a:t>R</a:t>
            </a:r>
            <a:r>
              <a:rPr lang="en-US" altLang="ja-JP" sz="2400" i="0" dirty="0">
                <a:solidFill>
                  <a:srgbClr val="202122"/>
                </a:solidFill>
                <a:effectLst/>
              </a:rPr>
              <a:t> may not be a Bregman generator, not strictly convex. </a:t>
            </a:r>
            <a:endParaRPr lang="en-US" altLang="ja-JP" sz="24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sz="2800" dirty="0"/>
              <a:t>For example, </a:t>
            </a:r>
            <a:r>
              <a:rPr lang="el-GR" altLang="ja-JP" sz="2800" b="1" dirty="0">
                <a:solidFill>
                  <a:schemeClr val="accent4"/>
                </a:solidFill>
              </a:rPr>
              <a:t>α</a:t>
            </a:r>
            <a:r>
              <a:rPr lang="en-US" altLang="ja-JP" sz="2800" b="1" dirty="0">
                <a:solidFill>
                  <a:schemeClr val="accent4"/>
                </a:solidFill>
              </a:rPr>
              <a:t>-divergences extended to m-dimensional positive measures </a:t>
            </a:r>
            <a:r>
              <a:rPr lang="en-US" altLang="ja-JP" sz="2800" dirty="0"/>
              <a:t>are representational Bregman divergences: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5300B4-D6BE-B0A0-E334-FF690BF48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743" y="4328641"/>
            <a:ext cx="8965849" cy="14770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B39D81-69B2-519C-F1AA-348357C614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2617" y="3739913"/>
            <a:ext cx="4786766" cy="6310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A86D64-725A-332A-05DB-0F817A8A75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77" y="5839312"/>
            <a:ext cx="6276975" cy="8953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1ABC5D-CD6F-CDDA-1A80-CF42C484E5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0698" y="5962386"/>
            <a:ext cx="5534025" cy="58102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67B1771-71C1-DC90-5D25-A21E6CB4784E}"/>
              </a:ext>
            </a:extLst>
          </p:cNvPr>
          <p:cNvSpPr/>
          <p:nvPr/>
        </p:nvSpPr>
        <p:spPr>
          <a:xfrm>
            <a:off x="3644250" y="3697550"/>
            <a:ext cx="4903499" cy="63109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3AE1D2-DFE4-444D-C48B-0F91C6ACE7DB}"/>
              </a:ext>
            </a:extLst>
          </p:cNvPr>
          <p:cNvSpPr txBox="1"/>
          <p:nvPr/>
        </p:nvSpPr>
        <p:spPr>
          <a:xfrm>
            <a:off x="957431" y="6568409"/>
            <a:ext cx="12231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"The dual Voronoi diagrams with respect to representational Bregman divergences." IEEE ISVD </a:t>
            </a:r>
            <a:r>
              <a:rPr lang="en-US" altLang="ja-JP" b="1" i="1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2009  </a:t>
            </a:r>
            <a:endParaRPr lang="ja-JP" altLang="en-US" sz="18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217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1f8e20e6-048a-4bad-a26b-318dd1cd4d47}" enabled="1" method="Privileged" siteId="{66c65d8a-9158-4521-a2d8-664963db48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3644</TotalTime>
  <Words>228</Words>
  <Application>Microsoft Office PowerPoint</Application>
  <PresentationFormat>Widescreen</PresentationFormat>
  <Paragraphs>23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Source Sans Pro</vt:lpstr>
      <vt:lpstr>Office Theme</vt:lpstr>
      <vt:lpstr>Representational  Bregman divergences</vt:lpstr>
      <vt:lpstr>Apply Bregman divergences on representations</vt:lpstr>
      <vt:lpstr>Representational Bregman divergences (2009)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Nielsen, Frank (Sony CSL)</dc:creator>
  <cp:lastModifiedBy>Nielsen, Frank (Sony CSL)</cp:lastModifiedBy>
  <cp:revision>3</cp:revision>
  <dcterms:created xsi:type="dcterms:W3CDTF">2025-05-08T10:23:52Z</dcterms:created>
  <dcterms:modified xsi:type="dcterms:W3CDTF">2025-05-10T23:08:37Z</dcterms:modified>
</cp:coreProperties>
</file>