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90" r:id="rId3"/>
    <p:sldId id="270" r:id="rId4"/>
    <p:sldId id="260" r:id="rId5"/>
    <p:sldId id="261" r:id="rId6"/>
    <p:sldId id="265" r:id="rId7"/>
    <p:sldId id="262" r:id="rId8"/>
    <p:sldId id="294" r:id="rId9"/>
    <p:sldId id="292" r:id="rId10"/>
    <p:sldId id="263" r:id="rId11"/>
    <p:sldId id="264" r:id="rId12"/>
    <p:sldId id="258" r:id="rId13"/>
    <p:sldId id="266" r:id="rId14"/>
    <p:sldId id="267" r:id="rId15"/>
    <p:sldId id="271" r:id="rId16"/>
    <p:sldId id="272" r:id="rId17"/>
    <p:sldId id="268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79" r:id="rId27"/>
    <p:sldId id="280" r:id="rId28"/>
    <p:sldId id="296" r:id="rId29"/>
    <p:sldId id="281" r:id="rId30"/>
    <p:sldId id="283" r:id="rId31"/>
    <p:sldId id="284" r:id="rId32"/>
    <p:sldId id="285" r:id="rId33"/>
    <p:sldId id="288" r:id="rId34"/>
    <p:sldId id="291" r:id="rId35"/>
    <p:sldId id="286" r:id="rId36"/>
    <p:sldId id="257" r:id="rId37"/>
    <p:sldId id="289" r:id="rId38"/>
    <p:sldId id="293" r:id="rId39"/>
    <p:sldId id="295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FED33A-DE4F-4C02-B1A8-E589C8142971}">
          <p14:sldIdLst>
            <p14:sldId id="259"/>
            <p14:sldId id="290"/>
            <p14:sldId id="270"/>
            <p14:sldId id="260"/>
            <p14:sldId id="261"/>
            <p14:sldId id="265"/>
            <p14:sldId id="262"/>
          </p14:sldIdLst>
        </p14:section>
        <p14:section name="Untitled Section" id="{9FD447D6-E952-47AE-BBDB-DA5163B9A326}">
          <p14:sldIdLst>
            <p14:sldId id="294"/>
            <p14:sldId id="292"/>
            <p14:sldId id="263"/>
            <p14:sldId id="264"/>
            <p14:sldId id="258"/>
            <p14:sldId id="266"/>
            <p14:sldId id="267"/>
            <p14:sldId id="271"/>
            <p14:sldId id="272"/>
            <p14:sldId id="268"/>
            <p14:sldId id="269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96"/>
            <p14:sldId id="281"/>
            <p14:sldId id="283"/>
            <p14:sldId id="284"/>
            <p14:sldId id="285"/>
            <p14:sldId id="288"/>
            <p14:sldId id="291"/>
            <p14:sldId id="286"/>
            <p14:sldId id="257"/>
            <p14:sldId id="289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21A3-4084-43D9-A477-B60B44EB51F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994B-5F71-4538-B398-D11E353C9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C994B-5F71-4538-B398-D11E353C91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8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7104-2336-4F02-1330-EDB192E7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6CBF-0767-0187-B7D9-F7414B6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2B24-29A2-86DB-AF74-6EE61935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1DB9-C87A-C3AC-8304-27E8E10D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0E58-BBA2-F3E7-7612-1361DD59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0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6AE5-FDDB-FB17-58D8-03EDF352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622B-61FD-26E6-9773-416463CB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5B5F-84BD-87AA-E301-68D569E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4940-0C27-EE19-007C-4E3C9322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66F1-8282-DF63-9EDF-3E8BCA8F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EE108-506E-C2DC-3668-05D3569B9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48C0-DBA2-999D-8602-CB1FE58EC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B255-9181-CC14-A915-E48859D0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DF8-5FFF-A80A-2193-E034793A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79E9-3B81-8383-2917-392395E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9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E60B-6A14-AD09-0AF6-DA92C200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B2DC-A354-A3D0-ED51-0B66C7B7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8691-E1DF-3123-CE3A-C9AE4E0F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E328-7DA8-BA18-27BA-E56F0A5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9F00-88A0-139D-2C6B-256338CF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D45D-FB9C-90BF-583F-18DD97CD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97D3-D791-CDFB-408D-964A90F2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D65B-8A7C-9A28-C550-19530B60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D055-4ABF-97F0-0242-6E75C5CA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626B-551C-CF0C-B8BC-A640CA3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6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4C26-97BE-C8D0-BEB7-46552620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38B6-86A8-CD66-F0C5-ACF856C05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6AFBF-C7AE-1C45-AEFC-B04EA78A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F7E9-9C62-54DF-E303-EE6E87EE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6FBB-4582-A99C-D1C2-427A7F6F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4B6A-58BE-D7C0-E87C-FF27E8E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5656-9A2C-8F5D-A634-29322362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2D0F-28E8-83A8-8D3C-2DC391EA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DDB6-9704-1233-EA2C-88EFDB9F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D66-67F6-BE11-C2B3-DBEE6DDA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C2B4-6AA3-7F60-8032-7EBFFF3D5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5A1A9-602F-FB92-6F26-39366895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1C972-6789-A229-79DF-AD9AAA5B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33DDC-A358-B51E-ABAB-7DB3268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0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D6B2-7B94-F921-9CD3-E800EAF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16672-EE6A-9B6A-877D-DC1EADF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5B94-8C57-768B-472C-F3356D23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FFE93-4F21-300A-37B1-C510E506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A7B6F-4BFC-EC3B-1B55-5DCC9DF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3260A-7387-7C11-1533-67E66830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C8D6D-B27D-3591-9D80-CF9905D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D740-84E7-1748-D7DD-387859E3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778-85A2-5683-444E-AD227B6D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9D2E-BCF0-19DE-40E5-9D40BAEA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FB23-F27B-E485-7DA2-0CE1DB2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E855-95BD-2EEA-84E1-282F9553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3CE6-9328-5B02-A235-1008C3F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D7A-3D61-5E24-DD60-A73C3E3E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B7FBB-3B37-5822-CFD3-0F6FC7B1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F7A31-3147-FCB3-2E37-345F7CFC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2B0E-CA91-6AAD-A1E0-61093D9F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BE5D8-7D06-EF20-3F13-3BDA7A98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245D-ABD4-C87B-2A3F-32D4F37B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3E418-C23E-65BC-AA6E-AC71BF52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2BEA-F74D-BF51-B345-16C11027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E02-5E68-B4F2-E464-27F68438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174E-3F6F-4660-82FC-EF3BA4100FD3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3641-0F04-F71E-E6D8-14EACFFCF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D245-9A99-3282-88C4-2E347DBD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1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285" y="704530"/>
            <a:ext cx="12172334" cy="29593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accent5"/>
                </a:solidFill>
              </a:rPr>
              <a:t>Divergences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and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comparative convexity</a:t>
            </a:r>
            <a:br>
              <a:rPr lang="en-US" sz="5400" b="1" dirty="0">
                <a:solidFill>
                  <a:schemeClr val="accent1"/>
                </a:solidFill>
              </a:rPr>
            </a:br>
            <a:endParaRPr lang="fr-FR" sz="54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5785" y="408351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600"/>
              <a:t>Frank Nielsen</a:t>
            </a:r>
          </a:p>
          <a:p>
            <a:endParaRPr lang="en-US"/>
          </a:p>
          <a:p>
            <a:r>
              <a:rPr lang="en-US"/>
              <a:t>Sony Computer Science Laboratories Inc</a:t>
            </a:r>
          </a:p>
          <a:p>
            <a:r>
              <a:rPr lang="en-US"/>
              <a:t>Tokyo, Japan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9" y="5998554"/>
            <a:ext cx="3350182" cy="859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1AA38-7025-321A-C984-779B42E7A70B}"/>
              </a:ext>
            </a:extLst>
          </p:cNvPr>
          <p:cNvSpPr txBox="1"/>
          <p:nvPr/>
        </p:nvSpPr>
        <p:spPr>
          <a:xfrm>
            <a:off x="11349872" y="648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2024</a:t>
            </a:r>
            <a:endParaRPr kumimoji="1" lang="ja-JP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4482-6258-CE91-1791-7D7B481AC7B1}"/>
              </a:ext>
            </a:extLst>
          </p:cNvPr>
          <p:cNvSpPr txBox="1"/>
          <p:nvPr/>
        </p:nvSpPr>
        <p:spPr>
          <a:xfrm>
            <a:off x="9971988" y="6153470"/>
            <a:ext cx="222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6"/>
                </a:solidFill>
              </a:rPr>
              <a:t>arXiv</a:t>
            </a:r>
            <a:r>
              <a:rPr lang="en-US" altLang="ja-JP" b="1" dirty="0">
                <a:solidFill>
                  <a:schemeClr val="accent6"/>
                </a:solidFill>
              </a:rPr>
              <a:t>:</a:t>
            </a:r>
            <a:r>
              <a:rPr lang="ja-JP" altLang="en-US" b="1" dirty="0">
                <a:solidFill>
                  <a:schemeClr val="accent6"/>
                </a:solidFill>
              </a:rPr>
              <a:t>2312.12849</a:t>
            </a:r>
          </a:p>
        </p:txBody>
      </p:sp>
    </p:spTree>
    <p:extLst>
      <p:ext uri="{BB962C8B-B14F-4D97-AF65-F5344CB8AC3E}">
        <p14:creationId xmlns:p14="http://schemas.microsoft.com/office/powerpoint/2010/main" val="64840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" y="-156385"/>
            <a:ext cx="11811786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accent5"/>
                </a:solidFill>
              </a:rPr>
              <a:t>Convex duality: convex conjugate pairs (F,F*)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071480"/>
            <a:ext cx="11670383" cy="5786519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Legendre-</a:t>
            </a:r>
            <a:r>
              <a:rPr kumimoji="1" lang="en-US" altLang="ja-JP" b="1" dirty="0" err="1">
                <a:solidFill>
                  <a:srgbClr val="FF0000"/>
                </a:solidFill>
              </a:rPr>
              <a:t>Fenchel</a:t>
            </a:r>
            <a:r>
              <a:rPr kumimoji="1" lang="en-US" altLang="ja-JP" b="1" dirty="0">
                <a:solidFill>
                  <a:srgbClr val="FF0000"/>
                </a:solidFill>
              </a:rPr>
              <a:t> transformation </a:t>
            </a:r>
            <a:r>
              <a:rPr kumimoji="1" lang="en-US" altLang="ja-JP" dirty="0"/>
              <a:t>of a function: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en-US" altLang="ja-JP" sz="2000" dirty="0"/>
              <a:t>as known as slope transform: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Supremum reached for                    : defines the </a:t>
            </a:r>
            <a:r>
              <a:rPr kumimoji="1" lang="en-US" altLang="ja-JP" b="1" dirty="0">
                <a:solidFill>
                  <a:srgbClr val="FF0000"/>
                </a:solidFill>
              </a:rPr>
              <a:t>gradient map</a:t>
            </a:r>
          </a:p>
          <a:p>
            <a:r>
              <a:rPr lang="en-US" altLang="ja-JP" dirty="0"/>
              <a:t>Moment parameter space:</a:t>
            </a:r>
          </a:p>
          <a:p>
            <a:r>
              <a:rPr lang="en-US" altLang="ja-JP" dirty="0"/>
              <a:t>Restrict F to </a:t>
            </a:r>
            <a:r>
              <a:rPr lang="en-US" altLang="ja-JP" b="1" dirty="0">
                <a:solidFill>
                  <a:srgbClr val="FF0000"/>
                </a:solidFill>
              </a:rPr>
              <a:t>Legendre-type function</a:t>
            </a:r>
            <a:r>
              <a:rPr lang="en-US" altLang="ja-JP" dirty="0"/>
              <a:t>                    so that</a:t>
            </a:r>
          </a:p>
          <a:p>
            <a:pPr marL="0" indent="0">
              <a:buNone/>
            </a:pPr>
            <a:r>
              <a:rPr lang="en-US" altLang="ja-JP" dirty="0"/>
              <a:t>     the convex conjugate is also of Legendre type: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endParaRPr kumimoji="1" lang="en-US" altLang="ja-JP" dirty="0"/>
          </a:p>
          <a:p>
            <a:r>
              <a:rPr lang="en-US" altLang="ja-JP" dirty="0"/>
              <a:t>And we have:                      and               , reciprocal gradient:  </a:t>
            </a:r>
          </a:p>
          <a:p>
            <a:r>
              <a:rPr lang="en-US" altLang="ja-JP" dirty="0"/>
              <a:t>Legendre transformation: </a:t>
            </a:r>
          </a:p>
          <a:p>
            <a:pPr marL="0" indent="0">
              <a:buNone/>
            </a:pPr>
            <a:r>
              <a:rPr kumimoji="1" lang="en-US" altLang="ja-JP" dirty="0"/>
              <a:t>          only need to invert </a:t>
            </a:r>
            <a:r>
              <a:rPr lang="ja-JP" altLang="en-US" b="0" i="0" dirty="0">
                <a:effectLst/>
                <a:latin typeface="Source Sans Pro" panose="020B0503030403020204" pitchFamily="34" charset="0"/>
              </a:rPr>
              <a:t>∇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E7A0D-7DE6-BF58-57E4-3C60CCB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16" y="1412860"/>
            <a:ext cx="40576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25E9B-268D-2C99-74AE-84A322B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49" y="2592439"/>
            <a:ext cx="1771650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51C19-861B-04FA-9D0E-CBB96663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4" y="3086218"/>
            <a:ext cx="388620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68A0D-D397-4B26-948E-505E0422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431" y="3676052"/>
            <a:ext cx="15240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FBC107-6F12-FE48-983B-0AF8959E6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366" y="4049765"/>
            <a:ext cx="1752600" cy="561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C1A559-4A90-4F9D-68B0-D4D51EF3D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312" y="5134914"/>
            <a:ext cx="2028825" cy="56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F70108-62F4-B193-39F6-A751CD386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235" y="5120402"/>
            <a:ext cx="1590675" cy="504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BE1C51-E631-3471-8A41-916290395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9868" y="5189661"/>
            <a:ext cx="1534997" cy="366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4B4759-CDB9-0590-5757-4BCD79FD1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0130" y="4692176"/>
            <a:ext cx="5838825" cy="400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E0D00D-8E86-3A31-9C1C-6330306BAE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4921" y="5877954"/>
            <a:ext cx="6112890" cy="685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4399F-B605-42F2-9155-E221F85C7B7F}"/>
              </a:ext>
            </a:extLst>
          </p:cNvPr>
          <p:cNvSpPr/>
          <p:nvPr/>
        </p:nvSpPr>
        <p:spPr>
          <a:xfrm>
            <a:off x="5410986" y="5839605"/>
            <a:ext cx="6206825" cy="6194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6" y="1397578"/>
            <a:ext cx="11897804" cy="4351338"/>
          </a:xfrm>
        </p:spPr>
        <p:txBody>
          <a:bodyPr/>
          <a:lstStyle/>
          <a:p>
            <a:r>
              <a:rPr kumimoji="1" lang="en-US" altLang="ja-JP" dirty="0"/>
              <a:t>Bregman divergence can be expressed equivalently as </a:t>
            </a:r>
          </a:p>
          <a:p>
            <a:pPr marL="0" indent="0">
              <a:buNone/>
            </a:pPr>
            <a:r>
              <a:rPr kumimoji="1" lang="en-US" altLang="ja-JP" dirty="0"/>
              <a:t>a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Fenchel</a:t>
            </a:r>
            <a:r>
              <a:rPr kumimoji="1" lang="en-US" altLang="ja-JP" b="1" dirty="0">
                <a:solidFill>
                  <a:srgbClr val="FF0000"/>
                </a:solidFill>
              </a:rPr>
              <a:t>-Young divergence </a:t>
            </a:r>
            <a:r>
              <a:rPr kumimoji="1" lang="en-US" altLang="ja-JP" dirty="0"/>
              <a:t>using the convex pairs: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 Bregman divergence</a:t>
            </a:r>
            <a:r>
              <a:rPr lang="en-US" altLang="ja-JP" dirty="0"/>
              <a:t>:</a:t>
            </a:r>
          </a:p>
          <a:p>
            <a:endParaRPr lang="en-US" altLang="ja-JP" dirty="0"/>
          </a:p>
          <a:p>
            <a:r>
              <a:rPr lang="en-US" altLang="ja-JP" sz="2400" dirty="0"/>
              <a:t>KLD between densities of an exponential family expressed equivalently as: 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4FE82F-45FF-50F5-43B8-09B215832F56}"/>
              </a:ext>
            </a:extLst>
          </p:cNvPr>
          <p:cNvSpPr txBox="1">
            <a:spLocks/>
          </p:cNvSpPr>
          <p:nvPr/>
        </p:nvSpPr>
        <p:spPr>
          <a:xfrm>
            <a:off x="294196" y="72015"/>
            <a:ext cx="1181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solidFill>
                  <a:schemeClr val="accent5"/>
                </a:solidFill>
              </a:rPr>
              <a:t>Dual Bregman divergence/</a:t>
            </a:r>
            <a:r>
              <a:rPr lang="en-US" altLang="ja-JP" sz="4000" b="1" dirty="0" err="1">
                <a:solidFill>
                  <a:schemeClr val="accent5"/>
                </a:solidFill>
              </a:rPr>
              <a:t>Fenchel</a:t>
            </a:r>
            <a:r>
              <a:rPr lang="en-US" altLang="ja-JP" sz="4000" b="1" dirty="0">
                <a:solidFill>
                  <a:schemeClr val="accent5"/>
                </a:solidFill>
              </a:rPr>
              <a:t>-Young divergence</a:t>
            </a:r>
            <a:endParaRPr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88E43-7CDD-2ABF-8F59-49D8C4FE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45" y="2594522"/>
            <a:ext cx="7515225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0ECFC-44FD-13E3-0619-0475A018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96" y="3344316"/>
            <a:ext cx="3390900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912CE-A707-A6F2-3288-0D23E2D7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540" y="4912539"/>
            <a:ext cx="902970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B6A8F-B300-9AE3-CAE9-1EDFF46A7462}"/>
              </a:ext>
            </a:extLst>
          </p:cNvPr>
          <p:cNvSpPr txBox="1"/>
          <p:nvPr/>
        </p:nvSpPr>
        <p:spPr>
          <a:xfrm>
            <a:off x="6751949" y="6558025"/>
            <a:ext cx="412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B334A-D0A6-37B6-F0F0-1155D5415FA8}"/>
              </a:ext>
            </a:extLst>
          </p:cNvPr>
          <p:cNvSpPr txBox="1"/>
          <p:nvPr/>
        </p:nvSpPr>
        <p:spPr>
          <a:xfrm>
            <a:off x="8436697" y="6017599"/>
            <a:ext cx="33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7FAC-9B17-BD49-D51F-A8141C4B7EF5}"/>
              </a:ext>
            </a:extLst>
          </p:cNvPr>
          <p:cNvSpPr txBox="1"/>
          <p:nvPr/>
        </p:nvSpPr>
        <p:spPr>
          <a:xfrm>
            <a:off x="9141643" y="6031752"/>
            <a:ext cx="44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68852-FD5D-EAB4-DD8F-57BCE195252C}"/>
              </a:ext>
            </a:extLst>
          </p:cNvPr>
          <p:cNvSpPr txBox="1"/>
          <p:nvPr/>
        </p:nvSpPr>
        <p:spPr>
          <a:xfrm>
            <a:off x="4791173" y="6520818"/>
            <a:ext cx="54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3376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B12-E83C-7C15-B158-9F8C85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94943"/>
            <a:ext cx="11880916" cy="121704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Information geometry: Dually structures</a:t>
            </a:r>
            <a:br>
              <a:rPr lang="en-US" altLang="ja-JP" dirty="0"/>
            </a:b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263192"/>
            <a:ext cx="11275244" cy="536385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Riemannian metric </a:t>
            </a:r>
            <a:r>
              <a:rPr lang="en-US" altLang="ja-JP" dirty="0">
                <a:latin typeface="+mj-lt"/>
              </a:rPr>
              <a:t>g is smooth inner product on a manifold which allows to measure vector lengths and angles between vectors in tangent spaces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Affine connection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dirty="0">
                <a:latin typeface="+mj-lt"/>
              </a:rPr>
              <a:t>defines how to connect vectors between infinitesimally close tangent spaces. Affine connection defines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dirty="0">
                <a:latin typeface="+mj-lt"/>
              </a:rPr>
              <a:t>-geodesic as autoparallel curves</a:t>
            </a:r>
          </a:p>
          <a:p>
            <a:endParaRPr lang="en-US" altLang="ja-JP" dirty="0">
              <a:latin typeface="+mj-lt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Information geometry </a:t>
            </a:r>
            <a:r>
              <a:rPr kumimoji="1" lang="en-US" altLang="ja-JP" dirty="0">
                <a:latin typeface="+mj-lt"/>
              </a:rPr>
              <a:t>considers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dual structures</a:t>
            </a:r>
            <a:r>
              <a:rPr kumimoji="1" lang="en-US" altLang="ja-JP" dirty="0">
                <a:latin typeface="+mj-lt"/>
              </a:rPr>
              <a:t>: A manifold M equipped with a Riemannian metric tensor g and dual torsion-free affine connections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and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*</a:t>
            </a:r>
            <a:r>
              <a:rPr lang="ja-JP" altLang="en-US" i="0" dirty="0">
                <a:effectLst/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coupled to the metric so that the Levi-Civita connection </a:t>
            </a:r>
            <a:r>
              <a:rPr kumimoji="1" lang="en-US" altLang="ja-JP" dirty="0" err="1">
                <a:latin typeface="+mj-lt"/>
              </a:rPr>
              <a:t>wrt</a:t>
            </a:r>
            <a:r>
              <a:rPr kumimoji="1" lang="en-US" altLang="ja-JP" dirty="0">
                <a:latin typeface="+mj-lt"/>
              </a:rPr>
              <a:t> g is (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+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*</a:t>
            </a:r>
            <a:r>
              <a:rPr lang="ja-JP" altLang="en-US" i="0" dirty="0">
                <a:effectLst/>
                <a:latin typeface="+mj-lt"/>
              </a:rPr>
              <a:t> </a:t>
            </a:r>
            <a:r>
              <a:rPr lang="en-US" altLang="ja-JP" i="0" dirty="0">
                <a:effectLst/>
                <a:latin typeface="+mj-lt"/>
              </a:rPr>
              <a:t>)/2: 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Structure (</a:t>
            </a:r>
            <a:r>
              <a:rPr lang="en-US" altLang="ja-JP" b="1" i="0" dirty="0" err="1">
                <a:solidFill>
                  <a:srgbClr val="FF0000"/>
                </a:solidFill>
                <a:effectLst/>
                <a:latin typeface="+mj-lt"/>
              </a:rPr>
              <a:t>M,g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 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*)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Information geometry induced by ① statistical models 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}, ② information geometry induced by divergences, ③ information geometry induced by  conve</a:t>
            </a:r>
            <a:r>
              <a:rPr lang="en-US" altLang="ja-JP" dirty="0">
                <a:latin typeface="+mj-lt"/>
              </a:rPr>
              <a:t>x functions, </a:t>
            </a:r>
            <a:r>
              <a:rPr kumimoji="1" lang="en-US" altLang="ja-JP" dirty="0">
                <a:latin typeface="+mj-lt"/>
              </a:rPr>
              <a:t>④ information geometry induced by  regular cones, </a:t>
            </a:r>
            <a:r>
              <a:rPr lang="en-US" altLang="ja-JP" dirty="0">
                <a:latin typeface="+mj-lt"/>
              </a:rPr>
              <a:t>etc.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EEFB-A248-7554-49BC-224BDB60CDEA}"/>
              </a:ext>
            </a:extLst>
          </p:cNvPr>
          <p:cNvSpPr txBox="1"/>
          <p:nvPr/>
        </p:nvSpPr>
        <p:spPr>
          <a:xfrm rot="10800000">
            <a:off x="75414" y="1003463"/>
            <a:ext cx="492443" cy="25962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>
                <a:highlight>
                  <a:srgbClr val="FFFF00"/>
                </a:highlight>
              </a:rPr>
              <a:t>Differential geometry</a:t>
            </a:r>
            <a:endParaRPr kumimoji="1" lang="ja-JP" alt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30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5" y="1253330"/>
            <a:ext cx="7022968" cy="5352665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>
                <a:latin typeface="+mj-lt"/>
              </a:rPr>
              <a:t>An affine connection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flat</a:t>
            </a:r>
            <a:r>
              <a:rPr lang="en-US" altLang="ja-JP" i="0" dirty="0">
                <a:effectLst/>
                <a:latin typeface="+mj-lt"/>
              </a:rPr>
              <a:t> if there exists a coordinate system </a:t>
            </a:r>
            <a:r>
              <a:rPr lang="el-GR" altLang="ja-JP" i="0" dirty="0">
                <a:effectLst/>
                <a:latin typeface="+mj-lt"/>
              </a:rPr>
              <a:t>θ </a:t>
            </a:r>
            <a:r>
              <a:rPr lang="en-US" altLang="ja-JP" i="0" dirty="0">
                <a:effectLst/>
                <a:latin typeface="+mj-lt"/>
              </a:rPr>
              <a:t>called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-affine coordinate system such that the Christoffel symbols </a:t>
            </a:r>
            <a:r>
              <a:rPr lang="el-GR" altLang="ja-JP" i="0" dirty="0">
                <a:effectLst/>
                <a:latin typeface="+mj-lt"/>
              </a:rPr>
              <a:t>Γ</a:t>
            </a:r>
            <a:r>
              <a:rPr lang="en-US" altLang="ja-JP" i="0" dirty="0">
                <a:effectLst/>
                <a:latin typeface="+mj-lt"/>
              </a:rPr>
              <a:t> vanish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dirty="0">
                <a:latin typeface="+mj-lt"/>
              </a:rPr>
              <a:t>-geodesics are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straight lines </a:t>
            </a:r>
            <a:r>
              <a:rPr lang="en-US" altLang="ja-JP" dirty="0">
                <a:latin typeface="+mj-lt"/>
              </a:rPr>
              <a:t>in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-chart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Hessian metric </a:t>
            </a:r>
            <a:r>
              <a:rPr lang="en-US" altLang="ja-JP" dirty="0">
                <a:latin typeface="+mj-lt"/>
              </a:rPr>
              <a:t>tensor g expressed in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-chart as ∇</a:t>
            </a:r>
            <a:r>
              <a:rPr lang="en-US" altLang="ja-JP" i="0" baseline="30000" dirty="0">
                <a:effectLst/>
                <a:latin typeface="+mj-lt"/>
              </a:rPr>
              <a:t>2</a:t>
            </a:r>
            <a:r>
              <a:rPr lang="en-US" altLang="ja-JP" i="0" dirty="0">
                <a:effectLst/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Legendre duality yields dual expression of Hessian metric </a:t>
            </a:r>
            <a:r>
              <a:rPr lang="en-US" altLang="ja-JP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2</a:t>
            </a:r>
            <a:r>
              <a:rPr lang="en-US" altLang="ja-JP" i="0" dirty="0">
                <a:effectLst/>
                <a:latin typeface="+mj-lt"/>
              </a:rPr>
              <a:t>F*(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) and dual affine flat connection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 </a:t>
            </a:r>
            <a:r>
              <a:rPr lang="en-US" altLang="ja-JP" i="0" dirty="0">
                <a:effectLst/>
                <a:latin typeface="+mj-lt"/>
              </a:rPr>
              <a:t>with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>
                <a:latin typeface="+mj-lt"/>
              </a:rPr>
              <a:t>-geodesics  straight in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-chart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Dually flat space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D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FS(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θ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),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 ϴ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)=(</a:t>
            </a:r>
            <a:r>
              <a:rPr kumimoji="1" lang="en-US" altLang="ja-JP" b="1" dirty="0" err="1">
                <a:solidFill>
                  <a:srgbClr val="FF0000"/>
                </a:solidFill>
                <a:latin typeface="+mj-lt"/>
              </a:rPr>
              <a:t>M,g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baseline="3000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baseline="30000" dirty="0">
                <a:solidFill>
                  <a:srgbClr val="FF0000"/>
                </a:solidFill>
                <a:effectLst/>
                <a:latin typeface="+mj-lt"/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C1F08B-819E-5AA3-3E95-5D1782AE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88" y="252004"/>
            <a:ext cx="10515600" cy="1256286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Information geometry of convex functions: 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Dually flat spaces, global Hessian manifolds</a:t>
            </a:r>
            <a:br>
              <a:rPr lang="en-US" altLang="ja-JP" dirty="0"/>
            </a:br>
            <a:endParaRPr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FD078-B8F1-5EC4-8DA3-CD0F85F6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73" y="2254048"/>
            <a:ext cx="4862890" cy="36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B12-E83C-7C15-B158-9F8C85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7" y="401301"/>
            <a:ext cx="12433955" cy="559472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Canonical divergences of dually flat spaces: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Dually flat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6" y="1439126"/>
            <a:ext cx="11246964" cy="4351338"/>
          </a:xfrm>
        </p:spPr>
        <p:txBody>
          <a:bodyPr/>
          <a:lstStyle/>
          <a:p>
            <a:r>
              <a:rPr kumimoji="1" lang="en-US" altLang="ja-JP" dirty="0">
                <a:latin typeface="+mj-lt"/>
              </a:rPr>
              <a:t>Given a dually flat space (</a:t>
            </a:r>
            <a:r>
              <a:rPr kumimoji="1" lang="en-US" altLang="ja-JP" dirty="0" err="1">
                <a:latin typeface="+mj-lt"/>
              </a:rPr>
              <a:t>M,g</a:t>
            </a:r>
            <a:r>
              <a:rPr kumimoji="1" lang="en-US" altLang="ja-JP" dirty="0"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>
                <a:latin typeface="+mj-lt"/>
              </a:rPr>
              <a:t>), we can reconstruct locally two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potential functions </a:t>
            </a:r>
            <a:r>
              <a:rPr lang="en-US" altLang="ja-JP" dirty="0"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</a:t>
            </a:r>
            <a:r>
              <a:rPr lang="en-US" altLang="ja-JP" dirty="0">
                <a:latin typeface="+mj-lt"/>
              </a:rPr>
              <a:t> and F*(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dirty="0">
                <a:latin typeface="+mj-lt"/>
              </a:rPr>
              <a:t>) related by Legendre-</a:t>
            </a:r>
            <a:r>
              <a:rPr lang="en-US" altLang="ja-JP" dirty="0" err="1">
                <a:latin typeface="+mj-lt"/>
              </a:rPr>
              <a:t>Fenchel</a:t>
            </a:r>
            <a:r>
              <a:rPr lang="en-US" altLang="ja-JP" dirty="0">
                <a:latin typeface="+mj-lt"/>
              </a:rPr>
              <a:t> transformation</a:t>
            </a:r>
          </a:p>
          <a:p>
            <a:r>
              <a:rPr lang="en-US" altLang="ja-JP" dirty="0">
                <a:latin typeface="+mj-lt"/>
              </a:rPr>
              <a:t>The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dually flat divergence </a:t>
            </a:r>
            <a:r>
              <a:rPr lang="en-US" altLang="ja-JP" dirty="0">
                <a:latin typeface="+mj-lt"/>
              </a:rPr>
              <a:t>D</a:t>
            </a:r>
            <a:r>
              <a:rPr lang="ja-JP" altLang="en-US" i="0" baseline="-25000" dirty="0">
                <a:effectLst/>
                <a:latin typeface="+mj-lt"/>
              </a:rPr>
              <a:t>∇</a:t>
            </a:r>
            <a:r>
              <a:rPr lang="en-US" altLang="ja-JP" i="0" baseline="-25000" dirty="0">
                <a:effectLst/>
                <a:latin typeface="+mj-lt"/>
              </a:rPr>
              <a:t>,</a:t>
            </a:r>
            <a:r>
              <a:rPr lang="ja-JP" altLang="en-US" i="0" baseline="-25000" dirty="0">
                <a:effectLst/>
                <a:latin typeface="+mj-lt"/>
              </a:rPr>
              <a:t> ∇</a:t>
            </a:r>
            <a:r>
              <a:rPr lang="en-US" altLang="ja-JP" i="0" baseline="-25000" dirty="0">
                <a:effectLst/>
                <a:latin typeface="+mj-lt"/>
              </a:rPr>
              <a:t>*</a:t>
            </a:r>
            <a:r>
              <a:rPr lang="en-US" altLang="ja-JP" baseline="-25000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(P:Q) can be expressed using the </a:t>
            </a:r>
            <a:r>
              <a:rPr lang="en-US" altLang="ja-JP" b="1" i="1" dirty="0">
                <a:latin typeface="+mj-lt"/>
              </a:rPr>
              <a:t>mixed coordinate system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 and 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 as a </a:t>
            </a:r>
            <a:r>
              <a:rPr lang="en-US" altLang="ja-JP" i="0" dirty="0" err="1">
                <a:effectLst/>
                <a:latin typeface="+mj-lt"/>
              </a:rPr>
              <a:t>Fenchel</a:t>
            </a:r>
            <a:r>
              <a:rPr lang="en-US" altLang="ja-JP" i="0" dirty="0">
                <a:effectLst/>
                <a:latin typeface="+mj-lt"/>
              </a:rPr>
              <a:t>-Young divergence or equivalently using dual Bregman divergences either in the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 or 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-charts</a:t>
            </a:r>
          </a:p>
          <a:p>
            <a:endParaRPr lang="en-US" altLang="ja-JP" baseline="-25000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E013-08C2-7A61-CC52-6AEDD5B5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22" y="3987007"/>
            <a:ext cx="4920301" cy="1803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C46CC-30B7-9D18-72EA-A7CAA5DC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31" y="4053525"/>
            <a:ext cx="3060330" cy="277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DE362-DF91-6D60-6ECD-9A371C78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6" y="6056649"/>
            <a:ext cx="7658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5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D2E-3674-64E7-146F-5EFAB958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10309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Canonical divergence of cumulant functions amount to statistical reverse KLD: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D3DB-1CF1-C41E-F150-7B509EC3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11" y="897853"/>
            <a:ext cx="3520712" cy="39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D9716-22C2-A40D-A19B-ECE8DF7E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" y="2588605"/>
            <a:ext cx="4444249" cy="2240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59EB9-F789-FCD2-6065-32FAD801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09" y="2650715"/>
            <a:ext cx="4633943" cy="1463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C28986-FB7F-42A6-34F9-5728D7FBA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71" y="5089885"/>
            <a:ext cx="7894865" cy="1860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0A2D89-4204-071B-F51A-8FB65E003C3E}"/>
              </a:ext>
            </a:extLst>
          </p:cNvPr>
          <p:cNvSpPr txBox="1"/>
          <p:nvPr/>
        </p:nvSpPr>
        <p:spPr>
          <a:xfrm>
            <a:off x="297273" y="2620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3F30E-91FA-D886-C965-8A39DF0976AB}"/>
              </a:ext>
            </a:extLst>
          </p:cNvPr>
          <p:cNvSpPr txBox="1"/>
          <p:nvPr/>
        </p:nvSpPr>
        <p:spPr>
          <a:xfrm>
            <a:off x="6342865" y="2629636"/>
            <a:ext cx="494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②</a:t>
            </a:r>
            <a:endParaRPr lang="ja-JP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44915-1AE8-9C0B-234E-155BDA9118B0}"/>
              </a:ext>
            </a:extLst>
          </p:cNvPr>
          <p:cNvSpPr txBox="1"/>
          <p:nvPr/>
        </p:nvSpPr>
        <p:spPr>
          <a:xfrm>
            <a:off x="224574" y="5146192"/>
            <a:ext cx="56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③</a:t>
            </a:r>
            <a:endParaRPr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D0A08-35B7-A83C-1FD5-10B43581F1B7}"/>
              </a:ext>
            </a:extLst>
          </p:cNvPr>
          <p:cNvSpPr txBox="1"/>
          <p:nvPr/>
        </p:nvSpPr>
        <p:spPr>
          <a:xfrm>
            <a:off x="358219" y="1527142"/>
            <a:ext cx="43075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+mj-lt"/>
              </a:rPr>
              <a:t>Usually, in Statistics/ML, we prove </a:t>
            </a:r>
            <a:r>
              <a:rPr lang="ja-JP" altLang="en-US" sz="2000" b="1" i="0" dirty="0">
                <a:solidFill>
                  <a:srgbClr val="202124"/>
                </a:solidFill>
                <a:effectLst/>
                <a:latin typeface="+mj-lt"/>
              </a:rPr>
              <a:t>⇒</a:t>
            </a:r>
            <a:r>
              <a:rPr lang="en-US" altLang="ja-JP" sz="2000" b="1" i="0" dirty="0">
                <a:solidFill>
                  <a:srgbClr val="202124"/>
                </a:solidFill>
                <a:effectLst/>
                <a:latin typeface="+mj-lt"/>
              </a:rPr>
              <a:t>:</a:t>
            </a:r>
          </a:p>
          <a:p>
            <a:r>
              <a:rPr lang="en-US" altLang="ja-JP" dirty="0">
                <a:solidFill>
                  <a:srgbClr val="202124"/>
                </a:solidFill>
                <a:latin typeface="+mj-lt"/>
              </a:rPr>
              <a:t>where D* is dual divergence: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EBAE78-90D7-6B5E-2D0C-91FAE2EFE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848" y="1350440"/>
            <a:ext cx="6298836" cy="5469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6C6898-B87C-A1C0-9620-3AA8C0DA2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407" y="1855122"/>
            <a:ext cx="1808718" cy="3429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44AE2B-73F0-35EF-388E-87A4B0130C49}"/>
              </a:ext>
            </a:extLst>
          </p:cNvPr>
          <p:cNvSpPr txBox="1"/>
          <p:nvPr/>
        </p:nvSpPr>
        <p:spPr>
          <a:xfrm>
            <a:off x="358219" y="2197204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Let us prove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⇐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 from information geometry of canonical divergence of D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FS(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θ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),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 ϴ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)</a:t>
            </a:r>
            <a:endParaRPr kumimoji="1" lang="ja-JP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18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8FCE9-9A41-65DF-D011-51939A195AD5}"/>
              </a:ext>
            </a:extLst>
          </p:cNvPr>
          <p:cNvSpPr txBox="1">
            <a:spLocks/>
          </p:cNvSpPr>
          <p:nvPr/>
        </p:nvSpPr>
        <p:spPr>
          <a:xfrm>
            <a:off x="197177" y="103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>
                <a:solidFill>
                  <a:schemeClr val="accent5"/>
                </a:solidFill>
              </a:rPr>
              <a:t>Canonical divergence of cumulant functions amount to statistical reverse KLD: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64585-79B5-AC1A-5DA8-6F3988F9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47944"/>
            <a:ext cx="10150281" cy="223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D5458-18C0-F7E6-8A59-9F031448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7" y="1681626"/>
            <a:ext cx="6298836" cy="546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B1F7C-7F62-CA09-B235-FF5B0DD9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4" y="3130693"/>
            <a:ext cx="3520712" cy="393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27E9C-57C0-2000-4CFE-F7CD87E99FB4}"/>
              </a:ext>
            </a:extLst>
          </p:cNvPr>
          <p:cNvSpPr txBox="1"/>
          <p:nvPr/>
        </p:nvSpPr>
        <p:spPr>
          <a:xfrm>
            <a:off x="279299" y="2579864"/>
            <a:ext cx="1105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reconstruct </a:t>
            </a:r>
            <a:r>
              <a:rPr kumimoji="1" lang="en-US" altLang="ja-JP" sz="2400" dirty="0" err="1"/>
              <a:t>Kullback-Leibler</a:t>
            </a:r>
            <a:r>
              <a:rPr kumimoji="1" lang="en-US" altLang="ja-JP" sz="2400" dirty="0"/>
              <a:t> divergence by relaxing to arbitrary densities</a:t>
            </a:r>
            <a:endParaRPr kumimoji="1" lang="ja-JP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0740F-71D8-5602-9345-DDA88A283CFE}"/>
              </a:ext>
            </a:extLst>
          </p:cNvPr>
          <p:cNvSpPr txBox="1"/>
          <p:nvPr/>
        </p:nvSpPr>
        <p:spPr>
          <a:xfrm>
            <a:off x="197177" y="3765160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/>
              <a:t>Interpretations:</a:t>
            </a:r>
            <a:endParaRPr kumimoji="1" lang="ja-JP" altLang="en-US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454A-9D50-2038-4F05-E3DCCB6E62C2}"/>
              </a:ext>
            </a:extLst>
          </p:cNvPr>
          <p:cNvSpPr txBox="1"/>
          <p:nvPr/>
        </p:nvSpPr>
        <p:spPr>
          <a:xfrm>
            <a:off x="4036699" y="3079198"/>
            <a:ext cx="611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202124"/>
                </a:solidFill>
                <a:effectLst/>
                <a:latin typeface="+mj-lt"/>
              </a:rPr>
              <a:t>⇒</a:t>
            </a:r>
            <a:r>
              <a:rPr lang="en-US" altLang="ja-JP" sz="2400" b="0" i="0" dirty="0">
                <a:solidFill>
                  <a:srgbClr val="202124"/>
                </a:solidFill>
                <a:effectLst/>
                <a:latin typeface="+mj-lt"/>
              </a:rPr>
              <a:t>KLD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7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59C01-FDD3-B84C-3E77-5D66007A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3" y="1037636"/>
            <a:ext cx="8694605" cy="5683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B88C5C-033B-6976-179C-54D9F54D8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58" y="-52945"/>
            <a:ext cx="11966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N</a:t>
            </a:r>
            <a:r>
              <a:rPr kumimoji="1" lang="en-US" altLang="ja-JP" b="1" dirty="0">
                <a:solidFill>
                  <a:schemeClr val="accent5"/>
                </a:solidFill>
              </a:rPr>
              <a:t>atural parameter space  </a:t>
            </a:r>
            <a:r>
              <a:rPr lang="el-GR" altLang="ja-JP" b="1" i="0" dirty="0">
                <a:solidFill>
                  <a:schemeClr val="accent5"/>
                </a:solidFill>
                <a:effectLst/>
                <a:latin typeface="+mj-lt"/>
              </a:rPr>
              <a:t>ϴ </a:t>
            </a:r>
            <a:r>
              <a:rPr lang="en-US" altLang="ja-JP" b="1" i="0" dirty="0">
                <a:solidFill>
                  <a:schemeClr val="accent5"/>
                </a:solidFill>
                <a:effectLst/>
                <a:latin typeface="+mj-lt"/>
              </a:rPr>
              <a:t>of Exp Fam </a:t>
            </a:r>
            <a:r>
              <a:rPr kumimoji="1" lang="en-US" altLang="ja-JP" b="1" dirty="0">
                <a:solidFill>
                  <a:schemeClr val="accent5"/>
                </a:solidFill>
              </a:rPr>
              <a:t>is convex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5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533394"/>
            <a:ext cx="11042715" cy="6762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When we proved that natural parameter space is convex, we had</a:t>
            </a:r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5CFDC-0502-8D76-0590-DF90B9CC8249}"/>
              </a:ext>
            </a:extLst>
          </p:cNvPr>
          <p:cNvSpPr txBox="1">
            <a:spLocks/>
          </p:cNvSpPr>
          <p:nvPr/>
        </p:nvSpPr>
        <p:spPr>
          <a:xfrm>
            <a:off x="43991" y="291248"/>
            <a:ext cx="12104017" cy="98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Partition function Z(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)=exp(F(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)) is strictly log-convex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Cumulant function F(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)=log Z(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 is strictly convex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CC828-666C-E1FB-C35F-79F52C6C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2" y="2086401"/>
            <a:ext cx="882015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9D3C9E-390E-6752-987C-B2DC3351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80" y="2877533"/>
            <a:ext cx="2971800" cy="4381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582FCC-99C9-1247-A875-6B80344886A0}"/>
              </a:ext>
            </a:extLst>
          </p:cNvPr>
          <p:cNvSpPr txBox="1">
            <a:spLocks/>
          </p:cNvSpPr>
          <p:nvPr/>
        </p:nvSpPr>
        <p:spPr>
          <a:xfrm>
            <a:off x="444631" y="2834588"/>
            <a:ext cx="11042715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That is for short:</a:t>
            </a:r>
            <a:endParaRPr lang="ja-JP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CD6178-A432-4B52-9DD7-C8D629A121FE}"/>
              </a:ext>
            </a:extLst>
          </p:cNvPr>
          <p:cNvSpPr txBox="1">
            <a:spLocks/>
          </p:cNvSpPr>
          <p:nvPr/>
        </p:nvSpPr>
        <p:spPr>
          <a:xfrm>
            <a:off x="444632" y="3648371"/>
            <a:ext cx="5993876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Take the logarithm on both sides:</a:t>
            </a:r>
            <a:endParaRPr lang="ja-JP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64FA2-159C-3563-5D0D-6263CC43E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75" y="3489917"/>
            <a:ext cx="5334000" cy="82867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476F1E-D51A-A967-1D57-060F54FEB2AB}"/>
              </a:ext>
            </a:extLst>
          </p:cNvPr>
          <p:cNvSpPr txBox="1">
            <a:spLocks/>
          </p:cNvSpPr>
          <p:nvPr/>
        </p:nvSpPr>
        <p:spPr>
          <a:xfrm>
            <a:off x="6154132" y="4362096"/>
            <a:ext cx="5993876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F is strictly convex since Eq. </a:t>
            </a:r>
            <a:r>
              <a:rPr lang="en-US" altLang="ja-JP" sz="2400" dirty="0" err="1"/>
              <a:t>iff</a:t>
            </a:r>
            <a:r>
              <a:rPr lang="en-US" altLang="ja-JP" sz="2400" dirty="0"/>
              <a:t> </a:t>
            </a:r>
            <a:r>
              <a:rPr lang="el-GR" altLang="ja-JP" sz="1600" dirty="0"/>
              <a:t>θ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=</a:t>
            </a:r>
            <a:r>
              <a:rPr lang="el-GR" altLang="ja-JP" sz="1600" dirty="0"/>
              <a:t> θ</a:t>
            </a:r>
            <a:r>
              <a:rPr lang="en-US" altLang="ja-JP" sz="1600" baseline="-25000" dirty="0"/>
              <a:t>2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42DAD8-D856-EB4C-2BF0-833D3ED1F761}"/>
              </a:ext>
            </a:extLst>
          </p:cNvPr>
          <p:cNvSpPr txBox="1">
            <a:spLocks/>
          </p:cNvSpPr>
          <p:nvPr/>
        </p:nvSpPr>
        <p:spPr>
          <a:xfrm>
            <a:off x="444631" y="5096969"/>
            <a:ext cx="11574544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u="sng" dirty="0"/>
              <a:t>Definition</a:t>
            </a:r>
            <a:r>
              <a:rPr lang="en-US" altLang="ja-JP" dirty="0"/>
              <a:t>: A function Z is </a:t>
            </a:r>
            <a:r>
              <a:rPr lang="en-US" altLang="ja-JP" dirty="0" err="1"/>
              <a:t>stricty</a:t>
            </a:r>
            <a:r>
              <a:rPr lang="en-US" altLang="ja-JP" dirty="0"/>
              <a:t> log-convex is log Z is strictly convex</a:t>
            </a:r>
            <a:endParaRPr lang="ja-JP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A7DF5B-F65D-E636-18FD-EB40F52627F2}"/>
              </a:ext>
            </a:extLst>
          </p:cNvPr>
          <p:cNvSpPr txBox="1">
            <a:spLocks/>
          </p:cNvSpPr>
          <p:nvPr/>
        </p:nvSpPr>
        <p:spPr>
          <a:xfrm>
            <a:off x="908508" y="5894099"/>
            <a:ext cx="11574544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0" i="0" dirty="0">
                <a:effectLst/>
                <a:latin typeface="+mj-lt"/>
              </a:rPr>
              <a:t>⇒ </a:t>
            </a:r>
            <a:r>
              <a:rPr lang="en-US" altLang="ja-JP" b="1" dirty="0">
                <a:latin typeface="+mj-lt"/>
              </a:rPr>
              <a:t>Z(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)=exp(F(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)) is strictly convex because F(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 strictly convex:</a:t>
            </a:r>
            <a:endParaRPr lang="ja-JP" alt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275B8-8F98-D068-BDA4-9B4A5B37009D}"/>
              </a:ext>
            </a:extLst>
          </p:cNvPr>
          <p:cNvSpPr txBox="1"/>
          <p:nvPr/>
        </p:nvSpPr>
        <p:spPr>
          <a:xfrm>
            <a:off x="8333295" y="2969443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(Z=partition function)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4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Property: A log-convex function is also convex 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(but not necessarily the converse)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CC55-5E4F-9599-0E32-A19FC044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1343817"/>
            <a:ext cx="9763773" cy="5349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75B9A-5AF8-DEC3-0B66-ACBABBBD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302" y="2395135"/>
            <a:ext cx="3081711" cy="2067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91681-DAB6-9C80-78FA-3E94A4FB276B}"/>
              </a:ext>
            </a:extLst>
          </p:cNvPr>
          <p:cNvSpPr txBox="1"/>
          <p:nvPr/>
        </p:nvSpPr>
        <p:spPr>
          <a:xfrm>
            <a:off x="7456603" y="1648846"/>
            <a:ext cx="537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803D3-0B76-75DF-1094-77A3F26A89F9}"/>
              </a:ext>
            </a:extLst>
          </p:cNvPr>
          <p:cNvSpPr txBox="1"/>
          <p:nvPr/>
        </p:nvSpPr>
        <p:spPr>
          <a:xfrm>
            <a:off x="7456602" y="4929408"/>
            <a:ext cx="537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5006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9EF-377F-AAAF-081D-4B2281C9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0" y="-141402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Rationale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D5F7-46F7-8B3D-C197-DA0202B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6" y="885684"/>
            <a:ext cx="11627964" cy="5802633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j-lt"/>
              </a:rPr>
              <a:t>Need to define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statistical dissimilarity measures D(</a:t>
            </a:r>
            <a:r>
              <a:rPr kumimoji="1" lang="en-US" altLang="ja-JP" b="1" dirty="0" err="1">
                <a:solidFill>
                  <a:srgbClr val="FF0000"/>
                </a:solidFill>
                <a:latin typeface="+mj-lt"/>
              </a:rPr>
              <a:t>p,q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between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statistical models</a:t>
            </a:r>
            <a:r>
              <a:rPr kumimoji="1" lang="en-US" altLang="ja-JP" dirty="0">
                <a:latin typeface="+mj-lt"/>
              </a:rPr>
              <a:t> p and q in statistics and machine learning: </a:t>
            </a:r>
            <a:r>
              <a:rPr kumimoji="1" lang="en-US" altLang="ja-JP" sz="2400" dirty="0">
                <a:latin typeface="+mj-lt"/>
              </a:rPr>
              <a:t>for example,</a:t>
            </a:r>
            <a:r>
              <a:rPr lang="en-US" altLang="ja-JP" sz="2400" dirty="0">
                <a:latin typeface="+mj-lt"/>
              </a:rPr>
              <a:t> total variation distance, </a:t>
            </a:r>
            <a:r>
              <a:rPr lang="en-US" altLang="ja-JP" sz="2400" dirty="0" err="1">
                <a:latin typeface="+mj-lt"/>
              </a:rPr>
              <a:t>Kullback-Leibler</a:t>
            </a:r>
            <a:r>
              <a:rPr lang="en-US" altLang="ja-JP" sz="2400" dirty="0">
                <a:latin typeface="+mj-lt"/>
              </a:rPr>
              <a:t> divergence, Wasserstein, Maximum Mean Discrepancy, etc.</a:t>
            </a:r>
            <a:endParaRPr kumimoji="1" lang="en-US" altLang="ja-JP" sz="2400" dirty="0">
              <a:latin typeface="+mj-lt"/>
            </a:endParaRPr>
          </a:p>
          <a:p>
            <a:endParaRPr kumimoji="1"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Infer models from a statistical model P=</a:t>
            </a:r>
            <a:r>
              <a:rPr kumimoji="1" lang="en-US" altLang="ja-JP" dirty="0">
                <a:latin typeface="+mj-lt"/>
              </a:rPr>
              <a:t>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}: estimate </a:t>
            </a:r>
            <a:r>
              <a:rPr lang="el-GR" altLang="ja-JP" dirty="0"/>
              <a:t>θ</a:t>
            </a:r>
            <a:r>
              <a:rPr kumimoji="1" lang="en-US" altLang="ja-JP" dirty="0">
                <a:latin typeface="+mj-lt"/>
              </a:rPr>
              <a:t> and measure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goodness-of-fit</a:t>
            </a:r>
            <a:r>
              <a:rPr kumimoji="1" lang="en-US" altLang="ja-JP" dirty="0">
                <a:latin typeface="+mj-lt"/>
              </a:rPr>
              <a:t> from data</a:t>
            </a:r>
            <a:r>
              <a:rPr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(empirical distribution)</a:t>
            </a:r>
          </a:p>
          <a:p>
            <a:endParaRPr lang="en-US" altLang="ja-JP" dirty="0">
              <a:latin typeface="+mj-lt"/>
            </a:endParaRPr>
          </a:p>
          <a:p>
            <a:r>
              <a:rPr lang="en-US" altLang="ja-JP" b="1" dirty="0">
                <a:latin typeface="+mj-lt"/>
              </a:rPr>
              <a:t>Statistical dissimilarity measure between parametric models </a:t>
            </a:r>
            <a:r>
              <a:rPr lang="en-US" altLang="ja-JP" dirty="0">
                <a:latin typeface="+mj-lt"/>
              </a:rPr>
              <a:t>P=</a:t>
            </a:r>
            <a:r>
              <a:rPr kumimoji="1" lang="en-US" altLang="ja-JP" dirty="0">
                <a:latin typeface="+mj-lt"/>
              </a:rPr>
              <a:t>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b="1" dirty="0">
                <a:latin typeface="+mj-lt"/>
              </a:rPr>
              <a:t>amount to dissimilarity between parameters</a:t>
            </a:r>
            <a:r>
              <a:rPr lang="en-US" altLang="ja-JP" dirty="0">
                <a:latin typeface="+mj-lt"/>
              </a:rPr>
              <a:t>:</a:t>
            </a:r>
          </a:p>
          <a:p>
            <a:endParaRPr lang="en-US" altLang="ja-JP" dirty="0">
              <a:latin typeface="+mj-lt"/>
            </a:endParaRPr>
          </a:p>
          <a:p>
            <a:r>
              <a:rPr lang="en-US" altLang="ja-JP" b="1" dirty="0">
                <a:solidFill>
                  <a:srgbClr val="7030A0"/>
                </a:solidFill>
                <a:latin typeface="+mj-lt"/>
              </a:rPr>
              <a:t>In this talk, we investigate some relationships between 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statistical dissimilarities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statistical models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model parameter dissimilarities, 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and their underlying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 geometries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.</a:t>
            </a:r>
          </a:p>
          <a:p>
            <a:endParaRPr kumimoji="1"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B9FD-E46F-B36B-B438-98A4163C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70" y="4863003"/>
            <a:ext cx="3018817" cy="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18255"/>
            <a:ext cx="11868347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F=log Z</a:t>
            </a:r>
            <a:r>
              <a:rPr kumimoji="1" lang="en-US" altLang="ja-JP" b="1" dirty="0">
                <a:solidFill>
                  <a:schemeClr val="accent5"/>
                </a:solidFill>
              </a:rPr>
              <a:t> and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Z=exp F</a:t>
            </a:r>
            <a:endParaRPr kumimoji="1" lang="ja-JP" altLang="en-US" b="1" baseline="-250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16051-0D1B-ACBD-2CF1-F4B7C5A5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3" y="1466366"/>
            <a:ext cx="8146421" cy="1325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AC3EF8-4EC9-0F95-8406-8602C40F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3022829"/>
            <a:ext cx="11042715" cy="67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And furthermore, we can define </a:t>
            </a:r>
            <a:r>
              <a:rPr kumimoji="1" lang="en-US" altLang="ja-JP" b="1" dirty="0">
                <a:solidFill>
                  <a:srgbClr val="FF0000"/>
                </a:solidFill>
              </a:rPr>
              <a:t>skewed Jensen divergences </a:t>
            </a:r>
            <a:r>
              <a:rPr kumimoji="1" lang="en-US" altLang="ja-JP" dirty="0"/>
              <a:t>from the convex generators: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79EBB-480C-F5CB-3897-884118B1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3" y="3896007"/>
            <a:ext cx="9803497" cy="1438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14D07-37A4-1F2B-88FC-11B8F2E3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09" y="6027655"/>
            <a:ext cx="5591175" cy="609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DEAF5A-2D3E-17C7-0D5F-30678D2D7930}"/>
              </a:ext>
            </a:extLst>
          </p:cNvPr>
          <p:cNvSpPr txBox="1">
            <a:spLocks/>
          </p:cNvSpPr>
          <p:nvPr/>
        </p:nvSpPr>
        <p:spPr>
          <a:xfrm>
            <a:off x="461520" y="5531832"/>
            <a:ext cx="11042715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Including the symmetric Jensen divergence when </a:t>
            </a:r>
            <a:r>
              <a:rPr lang="ja-JP" altLang="en-US" dirty="0"/>
              <a:t>𝛼</a:t>
            </a:r>
            <a:r>
              <a:rPr lang="en-US" altLang="ja-JP" dirty="0"/>
              <a:t>=1/2: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186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18255"/>
            <a:ext cx="11532909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Bhattacharyya distances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Rényi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253331"/>
            <a:ext cx="11642888" cy="4351338"/>
          </a:xfrm>
        </p:spPr>
        <p:txBody>
          <a:bodyPr/>
          <a:lstStyle/>
          <a:p>
            <a:r>
              <a:rPr kumimoji="1" lang="en-US" altLang="ja-JP" u="sng" dirty="0"/>
              <a:t>Question</a:t>
            </a:r>
            <a:r>
              <a:rPr kumimoji="1" lang="en-US" altLang="ja-JP" dirty="0"/>
              <a:t>: If KLD between EF densities = B</a:t>
            </a:r>
            <a:r>
              <a:rPr kumimoji="1" lang="en-US" altLang="ja-JP" baseline="-25000" dirty="0"/>
              <a:t>F</a:t>
            </a:r>
            <a:r>
              <a:rPr kumimoji="1" lang="en-US" altLang="ja-JP" dirty="0"/>
              <a:t>*, to what statistical divergences correspond J</a:t>
            </a:r>
            <a:r>
              <a:rPr kumimoji="1" lang="en-US" altLang="ja-JP" baseline="-25000" dirty="0"/>
              <a:t>F</a:t>
            </a:r>
            <a:r>
              <a:rPr kumimoji="1" lang="en-US" altLang="ja-JP" dirty="0"/>
              <a:t> and J</a:t>
            </a:r>
            <a:r>
              <a:rPr lang="ja-JP" altLang="en-US" baseline="-25000" dirty="0"/>
              <a:t>𝛼</a:t>
            </a:r>
            <a:r>
              <a:rPr lang="en-US" altLang="ja-JP" baseline="-25000" dirty="0"/>
              <a:t>,F</a:t>
            </a:r>
            <a:r>
              <a:rPr lang="en-US" altLang="ja-JP" dirty="0"/>
              <a:t>?</a:t>
            </a:r>
            <a:r>
              <a:rPr lang="en-US" altLang="ja-JP" baseline="-25000" dirty="0"/>
              <a:t> </a:t>
            </a:r>
          </a:p>
          <a:p>
            <a:r>
              <a:rPr lang="en-US" altLang="ja-JP" dirty="0"/>
              <a:t>Define </a:t>
            </a:r>
            <a:r>
              <a:rPr lang="en-US" altLang="ja-JP" b="1" dirty="0">
                <a:solidFill>
                  <a:srgbClr val="FF0000"/>
                </a:solidFill>
              </a:rPr>
              <a:t>scaled skewed </a:t>
            </a:r>
            <a:r>
              <a:rPr kumimoji="1" lang="en-US" altLang="ja-JP" b="1" dirty="0">
                <a:solidFill>
                  <a:srgbClr val="FF0000"/>
                </a:solidFill>
              </a:rPr>
              <a:t>Bhattacharyya distances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which are scaled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Rényi</a:t>
            </a:r>
            <a:r>
              <a:rPr kumimoji="1" lang="en-US" altLang="ja-JP" b="1" dirty="0">
                <a:solidFill>
                  <a:srgbClr val="FF0000"/>
                </a:solidFill>
              </a:rPr>
              <a:t> divergences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Scaling by (1/</a:t>
            </a:r>
            <a:r>
              <a:rPr lang="ja-JP" altLang="en-US" sz="2400" dirty="0"/>
              <a:t>𝛼</a:t>
            </a:r>
            <a:r>
              <a:rPr lang="en-US" altLang="ja-JP" sz="2400" dirty="0"/>
              <a:t>(1-</a:t>
            </a:r>
            <a:r>
              <a:rPr lang="ja-JP" altLang="en-US" sz="2400" dirty="0"/>
              <a:t>𝛼</a:t>
            </a:r>
            <a:r>
              <a:rPr lang="en-US" altLang="ja-JP" sz="2400" dirty="0"/>
              <a:t>)) allows to unify KLD with </a:t>
            </a:r>
            <a:r>
              <a:rPr kumimoji="1" lang="en-US" altLang="ja-JP" sz="2400" dirty="0"/>
              <a:t>Bhattacharyya distances:</a:t>
            </a:r>
            <a:endParaRPr lang="ja-JP" altLang="en-US" sz="2400" dirty="0"/>
          </a:p>
          <a:p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D1086-37F2-6217-4526-F36FABA7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6" y="2600325"/>
            <a:ext cx="68675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F1487-4BA7-3BB4-EDF2-5881E5C9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40" y="3337222"/>
            <a:ext cx="3783785" cy="532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DE514-0358-E117-BA44-243EA35E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236" y="4051453"/>
            <a:ext cx="447675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6CD7BC-A859-0C78-7874-5605433A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334" y="5187553"/>
            <a:ext cx="70294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61" y="151270"/>
            <a:ext cx="11632677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Bhattacharyya distances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Rényi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between densities of an exponential family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2EAE0-4E29-000A-BC77-87ADE41C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9" y="1712477"/>
            <a:ext cx="1127140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DEB9A-43E6-5225-202E-B92EC284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6" y="4048819"/>
            <a:ext cx="8219534" cy="1213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B68C2-B789-A8B5-4ABB-1126DA74F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3" y="5262442"/>
            <a:ext cx="7967368" cy="457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9B597-C3E0-761E-319A-27FAC4363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6" y="5763829"/>
            <a:ext cx="3430426" cy="363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4D7393-75A7-5B20-8DD6-B10D7434DD02}"/>
              </a:ext>
            </a:extLst>
          </p:cNvPr>
          <p:cNvSpPr txBox="1"/>
          <p:nvPr/>
        </p:nvSpPr>
        <p:spPr>
          <a:xfrm>
            <a:off x="773636" y="3569268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Proof: consider the </a:t>
            </a:r>
            <a:r>
              <a:rPr lang="el-GR" altLang="ja-JP" dirty="0"/>
              <a:t>α-</a:t>
            </a:r>
            <a:r>
              <a:rPr lang="en-US" altLang="ja-JP" dirty="0"/>
              <a:t>skewed Bhattacharyya similarity coefficient:</a:t>
            </a:r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4374B-DC5A-C42F-CE80-15F5F3AF79F6}"/>
              </a:ext>
            </a:extLst>
          </p:cNvPr>
          <p:cNvSpPr/>
          <p:nvPr/>
        </p:nvSpPr>
        <p:spPr>
          <a:xfrm>
            <a:off x="460299" y="1595558"/>
            <a:ext cx="11452039" cy="16189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80CD0-6A29-00C7-2613-F4983E40518C}"/>
              </a:ext>
            </a:extLst>
          </p:cNvPr>
          <p:cNvSpPr txBox="1"/>
          <p:nvPr/>
        </p:nvSpPr>
        <p:spPr>
          <a:xfrm>
            <a:off x="8070826" y="2439237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Cumulant  function F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6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2047456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Overview of classical statistical/Jensen divergences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72393-B81B-15E4-CCC8-B258C14F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81" y="1240123"/>
            <a:ext cx="8802238" cy="51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Extended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 between unnormalized densities: Bregman divergence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Z</a:t>
            </a:r>
            <a:endParaRPr kumimoji="1" lang="ja-JP" altLang="en-US" b="1" baseline="-25000" dirty="0">
              <a:solidFill>
                <a:schemeClr val="accent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B62EA-E5FC-95F4-7F89-0AAB3F52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79" y="1262871"/>
            <a:ext cx="479107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E7800-3FF7-7594-7B68-A92579CC9E74}"/>
              </a:ext>
            </a:extLst>
          </p:cNvPr>
          <p:cNvSpPr txBox="1"/>
          <p:nvPr/>
        </p:nvSpPr>
        <p:spPr>
          <a:xfrm>
            <a:off x="650449" y="1508289"/>
            <a:ext cx="5905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Extend KLD to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unnormalized densities</a:t>
            </a:r>
            <a:r>
              <a:rPr kumimoji="1" lang="en-US" altLang="ja-JP" sz="2400" dirty="0"/>
              <a:t>: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Reverse extended KLD: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6EFD8D-213C-1C5E-EF45-226BE5BF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319892"/>
            <a:ext cx="9686925" cy="2905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D1178-C85F-5526-1C33-FA4A355C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16" y="6297448"/>
            <a:ext cx="326707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8A7D9B-0D48-3E14-6370-893382234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19" y="2664008"/>
            <a:ext cx="295275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BA341D-6C04-B4AB-CD76-7645E64EB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58" y="2013315"/>
            <a:ext cx="424815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9BC1C0-6334-AB59-8F79-6112ACDC3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632" y="2117766"/>
            <a:ext cx="4485228" cy="6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0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AA4B-FF91-81AB-025F-6258626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2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KLD between arbitrary positive densities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9788A-5073-D16A-47D0-5E495398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6" y="1049768"/>
            <a:ext cx="5636867" cy="145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59732-E023-DE1B-4255-B451B292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1" y="3375366"/>
            <a:ext cx="7303910" cy="101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BE2AF-28C3-1413-EE96-8A544A31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30" y="4421357"/>
            <a:ext cx="7077868" cy="1116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5153C-2BF9-4690-3645-800458954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447" y="2853756"/>
            <a:ext cx="1836572" cy="536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3334DD-A978-6208-4EC8-D23E84DCB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6019" y="2743447"/>
            <a:ext cx="1596406" cy="550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6238E0-3336-E349-6E69-33553A128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991" y="6043093"/>
            <a:ext cx="8591550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F6D26F-E6C6-7569-40A2-EBA73DC9E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66" y="5922310"/>
            <a:ext cx="2409825" cy="590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D4B2DF-4BBE-6304-5C4A-9AC67DAE59D3}"/>
              </a:ext>
            </a:extLst>
          </p:cNvPr>
          <p:cNvSpPr txBox="1"/>
          <p:nvPr/>
        </p:nvSpPr>
        <p:spPr>
          <a:xfrm>
            <a:off x="273377" y="5618375"/>
            <a:ext cx="812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Above formula when specialized to densities p and q of exponential family: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4D629-6C85-92EC-57A5-3A307B3C2D8B}"/>
              </a:ext>
            </a:extLst>
          </p:cNvPr>
          <p:cNvSpPr txBox="1"/>
          <p:nvPr/>
        </p:nvSpPr>
        <p:spPr>
          <a:xfrm>
            <a:off x="251519" y="2842531"/>
            <a:ext cx="811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Consider arbitrary densities (not necessarily exp </a:t>
            </a:r>
            <a:r>
              <a:rPr kumimoji="1" lang="en-US" altLang="ja-JP" sz="2400" dirty="0" err="1"/>
              <a:t>fams</a:t>
            </a:r>
            <a:r>
              <a:rPr kumimoji="1" lang="en-US" altLang="ja-JP" sz="2400" dirty="0"/>
              <a:t>):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4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5" y="901798"/>
            <a:ext cx="10515600" cy="4351338"/>
          </a:xfrm>
        </p:spPr>
        <p:txBody>
          <a:bodyPr/>
          <a:lstStyle/>
          <a:p>
            <a:r>
              <a:rPr lang="en-US" altLang="ja-JP" sz="2800" dirty="0"/>
              <a:t>Statistical </a:t>
            </a:r>
            <a:r>
              <a:rPr lang="el-GR" altLang="ja-JP" sz="2800" b="1" dirty="0">
                <a:solidFill>
                  <a:srgbClr val="FF0000"/>
                </a:solidFill>
              </a:rPr>
              <a:t>α</a:t>
            </a:r>
            <a:r>
              <a:rPr lang="en-US" altLang="ja-JP" sz="2800" b="1" dirty="0">
                <a:solidFill>
                  <a:srgbClr val="FF0000"/>
                </a:solidFill>
              </a:rPr>
              <a:t>-divergences </a:t>
            </a:r>
            <a:r>
              <a:rPr lang="en-US" altLang="ja-JP" sz="2800" dirty="0"/>
              <a:t>between positive measures: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When considering unnormalized exponential family densities:</a:t>
            </a:r>
            <a:endParaRPr kumimoji="1" lang="ja-JP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89D6E4-CA17-B0FE-A719-DFDD658AECFA}"/>
              </a:ext>
            </a:extLst>
          </p:cNvPr>
          <p:cNvSpPr txBox="1">
            <a:spLocks/>
          </p:cNvSpPr>
          <p:nvPr/>
        </p:nvSpPr>
        <p:spPr>
          <a:xfrm>
            <a:off x="527508" y="-94866"/>
            <a:ext cx="11136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ja-JP" sz="4000" b="1" dirty="0">
                <a:solidFill>
                  <a:schemeClr val="accent5"/>
                </a:solidFill>
              </a:rPr>
              <a:t>α</a:t>
            </a:r>
            <a:r>
              <a:rPr lang="en-US" altLang="ja-JP" sz="4000" b="1" dirty="0">
                <a:solidFill>
                  <a:schemeClr val="accent5"/>
                </a:solidFill>
              </a:rPr>
              <a:t>-divergences between unnormalized densities </a:t>
            </a:r>
            <a:endParaRPr lang="ja-JP" altLang="en-US" sz="4000" b="1" baseline="-25000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965C9-790F-5CCF-3F5F-76CD33A8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64" y="1312801"/>
            <a:ext cx="8315325" cy="164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A68FF-7ADF-3EF4-EE8C-865B0707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64" y="3501841"/>
            <a:ext cx="7210425" cy="1609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07A01-48C6-8386-D203-57BB3126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9" y="5303826"/>
            <a:ext cx="11453190" cy="13255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572FD5-11C2-1F80-9686-F0362E26DCA6}"/>
              </a:ext>
            </a:extLst>
          </p:cNvPr>
          <p:cNvSpPr/>
          <p:nvPr/>
        </p:nvSpPr>
        <p:spPr>
          <a:xfrm>
            <a:off x="513369" y="5162256"/>
            <a:ext cx="11452039" cy="14415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4C2F3-E995-B88A-FE74-BF586DF7874D}"/>
              </a:ext>
            </a:extLst>
          </p:cNvPr>
          <p:cNvSpPr txBox="1"/>
          <p:nvPr/>
        </p:nvSpPr>
        <p:spPr>
          <a:xfrm>
            <a:off x="8497038" y="4045093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Partition function Z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Overview of divergences between (un)normalized EF densities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5340-8A12-6226-8501-A1DA7F38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018"/>
            <a:ext cx="12192000" cy="54359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DBB8DD-1508-B878-9B7F-CC29E6703F48}"/>
              </a:ext>
            </a:extLst>
          </p:cNvPr>
          <p:cNvSpPr/>
          <p:nvPr/>
        </p:nvSpPr>
        <p:spPr>
          <a:xfrm>
            <a:off x="546755" y="2432115"/>
            <a:ext cx="4977352" cy="4619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E22D1-AA5C-4099-6F3C-0145310C2422}"/>
              </a:ext>
            </a:extLst>
          </p:cNvPr>
          <p:cNvSpPr/>
          <p:nvPr/>
        </p:nvSpPr>
        <p:spPr>
          <a:xfrm>
            <a:off x="7062281" y="2453242"/>
            <a:ext cx="3591578" cy="4619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8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2305-716E-787E-A544-F38D4A7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88900"/>
            <a:ext cx="1198461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accent5"/>
                </a:solidFill>
              </a:rPr>
              <a:t>KLD between normalized and unnormalized densities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297E-E7ED-F2A3-01A6-62909008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7" y="1341244"/>
            <a:ext cx="7053508" cy="125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C1A39-7425-9783-5C37-69C3B7238EE1}"/>
              </a:ext>
            </a:extLst>
          </p:cNvPr>
          <p:cNvSpPr txBox="1"/>
          <p:nvPr/>
        </p:nvSpPr>
        <p:spPr>
          <a:xfrm>
            <a:off x="829559" y="2607600"/>
            <a:ext cx="1010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</a:t>
            </a:r>
            <a:r>
              <a:rPr kumimoji="1" lang="en-US" altLang="ja-JP" sz="2000" dirty="0"/>
              <a:t>here we generalized Bregman divergences to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duo Bregman pseudo-divergences</a:t>
            </a:r>
            <a:r>
              <a:rPr kumimoji="1" lang="en-US" altLang="ja-JP" sz="2000" dirty="0"/>
              <a:t>:</a:t>
            </a:r>
            <a:endParaRPr kumimoji="1" lang="ja-JP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6B44C-1E49-03F8-25E9-3A034224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93" y="2931459"/>
            <a:ext cx="593407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6317C-F463-1CE0-4D95-38A346799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02" y="3531508"/>
            <a:ext cx="397192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E1B2B-43B9-6524-78E6-A8387DF4938F}"/>
              </a:ext>
            </a:extLst>
          </p:cNvPr>
          <p:cNvSpPr txBox="1"/>
          <p:nvPr/>
        </p:nvSpPr>
        <p:spPr>
          <a:xfrm>
            <a:off x="601057" y="353485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with</a:t>
            </a:r>
            <a:endParaRPr kumimoji="1" lang="ja-JP" alt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B40AC1-E58C-229C-380B-6FFC1F236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893" y="2255862"/>
            <a:ext cx="1800225" cy="276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C21011-9494-C1F7-EAD1-A5AB1441585D}"/>
              </a:ext>
            </a:extLst>
          </p:cNvPr>
          <p:cNvSpPr txBox="1"/>
          <p:nvPr/>
        </p:nvSpPr>
        <p:spPr>
          <a:xfrm>
            <a:off x="6682033" y="219391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with</a:t>
            </a:r>
            <a:endParaRPr kumimoji="1" lang="ja-JP" altLang="en-US" sz="2000" dirty="0"/>
          </a:p>
        </p:txBody>
      </p:sp>
      <p:pic>
        <p:nvPicPr>
          <p:cNvPr id="1026" name="Picture 2" descr="The duo Bregman divergence induced by two strictly convex and... | Download  Scientific Diagram">
            <a:extLst>
              <a:ext uri="{FF2B5EF4-FFF2-40B4-BE49-F238E27FC236}">
                <a16:creationId xmlns:a16="http://schemas.microsoft.com/office/drawing/2014/main" id="{CC09FFA9-C466-733C-9562-DFDD553F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00" y="3434072"/>
            <a:ext cx="3971925" cy="315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0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Comparative convexity: (M,N)-convexity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476832"/>
            <a:ext cx="12010533" cy="4351338"/>
          </a:xfrm>
        </p:spPr>
        <p:txBody>
          <a:bodyPr/>
          <a:lstStyle/>
          <a:p>
            <a:r>
              <a:rPr lang="en-US" altLang="ja-JP" i="1" dirty="0"/>
              <a:t>Definition</a:t>
            </a:r>
            <a:r>
              <a:rPr lang="en-US" altLang="ja-JP" dirty="0"/>
              <a:t>: </a:t>
            </a:r>
            <a:r>
              <a:rPr kumimoji="1" lang="en-US" altLang="ja-JP" dirty="0"/>
              <a:t>A function Z is </a:t>
            </a:r>
            <a:r>
              <a:rPr kumimoji="1" lang="en-US" altLang="ja-JP" b="1" dirty="0">
                <a:solidFill>
                  <a:srgbClr val="FF0000"/>
                </a:solidFill>
              </a:rPr>
              <a:t>(M,N)-convex </a:t>
            </a:r>
            <a:r>
              <a:rPr kumimoji="1" lang="en-US" altLang="ja-JP" dirty="0" err="1"/>
              <a:t>iff</a:t>
            </a:r>
            <a:r>
              <a:rPr kumimoji="1" lang="en-US" altLang="ja-JP" dirty="0"/>
              <a:t> for  in </a:t>
            </a:r>
            <a:r>
              <a:rPr kumimoji="1" lang="el-GR" altLang="ja-JP" dirty="0"/>
              <a:t>α </a:t>
            </a:r>
            <a:r>
              <a:rPr kumimoji="1" lang="en-US" altLang="ja-JP" dirty="0"/>
              <a:t>in [0,1]: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Ordinary convexity: (A,A)-convexity </a:t>
            </a:r>
            <a:r>
              <a:rPr lang="en-US" altLang="ja-JP" dirty="0" err="1"/>
              <a:t>wrt</a:t>
            </a:r>
            <a:r>
              <a:rPr lang="en-US" altLang="ja-JP" dirty="0"/>
              <a:t> to arithmetic weighted mean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Log-convexity</a:t>
            </a:r>
            <a:r>
              <a:rPr kumimoji="1" lang="en-US" altLang="ja-JP" dirty="0"/>
              <a:t>: </a:t>
            </a:r>
            <a:r>
              <a:rPr kumimoji="1" lang="en-US" altLang="ja-JP" b="1" dirty="0">
                <a:solidFill>
                  <a:srgbClr val="FF0000"/>
                </a:solidFill>
              </a:rPr>
              <a:t>(A,G)-convexity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to A/geometric weighted means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E0709-7514-F491-3FEF-FA0D2AC5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54" y="2205724"/>
            <a:ext cx="7308411" cy="63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F29A0-D5BD-D566-ED84-EDE739A9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33" y="3746838"/>
            <a:ext cx="4542407" cy="50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F0A3A-A011-F8E7-D043-A601591FB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80" y="5284017"/>
            <a:ext cx="4107060" cy="5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2889-3770-A444-A3F7-58C76A2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Outline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2F22-F099-FD97-9D1C-705D16F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966" y="1127600"/>
            <a:ext cx="10515600" cy="546173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divergence, exponential families, and Bregman divergences</a:t>
            </a:r>
          </a:p>
          <a:p>
            <a:r>
              <a:rPr lang="en-US" altLang="ja-JP" dirty="0"/>
              <a:t>Dual information geometry of convex functions</a:t>
            </a:r>
          </a:p>
          <a:p>
            <a:endParaRPr lang="en-US" altLang="ja-JP" dirty="0"/>
          </a:p>
          <a:p>
            <a:r>
              <a:rPr lang="en-US" altLang="ja-JP" dirty="0"/>
              <a:t>Two normalizations of exponential families: </a:t>
            </a:r>
            <a:r>
              <a:rPr lang="en-US" altLang="ja-JP" b="1" dirty="0">
                <a:solidFill>
                  <a:schemeClr val="accent4"/>
                </a:solidFill>
              </a:rPr>
              <a:t>cumulant</a:t>
            </a:r>
            <a:r>
              <a:rPr lang="en-US" altLang="ja-JP" dirty="0"/>
              <a:t> or </a:t>
            </a:r>
            <a:r>
              <a:rPr lang="en-US" altLang="ja-JP" b="1" dirty="0">
                <a:solidFill>
                  <a:schemeClr val="accent4"/>
                </a:solidFill>
              </a:rPr>
              <a:t>partition</a:t>
            </a:r>
            <a:r>
              <a:rPr lang="en-US" altLang="ja-JP" dirty="0"/>
              <a:t> functions, and their relationships with parameter divergences: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600" dirty="0"/>
              <a:t>well-known: </a:t>
            </a:r>
            <a:r>
              <a:rPr lang="en-US" altLang="ja-JP" sz="2600" dirty="0"/>
              <a:t>B</a:t>
            </a:r>
            <a:r>
              <a:rPr kumimoji="1" lang="en-US" altLang="ja-JP" sz="2600" dirty="0"/>
              <a:t>hattacharyya distances/</a:t>
            </a:r>
            <a:r>
              <a:rPr kumimoji="1" lang="en-US" altLang="ja-JP" sz="2600" dirty="0" err="1"/>
              <a:t>Rényi</a:t>
            </a:r>
            <a:r>
              <a:rPr kumimoji="1" lang="en-US" altLang="ja-JP" sz="2600" dirty="0"/>
              <a:t> divergences and skewed Jensen divergences with respect to cumulant function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600" dirty="0"/>
              <a:t>New:</a:t>
            </a:r>
            <a:r>
              <a:rPr lang="el-GR" altLang="ja-JP" sz="2600" b="1" dirty="0">
                <a:solidFill>
                  <a:srgbClr val="FF0000"/>
                </a:solidFill>
              </a:rPr>
              <a:t>α</a:t>
            </a:r>
            <a:r>
              <a:rPr lang="en-US" altLang="ja-JP" sz="2600" b="1" dirty="0">
                <a:solidFill>
                  <a:srgbClr val="FF0000"/>
                </a:solidFill>
              </a:rPr>
              <a:t>-divergences and skewed Jensen divergences with respect to partition function of exponential families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r>
              <a:rPr lang="en-US" altLang="ja-JP" dirty="0"/>
              <a:t>Comparative convexity, quasi-arithmetic means, and convex deformations preserving convexity</a:t>
            </a:r>
          </a:p>
          <a:p>
            <a:r>
              <a:rPr kumimoji="1" lang="en-US" altLang="ja-JP" dirty="0"/>
              <a:t>Some generalization of Bregman divergences yielding conformal Bregman divergences</a:t>
            </a:r>
          </a:p>
          <a:p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C5273-022F-A94F-8661-6BCC9A413295}"/>
              </a:ext>
            </a:extLst>
          </p:cNvPr>
          <p:cNvSpPr txBox="1"/>
          <p:nvPr/>
        </p:nvSpPr>
        <p:spPr>
          <a:xfrm rot="10800000">
            <a:off x="748612" y="987873"/>
            <a:ext cx="492443" cy="15045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>
                <a:highlight>
                  <a:srgbClr val="FFFF00"/>
                </a:highlight>
              </a:rPr>
              <a:t>Background</a:t>
            </a:r>
            <a:endParaRPr kumimoji="1" lang="ja-JP" altLang="en-US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EBB74-E6A8-C660-E413-96B9E144D989}"/>
              </a:ext>
            </a:extLst>
          </p:cNvPr>
          <p:cNvSpPr txBox="1"/>
          <p:nvPr/>
        </p:nvSpPr>
        <p:spPr>
          <a:xfrm rot="10800000">
            <a:off x="440836" y="2490575"/>
            <a:ext cx="800219" cy="2217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en-US" altLang="ja-JP" sz="2000" dirty="0">
                <a:highlight>
                  <a:srgbClr val="FF00FF"/>
                </a:highlight>
              </a:rPr>
              <a:t>Interplay of</a:t>
            </a:r>
          </a:p>
          <a:p>
            <a:pPr algn="ctr"/>
            <a:r>
              <a:rPr lang="en-US" altLang="ja-JP" sz="2000" dirty="0">
                <a:highlight>
                  <a:srgbClr val="FF00FF"/>
                </a:highlight>
              </a:rPr>
              <a:t>Models/distances</a:t>
            </a:r>
            <a:endParaRPr kumimoji="1" lang="ja-JP" altLang="en-US" sz="2000" dirty="0">
              <a:highlight>
                <a:srgbClr val="FF00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B6F6F-460F-6177-C714-FE73213E3509}"/>
              </a:ext>
            </a:extLst>
          </p:cNvPr>
          <p:cNvSpPr txBox="1"/>
          <p:nvPr/>
        </p:nvSpPr>
        <p:spPr>
          <a:xfrm rot="10800000">
            <a:off x="479791" y="4706614"/>
            <a:ext cx="800219" cy="2151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000" dirty="0">
                <a:highlight>
                  <a:srgbClr val="00FFFF"/>
                </a:highlight>
              </a:rPr>
              <a:t>Deforming </a:t>
            </a:r>
          </a:p>
          <a:p>
            <a:pPr algn="ctr"/>
            <a:r>
              <a:rPr lang="en-US" altLang="ja-JP" sz="2000" dirty="0">
                <a:highlight>
                  <a:srgbClr val="00FFFF"/>
                </a:highlight>
              </a:rPr>
              <a:t>convex functions</a:t>
            </a:r>
            <a:endParaRPr kumimoji="1" lang="en-US" altLang="ja-JP" sz="2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0542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-65518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Comparative convexity </a:t>
            </a:r>
            <a:r>
              <a:rPr kumimoji="1" lang="en-US" altLang="ja-JP" sz="4000" b="1" dirty="0" err="1">
                <a:solidFill>
                  <a:schemeClr val="accent5"/>
                </a:solidFill>
              </a:rPr>
              <a:t>wrt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 quasi-arithmetic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077669"/>
            <a:ext cx="10515600" cy="519734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Kolmogorov-Nagumo-De </a:t>
            </a:r>
            <a:r>
              <a:rPr kumimoji="1" lang="en-US" altLang="ja-JP" dirty="0" err="1"/>
              <a:t>Finitti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quasi-arithmetic mean </a:t>
            </a:r>
            <a:r>
              <a:rPr kumimoji="1" lang="en-US" altLang="ja-JP" dirty="0"/>
              <a:t>for a strictly monotone generator h(u):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Includes </a:t>
            </a:r>
            <a:r>
              <a:rPr lang="en-US" altLang="ja-JP" b="1" dirty="0">
                <a:solidFill>
                  <a:srgbClr val="FF0000"/>
                </a:solidFill>
              </a:rPr>
              <a:t>power means </a:t>
            </a:r>
            <a:r>
              <a:rPr lang="en-US" altLang="ja-JP" dirty="0"/>
              <a:t>which are </a:t>
            </a:r>
            <a:r>
              <a:rPr lang="en-US" altLang="ja-JP" i="1" dirty="0"/>
              <a:t>homogeneous means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Include the </a:t>
            </a:r>
            <a:r>
              <a:rPr lang="en-US" altLang="ja-JP" b="1" dirty="0">
                <a:solidFill>
                  <a:srgbClr val="FF0000"/>
                </a:solidFill>
              </a:rPr>
              <a:t>geometric mean </a:t>
            </a:r>
            <a:r>
              <a:rPr lang="en-US" altLang="ja-JP" dirty="0"/>
              <a:t>when </a:t>
            </a:r>
            <a:r>
              <a:rPr lang="en-US" altLang="ja-JP" dirty="0">
                <a:latin typeface="+mj-lt"/>
              </a:rPr>
              <a:t>p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+mj-lt"/>
              </a:rPr>
              <a:t>→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+mj-lt"/>
              </a:rPr>
              <a:t>0</a:t>
            </a:r>
            <a:endParaRPr kumimoji="1" lang="en-US" altLang="ja-JP" dirty="0">
              <a:latin typeface="+mj-lt"/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692D4-BA14-38D7-E801-1824DCD4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5" y="1919486"/>
            <a:ext cx="6662230" cy="66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B8664-838E-A57D-9449-D4416D6F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12" y="3479965"/>
            <a:ext cx="9909924" cy="777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EBB7C-3C45-4D46-1F9B-8316FA3D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414" y="4369481"/>
            <a:ext cx="2117196" cy="612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8F1C6-2E9A-0CDB-55A4-1E2FC5CB8818}"/>
              </a:ext>
            </a:extLst>
          </p:cNvPr>
          <p:cNvGrpSpPr/>
          <p:nvPr/>
        </p:nvGrpSpPr>
        <p:grpSpPr>
          <a:xfrm>
            <a:off x="6509943" y="4279598"/>
            <a:ext cx="3022247" cy="777711"/>
            <a:chOff x="6509944" y="4678762"/>
            <a:chExt cx="2190750" cy="5637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4159D9-3370-2E61-B8FC-6F280BD2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9944" y="4737680"/>
              <a:ext cx="1076325" cy="5048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77E989-9881-E6DA-1F75-64A2D4A5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6269" y="4678762"/>
              <a:ext cx="1114425" cy="4572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81FBF34-53D3-6F46-273D-09A4E310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561" y="5730500"/>
            <a:ext cx="11643149" cy="6964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818B1D-D696-778B-6B79-EFF6584741B6}"/>
              </a:ext>
            </a:extLst>
          </p:cNvPr>
          <p:cNvSpPr/>
          <p:nvPr/>
        </p:nvSpPr>
        <p:spPr>
          <a:xfrm>
            <a:off x="297686" y="5635500"/>
            <a:ext cx="11643149" cy="8595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98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Deforming convex functions with comparative convexity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9CF2-3122-31EA-53F2-F09FA92D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1343818"/>
            <a:ext cx="11717956" cy="1200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08F23-5C6C-AC05-EF32-DBD62575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4" y="3982726"/>
            <a:ext cx="11756706" cy="124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2C063-8F4B-0B3C-50EE-FF168B7C39B1}"/>
              </a:ext>
            </a:extLst>
          </p:cNvPr>
          <p:cNvSpPr txBox="1"/>
          <p:nvPr/>
        </p:nvSpPr>
        <p:spPr>
          <a:xfrm>
            <a:off x="377072" y="2856322"/>
            <a:ext cx="11774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consider deformations with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two strictly monotone functions </a:t>
            </a:r>
            <a:r>
              <a:rPr kumimoji="1" lang="en-US" altLang="ja-JP" sz="2400" dirty="0"/>
              <a:t>which preserve </a:t>
            </a:r>
          </a:p>
          <a:p>
            <a:r>
              <a:rPr kumimoji="1" lang="en-US" altLang="ja-JP" sz="2400" dirty="0"/>
              <a:t>convexity and thus induces </a:t>
            </a:r>
            <a:r>
              <a:rPr lang="en-US" altLang="ja-JP" sz="2400" dirty="0"/>
              <a:t>family of Bregman and Jensen divergences, </a:t>
            </a:r>
          </a:p>
          <a:p>
            <a:r>
              <a:rPr lang="en-US" altLang="ja-JP" sz="2400" dirty="0"/>
              <a:t>and families of dually flat spaces:</a:t>
            </a:r>
            <a:endParaRPr kumimoji="1" lang="ja-JP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20A85-2AAA-78C1-93D5-D49B3149FB05}"/>
              </a:ext>
            </a:extLst>
          </p:cNvPr>
          <p:cNvSpPr txBox="1"/>
          <p:nvPr/>
        </p:nvSpPr>
        <p:spPr>
          <a:xfrm>
            <a:off x="272094" y="5522509"/>
            <a:ext cx="10958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+mj-lt"/>
              </a:rPr>
              <a:t>D</a:t>
            </a:r>
            <a:r>
              <a:rPr kumimoji="1" lang="en-US" altLang="ja-JP" sz="2800" dirty="0">
                <a:latin typeface="+mj-lt"/>
              </a:rPr>
              <a:t>eform both (1) the </a:t>
            </a:r>
            <a:r>
              <a:rPr kumimoji="1" lang="en-US" altLang="ja-JP" sz="2800" b="1" dirty="0">
                <a:solidFill>
                  <a:srgbClr val="FF0000"/>
                </a:solidFill>
                <a:latin typeface="+mj-lt"/>
              </a:rPr>
              <a:t>function</a:t>
            </a:r>
            <a:r>
              <a:rPr kumimoji="1" lang="en-US" altLang="ja-JP" sz="2800" dirty="0">
                <a:latin typeface="+mj-lt"/>
              </a:rPr>
              <a:t> F (by </a:t>
            </a:r>
            <a:r>
              <a:rPr kumimoji="1" lang="ja-JP" altLang="en-US" sz="2800" dirty="0">
                <a:latin typeface="+mj-lt"/>
              </a:rPr>
              <a:t>𝜏</a:t>
            </a:r>
            <a:r>
              <a:rPr kumimoji="1" lang="en-US" altLang="ja-JP" sz="2800" baseline="30000" dirty="0">
                <a:latin typeface="+mj-lt"/>
              </a:rPr>
              <a:t>-1</a:t>
            </a:r>
            <a:r>
              <a:rPr kumimoji="1" lang="en-US" altLang="ja-JP" sz="2800" dirty="0">
                <a:latin typeface="+mj-lt"/>
              </a:rPr>
              <a:t>) and (2) the </a:t>
            </a:r>
            <a:r>
              <a:rPr kumimoji="1" lang="en-US" altLang="ja-JP" sz="2800" b="1" dirty="0">
                <a:solidFill>
                  <a:srgbClr val="FF0000"/>
                </a:solidFill>
                <a:latin typeface="+mj-lt"/>
              </a:rPr>
              <a:t>argument</a:t>
            </a:r>
            <a:r>
              <a:rPr kumimoji="1" lang="en-US" altLang="ja-JP" sz="2800" dirty="0">
                <a:latin typeface="+mj-lt"/>
              </a:rPr>
              <a:t> </a:t>
            </a:r>
            <a:r>
              <a:rPr kumimoji="1" lang="el-GR" altLang="ja-JP" sz="2800" dirty="0">
                <a:latin typeface="+mj-lt"/>
              </a:rPr>
              <a:t>θ</a:t>
            </a:r>
            <a:r>
              <a:rPr kumimoji="1" lang="en-US" altLang="ja-JP" sz="2800" dirty="0">
                <a:latin typeface="+mj-lt"/>
              </a:rPr>
              <a:t> (by </a:t>
            </a:r>
            <a:r>
              <a:rPr kumimoji="1" lang="el-GR" altLang="ja-JP" sz="2800" dirty="0">
                <a:latin typeface="+mj-lt"/>
              </a:rPr>
              <a:t>ρ</a:t>
            </a:r>
            <a:r>
              <a:rPr kumimoji="1" lang="en-US" altLang="ja-JP" sz="2800" dirty="0">
                <a:latin typeface="+mj-lt"/>
              </a:rPr>
              <a:t>)</a:t>
            </a:r>
          </a:p>
          <a:p>
            <a:r>
              <a:rPr lang="en-US" altLang="ja-JP" sz="2800" dirty="0">
                <a:latin typeface="+mj-lt"/>
              </a:rPr>
              <a:t>by considering functions Z</a:t>
            </a:r>
            <a:r>
              <a:rPr kumimoji="1" lang="en-US" altLang="ja-JP" sz="2800" dirty="0">
                <a:latin typeface="+mj-lt"/>
              </a:rPr>
              <a:t> =</a:t>
            </a:r>
            <a:r>
              <a:rPr kumimoji="1" lang="ja-JP" altLang="en-US" sz="2800" dirty="0">
                <a:latin typeface="+mj-lt"/>
              </a:rPr>
              <a:t>𝜏</a:t>
            </a:r>
            <a:r>
              <a:rPr kumimoji="1" lang="en-US" altLang="ja-JP" sz="2800" baseline="30000" dirty="0">
                <a:latin typeface="+mj-lt"/>
              </a:rPr>
              <a:t>-1</a:t>
            </a:r>
            <a:r>
              <a:rPr lang="en-US" altLang="ja-JP" dirty="0"/>
              <a:t>(</a:t>
            </a:r>
            <a:r>
              <a:rPr kumimoji="1" lang="en-US" altLang="ja-JP" sz="2800" dirty="0">
                <a:latin typeface="+mj-lt"/>
              </a:rPr>
              <a:t>F(</a:t>
            </a:r>
            <a:r>
              <a:rPr kumimoji="1" lang="el-GR" altLang="ja-JP" sz="2800" dirty="0">
                <a:latin typeface="+mj-lt"/>
              </a:rPr>
              <a:t>θ)</a:t>
            </a:r>
            <a:r>
              <a:rPr kumimoji="1" lang="en-US" altLang="ja-JP" sz="2800" dirty="0">
                <a:latin typeface="+mj-lt"/>
              </a:rPr>
              <a:t>)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DA8D1-5B30-8CCA-E722-EACAD88621C3}"/>
              </a:ext>
            </a:extLst>
          </p:cNvPr>
          <p:cNvSpPr/>
          <p:nvPr/>
        </p:nvSpPr>
        <p:spPr>
          <a:xfrm>
            <a:off x="3923155" y="2062163"/>
            <a:ext cx="4268738" cy="6072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96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Generalizing Bregman divergences with (M,N)-convexity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476833"/>
            <a:ext cx="10515600" cy="4351338"/>
          </a:xfrm>
        </p:spPr>
        <p:txBody>
          <a:bodyPr/>
          <a:lstStyle/>
          <a:p>
            <a:r>
              <a:rPr lang="en-US" altLang="ja-JP" dirty="0"/>
              <a:t>Skew Jensen comparative convexity divergence: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Non-negative for </a:t>
            </a:r>
            <a:r>
              <a:rPr lang="en-US" altLang="ja-JP" b="1" dirty="0">
                <a:solidFill>
                  <a:srgbClr val="FF0000"/>
                </a:solidFill>
              </a:rPr>
              <a:t>(M,N)-convex generators </a:t>
            </a:r>
            <a:r>
              <a:rPr lang="en-US" altLang="ja-JP" dirty="0"/>
              <a:t>F provided regular means M and N (e.g. power means)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536E8-F8FB-E772-CDE6-D8693C1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05883"/>
            <a:ext cx="808672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C8875-B7C8-3F4F-1E60-F0B2E9C6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8" y="4122861"/>
            <a:ext cx="11591146" cy="2004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FB9F9-8039-6D40-7C47-AA24DAF9C668}"/>
              </a:ext>
            </a:extLst>
          </p:cNvPr>
          <p:cNvSpPr txBox="1"/>
          <p:nvPr/>
        </p:nvSpPr>
        <p:spPr>
          <a:xfrm>
            <a:off x="216816" y="219892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/>
              <a:t>Definition:</a:t>
            </a:r>
            <a:endParaRPr kumimoji="1" lang="ja-JP" altLang="en-US" sz="2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5DE70-6DA3-FB36-4D5B-01B141B8075A}"/>
              </a:ext>
            </a:extLst>
          </p:cNvPr>
          <p:cNvSpPr txBox="1"/>
          <p:nvPr/>
        </p:nvSpPr>
        <p:spPr>
          <a:xfrm>
            <a:off x="587958" y="6257221"/>
            <a:ext cx="11620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Analogy to limit of skewed Jensen divergences amount to forward/reverse Bregman divergences.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8617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AF45-1D16-26E5-697F-20B2F0A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Generalizing Bregman divergences with quasi-arithmetic mean convexity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D7CF-95A7-1D1B-EDBD-E18B8657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6" y="1794988"/>
            <a:ext cx="11767766" cy="203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DC473-719D-CCE0-8EB2-CA0D238DF3AF}"/>
              </a:ext>
            </a:extLst>
          </p:cNvPr>
          <p:cNvSpPr txBox="1"/>
          <p:nvPr/>
        </p:nvSpPr>
        <p:spPr>
          <a:xfrm>
            <a:off x="480767" y="4062953"/>
            <a:ext cx="693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Amounts to a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conformal Bregman divergence</a:t>
            </a:r>
            <a:r>
              <a:rPr kumimoji="1" lang="en-US" altLang="ja-JP" sz="2400" dirty="0"/>
              <a:t>:</a:t>
            </a:r>
            <a:endParaRPr kumimoji="1" lang="ja-JP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8F173-8E48-76F6-2F2F-2CF4CB6F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0" y="4605632"/>
            <a:ext cx="5611256" cy="112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064314-A1CA-6F80-0C43-F8A310A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5727883"/>
            <a:ext cx="3314700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03E0B-4D9F-B326-A6B3-A1E462AD6746}"/>
              </a:ext>
            </a:extLst>
          </p:cNvPr>
          <p:cNvSpPr txBox="1"/>
          <p:nvPr/>
        </p:nvSpPr>
        <p:spPr>
          <a:xfrm>
            <a:off x="7062866" y="580037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with</a:t>
            </a:r>
            <a:endParaRPr kumimoji="1" lang="ja-JP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C6388-3361-049F-FAC8-4E8015210CA4}"/>
              </a:ext>
            </a:extLst>
          </p:cNvPr>
          <p:cNvSpPr txBox="1"/>
          <p:nvPr/>
        </p:nvSpPr>
        <p:spPr>
          <a:xfrm>
            <a:off x="347461" y="6327753"/>
            <a:ext cx="113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Remark: Conformal Bregman divergences may yield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robustness</a:t>
            </a:r>
            <a:r>
              <a:rPr kumimoji="1" lang="en-US" altLang="ja-JP" sz="2400" dirty="0"/>
              <a:t> in applications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910BD-78CC-5DD0-9A26-F9BB3E1D3D6A}"/>
              </a:ext>
            </a:extLst>
          </p:cNvPr>
          <p:cNvSpPr txBox="1"/>
          <p:nvPr/>
        </p:nvSpPr>
        <p:spPr>
          <a:xfrm>
            <a:off x="4130429" y="5631023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Conformal factor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39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14F7-E59B-9AC4-465D-2CB6FD0B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-153350"/>
            <a:ext cx="620362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References (partial list)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63D3-D3ED-4AE6-9552-6F437B40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0" y="939504"/>
            <a:ext cx="11947689" cy="5918495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John </a:t>
            </a:r>
            <a:r>
              <a:rPr lang="en-US" altLang="ja-JP" dirty="0" err="1"/>
              <a:t>Aczel</a:t>
            </a:r>
            <a:r>
              <a:rPr lang="en-US" altLang="ja-JP" dirty="0"/>
              <a:t>. </a:t>
            </a:r>
            <a:r>
              <a:rPr lang="en-US" altLang="ja-JP" b="1" dirty="0">
                <a:solidFill>
                  <a:schemeClr val="accent6"/>
                </a:solidFill>
              </a:rPr>
              <a:t>A generalization of the notion of convex functions</a:t>
            </a:r>
            <a:r>
              <a:rPr lang="en-US" altLang="ja-JP" dirty="0"/>
              <a:t>. Det </a:t>
            </a:r>
            <a:r>
              <a:rPr lang="en-US" altLang="ja-JP" dirty="0" err="1"/>
              <a:t>Kongelige</a:t>
            </a:r>
            <a:r>
              <a:rPr lang="en-US" altLang="ja-JP" dirty="0"/>
              <a:t> Norske </a:t>
            </a:r>
            <a:r>
              <a:rPr lang="en-US" altLang="ja-JP" dirty="0" err="1"/>
              <a:t>Videnskabers</a:t>
            </a:r>
            <a:r>
              <a:rPr lang="en-US" altLang="ja-JP" dirty="0"/>
              <a:t> </a:t>
            </a:r>
            <a:r>
              <a:rPr lang="en-US" altLang="ja-JP" dirty="0" err="1"/>
              <a:t>Selskabs</a:t>
            </a:r>
            <a:r>
              <a:rPr lang="en-US" altLang="ja-JP" dirty="0"/>
              <a:t> </a:t>
            </a:r>
            <a:r>
              <a:rPr lang="en-US" altLang="ja-JP" dirty="0" err="1"/>
              <a:t>Forhandlinger</a:t>
            </a:r>
            <a:r>
              <a:rPr lang="en-US" altLang="ja-JP" dirty="0"/>
              <a:t>, Trondheim, 19(24):87–90, 1947</a:t>
            </a:r>
          </a:p>
          <a:p>
            <a:r>
              <a:rPr lang="en-US" altLang="ja-JP" dirty="0"/>
              <a:t>Katy S </a:t>
            </a:r>
            <a:r>
              <a:rPr lang="en-US" altLang="ja-JP" dirty="0" err="1"/>
              <a:t>Azoury</a:t>
            </a:r>
            <a:r>
              <a:rPr lang="en-US" altLang="ja-JP" dirty="0"/>
              <a:t> and Manfred K </a:t>
            </a:r>
            <a:r>
              <a:rPr lang="en-US" altLang="ja-JP" dirty="0" err="1"/>
              <a:t>Warmuth</a:t>
            </a:r>
            <a:r>
              <a:rPr lang="en-US" altLang="ja-JP" dirty="0"/>
              <a:t>. </a:t>
            </a:r>
            <a:r>
              <a:rPr lang="en-US" altLang="ja-JP" b="1" dirty="0">
                <a:solidFill>
                  <a:schemeClr val="accent6"/>
                </a:solidFill>
              </a:rPr>
              <a:t>Relative loss bounds for on-line density estimation with the exponential family of distributions</a:t>
            </a:r>
            <a:r>
              <a:rPr lang="en-US" altLang="ja-JP" dirty="0"/>
              <a:t>. Machine learning, 43:211–246, 2001.</a:t>
            </a:r>
          </a:p>
          <a:p>
            <a:r>
              <a:rPr lang="en-US" altLang="ja-JP" dirty="0"/>
              <a:t>Ole </a:t>
            </a:r>
            <a:r>
              <a:rPr lang="en-US" altLang="ja-JP" dirty="0" err="1"/>
              <a:t>Barndorff</a:t>
            </a:r>
            <a:r>
              <a:rPr lang="en-US" altLang="ja-JP" dirty="0"/>
              <a:t>-Nielsen. </a:t>
            </a:r>
            <a:r>
              <a:rPr lang="en-US" altLang="ja-JP" b="1" dirty="0">
                <a:solidFill>
                  <a:schemeClr val="accent6"/>
                </a:solidFill>
              </a:rPr>
              <a:t>Information and exponential families</a:t>
            </a:r>
            <a:r>
              <a:rPr lang="en-US" altLang="ja-JP" dirty="0"/>
              <a:t>. John Wiley &amp; Sons, 2014.</a:t>
            </a:r>
          </a:p>
          <a:p>
            <a:r>
              <a:rPr lang="en-US" altLang="ja-JP" dirty="0"/>
              <a:t>Kazuhiro </a:t>
            </a:r>
            <a:r>
              <a:rPr lang="en-US" altLang="ja-JP" dirty="0" err="1"/>
              <a:t>Ishige</a:t>
            </a:r>
            <a:r>
              <a:rPr lang="en-US" altLang="ja-JP" dirty="0"/>
              <a:t>, Paolo </a:t>
            </a:r>
            <a:r>
              <a:rPr lang="en-US" altLang="ja-JP" dirty="0" err="1"/>
              <a:t>Salani</a:t>
            </a:r>
            <a:r>
              <a:rPr lang="en-US" altLang="ja-JP" dirty="0"/>
              <a:t>, and Asuka Takatsu. </a:t>
            </a:r>
            <a:r>
              <a:rPr lang="en-US" altLang="ja-JP" b="1" dirty="0">
                <a:solidFill>
                  <a:schemeClr val="accent6"/>
                </a:solidFill>
              </a:rPr>
              <a:t>Hierarchy of deformations in concavity</a:t>
            </a:r>
            <a:r>
              <a:rPr lang="en-US" altLang="ja-JP" dirty="0"/>
              <a:t>. Information Geometry, pages 1–19, 2022.</a:t>
            </a:r>
          </a:p>
          <a:p>
            <a:r>
              <a:rPr lang="en-US" altLang="ja-JP" dirty="0"/>
              <a:t>Thomas Kailath. </a:t>
            </a:r>
            <a:r>
              <a:rPr lang="en-US" altLang="ja-JP" b="1" dirty="0">
                <a:solidFill>
                  <a:schemeClr val="accent6"/>
                </a:solidFill>
              </a:rPr>
              <a:t>The divergence and Bhattacharyya distance measures in signal selection</a:t>
            </a:r>
            <a:r>
              <a:rPr lang="en-US" altLang="ja-JP" dirty="0"/>
              <a:t>. IEEE transactions on communication technology, 15(1):52–60, 1967.</a:t>
            </a:r>
          </a:p>
          <a:p>
            <a:r>
              <a:rPr lang="en-US" altLang="ja-JP" dirty="0"/>
              <a:t>Andrei Kolmogorov. </a:t>
            </a:r>
            <a:r>
              <a:rPr lang="en-US" altLang="ja-JP" b="1" dirty="0">
                <a:solidFill>
                  <a:schemeClr val="accent6"/>
                </a:solidFill>
              </a:rPr>
              <a:t>Sur la notion de la </a:t>
            </a:r>
            <a:r>
              <a:rPr lang="en-US" altLang="ja-JP" b="1" dirty="0" err="1">
                <a:solidFill>
                  <a:schemeClr val="accent6"/>
                </a:solidFill>
              </a:rPr>
              <a:t>moyenne</a:t>
            </a:r>
            <a:r>
              <a:rPr lang="en-US" altLang="ja-JP" dirty="0"/>
              <a:t>. G. </a:t>
            </a:r>
            <a:r>
              <a:rPr lang="en-US" altLang="ja-JP" dirty="0" err="1"/>
              <a:t>Bardi</a:t>
            </a:r>
            <a:r>
              <a:rPr lang="en-US" altLang="ja-JP" dirty="0"/>
              <a:t>, tip. </a:t>
            </a:r>
            <a:r>
              <a:rPr lang="en-US" altLang="ja-JP" dirty="0" err="1"/>
              <a:t>della</a:t>
            </a:r>
            <a:r>
              <a:rPr lang="en-US" altLang="ja-JP" dirty="0"/>
              <a:t> R. Accad. </a:t>
            </a:r>
            <a:r>
              <a:rPr lang="en-US" altLang="ja-JP" dirty="0" err="1"/>
              <a:t>dei</a:t>
            </a:r>
            <a:r>
              <a:rPr lang="en-US" altLang="ja-JP" dirty="0"/>
              <a:t> </a:t>
            </a:r>
            <a:r>
              <a:rPr lang="en-US" altLang="ja-JP" dirty="0" err="1"/>
              <a:t>Lincei</a:t>
            </a:r>
            <a:r>
              <a:rPr lang="en-US" altLang="ja-JP" dirty="0"/>
              <a:t>, 1930.</a:t>
            </a:r>
          </a:p>
          <a:p>
            <a:r>
              <a:rPr lang="en-US" altLang="ja-JP" dirty="0"/>
              <a:t>Constantin Niculescu and Lars-Erik Persson. </a:t>
            </a:r>
            <a:r>
              <a:rPr lang="en-US" altLang="ja-JP" b="1" dirty="0">
                <a:solidFill>
                  <a:schemeClr val="accent6"/>
                </a:solidFill>
              </a:rPr>
              <a:t>Convex functions and their applications</a:t>
            </a:r>
            <a:r>
              <a:rPr lang="en-US" altLang="ja-JP" dirty="0"/>
              <a:t>, volume 23. Springer, 2018. second edition</a:t>
            </a:r>
          </a:p>
          <a:p>
            <a:r>
              <a:rPr lang="en-US" altLang="ja-JP" dirty="0"/>
              <a:t>Tim Van Erven and Peter </a:t>
            </a:r>
            <a:r>
              <a:rPr lang="en-US" altLang="ja-JP" dirty="0" err="1"/>
              <a:t>Harremos</a:t>
            </a:r>
            <a:r>
              <a:rPr lang="en-US" altLang="ja-JP" dirty="0"/>
              <a:t>. </a:t>
            </a:r>
            <a:r>
              <a:rPr lang="en-US" altLang="ja-JP" b="1" dirty="0" err="1">
                <a:solidFill>
                  <a:schemeClr val="accent6"/>
                </a:solidFill>
              </a:rPr>
              <a:t>Renyi</a:t>
            </a:r>
            <a:r>
              <a:rPr lang="en-US" altLang="ja-JP" b="1" dirty="0">
                <a:solidFill>
                  <a:schemeClr val="accent6"/>
                </a:solidFill>
              </a:rPr>
              <a:t> divergence and </a:t>
            </a:r>
            <a:r>
              <a:rPr lang="en-US" altLang="ja-JP" b="1" dirty="0" err="1">
                <a:solidFill>
                  <a:schemeClr val="accent6"/>
                </a:solidFill>
              </a:rPr>
              <a:t>Kullback-Leibler</a:t>
            </a:r>
            <a:r>
              <a:rPr lang="en-US" altLang="ja-JP" b="1" dirty="0">
                <a:solidFill>
                  <a:schemeClr val="accent6"/>
                </a:solidFill>
              </a:rPr>
              <a:t> divergence</a:t>
            </a:r>
            <a:r>
              <a:rPr lang="en-US" altLang="ja-JP" dirty="0"/>
              <a:t>. IEEE Transactions on Information Theory, 60(7):3797–3820, 2014.</a:t>
            </a:r>
          </a:p>
          <a:p>
            <a:r>
              <a:rPr lang="en-US" altLang="ja-JP" dirty="0"/>
              <a:t>Jun Zhang and Ting-Kam Leonard Wong. </a:t>
            </a:r>
            <a:r>
              <a:rPr lang="en-US" altLang="ja-JP" b="1" dirty="0">
                <a:solidFill>
                  <a:schemeClr val="accent6"/>
                </a:solidFill>
              </a:rPr>
              <a:t>λ-deformed probability families with subtractive and divisive normalizations</a:t>
            </a:r>
            <a:r>
              <a:rPr lang="en-US" altLang="ja-JP" dirty="0"/>
              <a:t>. In Handbook of Statistics, volume 45, pages 187–215. Elsevier, 2021.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References and related works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21" y="1071481"/>
            <a:ext cx="10515600" cy="536291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NF and Richard Nock. 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Generalizing skew Jensen divergences and Bregman divergences with comparative convexity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IEEE Signal Processing Letters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 24.8 (2017): 1123-1127.</a:t>
            </a:r>
          </a:p>
          <a:p>
            <a:r>
              <a:rPr lang="en-US" altLang="ja-JP" b="0" i="0">
                <a:solidFill>
                  <a:srgbClr val="222222"/>
                </a:solidFill>
                <a:effectLst/>
                <a:latin typeface="+mj-lt"/>
              </a:rPr>
              <a:t>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Divergences induced by dual subtractive and divisive normalizations of exponential families and their convex deformations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b="0" i="1" dirty="0" err="1">
                <a:solidFill>
                  <a:srgbClr val="222222"/>
                </a:solidFill>
                <a:effectLst/>
                <a:latin typeface="+mj-lt"/>
              </a:rPr>
              <a:t>arXiv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 preprint arXiv:2312.12849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 (2023).</a:t>
            </a:r>
          </a:p>
          <a:p>
            <a:r>
              <a:rPr lang="en-US" altLang="ja-JP" i="0" dirty="0">
                <a:solidFill>
                  <a:srgbClr val="222222"/>
                </a:solidFill>
                <a:effectLst/>
                <a:latin typeface="+mj-lt"/>
              </a:rPr>
              <a:t>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Statistical divergences between densities of truncated exponential families with nested supports: Duo Bregman and duo Jensen divergences</a:t>
            </a:r>
            <a:r>
              <a:rPr lang="en-US" altLang="ja-JP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i="1" dirty="0">
                <a:solidFill>
                  <a:srgbClr val="222222"/>
                </a:solidFill>
                <a:effectLst/>
                <a:latin typeface="+mj-lt"/>
              </a:rPr>
              <a:t>Entropy</a:t>
            </a:r>
            <a:r>
              <a:rPr lang="en-US" altLang="ja-JP" i="0" dirty="0">
                <a:solidFill>
                  <a:srgbClr val="222222"/>
                </a:solidFill>
                <a:effectLst/>
                <a:latin typeface="+mj-lt"/>
              </a:rPr>
              <a:t> 24.3 (2022): 421.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Nock, Richard, FN, and Shun-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ichi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 Amari. 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On conformal divergences and their population minimizers.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IEEE Transactions on Information Theory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 62.1 (2015): 527-538.</a:t>
            </a:r>
            <a:endParaRPr kumimoji="1" lang="en-US" altLang="ja-JP" dirty="0">
              <a:solidFill>
                <a:srgbClr val="222222"/>
              </a:solidFill>
              <a:latin typeface="+mj-lt"/>
            </a:endParaRPr>
          </a:p>
          <a:p>
            <a:r>
              <a:rPr lang="en-US" altLang="ja-JP" dirty="0">
                <a:solidFill>
                  <a:srgbClr val="222222"/>
                </a:solidFill>
                <a:latin typeface="+mj-lt"/>
              </a:rPr>
              <a:t>Rob </a:t>
            </a:r>
            <a:r>
              <a:rPr lang="en-US" altLang="ja-JP" dirty="0" err="1">
                <a:solidFill>
                  <a:srgbClr val="222222"/>
                </a:solidFill>
                <a:latin typeface="+mj-lt"/>
              </a:rPr>
              <a:t>Brekelmans</a:t>
            </a:r>
            <a:r>
              <a:rPr lang="en-US" altLang="ja-JP" dirty="0">
                <a:solidFill>
                  <a:srgbClr val="222222"/>
                </a:solidFill>
                <a:latin typeface="+mj-lt"/>
              </a:rPr>
              <a:t> and FN. “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Variational representations of annealing paths: Bregman information under monotonic embedding</a:t>
            </a:r>
            <a:r>
              <a:rPr lang="en-US" altLang="ja-JP" b="0" i="0" dirty="0">
                <a:solidFill>
                  <a:srgbClr val="1D2228"/>
                </a:solidFill>
                <a:effectLst/>
                <a:latin typeface="+mj-lt"/>
              </a:rPr>
              <a:t>”, Information geometry,  2024. </a:t>
            </a:r>
            <a:r>
              <a:rPr kumimoji="1" lang="en-US" altLang="ja-JP" dirty="0">
                <a:solidFill>
                  <a:srgbClr val="1D2228"/>
                </a:solidFill>
                <a:latin typeface="+mj-lt"/>
              </a:rPr>
              <a:t>Doi: </a:t>
            </a:r>
            <a:r>
              <a:rPr lang="en-US" altLang="ja-JP" dirty="0">
                <a:solidFill>
                  <a:srgbClr val="1D2228"/>
                </a:solidFill>
                <a:effectLst/>
                <a:latin typeface="+mj-lt"/>
              </a:rPr>
              <a:t>10.1007/s41884-023-00129-6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"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Quasi-arithmetic Centers, Quasi-arithmetic Mixtures, and the Jensen-Shannon-Divergences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International Conference on Geometric Science of Information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Cham: Springer Nature Switzerland, 2023.</a:t>
            </a:r>
            <a:r>
              <a:rPr lang="en-US" altLang="ja-JP" dirty="0">
                <a:solidFill>
                  <a:srgbClr val="1D2228"/>
                </a:solidFill>
                <a:effectLst/>
                <a:latin typeface="+mj-lt"/>
              </a:rPr>
              <a:t>   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060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B72B-CDAA-7CC3-6869-0FF076F5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364470"/>
            <a:ext cx="10515600" cy="6319133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divergence: relative entropy</a:t>
            </a:r>
          </a:p>
          <a:p>
            <a:r>
              <a:rPr lang="en-US" altLang="ja-JP" dirty="0"/>
              <a:t>Exponential families: Discrete, continuous, measures</a:t>
            </a:r>
          </a:p>
          <a:p>
            <a:r>
              <a:rPr kumimoji="1" lang="en-US" altLang="ja-JP" dirty="0"/>
              <a:t>KLD between densities of an EF</a:t>
            </a:r>
          </a:p>
          <a:p>
            <a:r>
              <a:rPr lang="en-US" altLang="ja-JP" dirty="0"/>
              <a:t>Information geometry of convex function: Dually flat space</a:t>
            </a:r>
          </a:p>
          <a:p>
            <a:r>
              <a:rPr kumimoji="1" lang="en-US" altLang="ja-JP" dirty="0"/>
              <a:t>Information geometry of divergence</a:t>
            </a:r>
          </a:p>
          <a:p>
            <a:r>
              <a:rPr kumimoji="1" lang="en-US" altLang="ja-JP" dirty="0"/>
              <a:t>Bhattacharyya distance and </a:t>
            </a:r>
            <a:r>
              <a:rPr kumimoji="1" lang="en-US" altLang="ja-JP" dirty="0" err="1"/>
              <a:t>Rényi</a:t>
            </a:r>
            <a:r>
              <a:rPr kumimoji="1" lang="en-US" altLang="ja-JP" dirty="0"/>
              <a:t> divergence</a:t>
            </a:r>
          </a:p>
          <a:p>
            <a:r>
              <a:rPr lang="en-US" altLang="ja-JP" dirty="0"/>
              <a:t>Jensen divergence</a:t>
            </a:r>
          </a:p>
          <a:p>
            <a:r>
              <a:rPr kumimoji="1" lang="en-US" altLang="ja-JP" dirty="0"/>
              <a:t>Overview of classical divergences</a:t>
            </a:r>
          </a:p>
          <a:p>
            <a:r>
              <a:rPr lang="en-US" altLang="ja-JP" dirty="0"/>
              <a:t>Partition function is log-convex and hence convex</a:t>
            </a:r>
          </a:p>
          <a:p>
            <a:r>
              <a:rPr kumimoji="1" lang="en-US" altLang="ja-JP" dirty="0"/>
              <a:t>Bregman divergence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Z: KLD between unnormalized EF densities</a:t>
            </a:r>
          </a:p>
          <a:p>
            <a:r>
              <a:rPr lang="en-US" altLang="ja-JP" dirty="0"/>
              <a:t>Jensen divergence </a:t>
            </a:r>
            <a:r>
              <a:rPr lang="en-US" altLang="ja-JP" dirty="0" err="1"/>
              <a:t>wrt</a:t>
            </a:r>
            <a:r>
              <a:rPr lang="en-US" altLang="ja-JP" dirty="0"/>
              <a:t> Z: alpha divergences</a:t>
            </a:r>
          </a:p>
          <a:p>
            <a:r>
              <a:rPr kumimoji="1" lang="en-US" altLang="ja-JP" dirty="0"/>
              <a:t>Overview of divergences between (un)normalized EF densities</a:t>
            </a:r>
          </a:p>
          <a:p>
            <a:r>
              <a:rPr lang="en-US" altLang="ja-JP" dirty="0"/>
              <a:t>Comparative convexity</a:t>
            </a:r>
          </a:p>
          <a:p>
            <a:r>
              <a:rPr kumimoji="1" lang="en-US" altLang="ja-JP" dirty="0"/>
              <a:t>Comparative convexity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quasi-arithmetic means</a:t>
            </a:r>
          </a:p>
          <a:p>
            <a:r>
              <a:rPr lang="en-US" altLang="ja-JP" dirty="0"/>
              <a:t>Deforming convex functions </a:t>
            </a:r>
            <a:r>
              <a:rPr lang="en-US" altLang="ja-JP" dirty="0" err="1"/>
              <a:t>wrt</a:t>
            </a:r>
            <a:r>
              <a:rPr lang="en-US" altLang="ja-JP" dirty="0"/>
              <a:t> quasi-arithmetic generators</a:t>
            </a:r>
          </a:p>
          <a:p>
            <a:r>
              <a:rPr kumimoji="1" lang="en-US" altLang="ja-JP" dirty="0"/>
              <a:t>(M,N)-Jensen divergence</a:t>
            </a:r>
          </a:p>
          <a:p>
            <a:r>
              <a:rPr lang="en-US" altLang="ja-JP" dirty="0"/>
              <a:t>(M,N)-Bregman divergence</a:t>
            </a:r>
          </a:p>
          <a:p>
            <a:r>
              <a:rPr kumimoji="1" lang="en-US" altLang="ja-JP" dirty="0"/>
              <a:t>Equivalence with a conformal Bregman divergence</a:t>
            </a:r>
          </a:p>
          <a:p>
            <a:r>
              <a:rPr lang="en-US" altLang="ja-JP" dirty="0"/>
              <a:t>Power Bregman divergences</a:t>
            </a:r>
          </a:p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83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0AA-B4AF-3F95-E2C6-FB87062C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5" y="120028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ja-JP" sz="3200" b="1" dirty="0">
                <a:solidFill>
                  <a:schemeClr val="accent5"/>
                </a:solidFill>
              </a:rPr>
              <a:t>Divergences and comparative convexity</a:t>
            </a:r>
            <a:br>
              <a:rPr kumimoji="1" lang="en-US" altLang="ja-JP" sz="3200" b="1" dirty="0">
                <a:solidFill>
                  <a:schemeClr val="accent5"/>
                </a:solidFill>
              </a:rPr>
            </a:br>
            <a:r>
              <a:rPr kumimoji="1" lang="en-US" altLang="ja-JP" sz="3200" b="1" dirty="0">
                <a:solidFill>
                  <a:schemeClr val="accent5"/>
                </a:solidFill>
              </a:rPr>
              <a:t>by Frank Nielsen, Sony Computer Science Laboratories Inc , Japan</a:t>
            </a:r>
            <a:endParaRPr kumimoji="1" lang="ja-JP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97AE-F26F-A355-3115-9B2DF8E9E6A9}"/>
              </a:ext>
            </a:extLst>
          </p:cNvPr>
          <p:cNvSpPr txBox="1">
            <a:spLocks/>
          </p:cNvSpPr>
          <p:nvPr/>
        </p:nvSpPr>
        <p:spPr>
          <a:xfrm>
            <a:off x="311085" y="1564849"/>
            <a:ext cx="11484991" cy="50339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/>
              <a:t>In this talk, we first recall the equivalence between the </a:t>
            </a:r>
            <a:r>
              <a:rPr lang="en-US" altLang="ja-JP" sz="1800" dirty="0" err="1"/>
              <a:t>Kullback-Leibler</a:t>
            </a:r>
            <a:r>
              <a:rPr lang="en-US" altLang="ja-JP" sz="1800" dirty="0"/>
              <a:t> divergence between densities of an exponential family and Bregman divergences,  and then highlight the connection with  dually flat spaces of information geometry.</a:t>
            </a:r>
          </a:p>
          <a:p>
            <a:pPr marL="0" indent="0">
              <a:buNone/>
            </a:pPr>
            <a:r>
              <a:rPr lang="en-US" altLang="ja-JP" sz="1800" dirty="0"/>
              <a:t>Exponential families can be normalized either by  cumulant functions (free energies) or by partition functions, both functions being strictly convex and inducing Bregman and Jensen divergences.</a:t>
            </a:r>
          </a:p>
          <a:p>
            <a:pPr marL="0" indent="0">
              <a:buNone/>
            </a:pPr>
            <a:r>
              <a:rPr lang="en-US" altLang="ja-JP" sz="1800" dirty="0"/>
              <a:t>It is well-known that skewed </a:t>
            </a:r>
            <a:r>
              <a:rPr lang="en-US" altLang="ja-JP" sz="1800" dirty="0" err="1"/>
              <a:t>Bhattacharryya</a:t>
            </a:r>
            <a:r>
              <a:rPr lang="en-US" altLang="ja-JP" sz="1800" dirty="0"/>
              <a:t> distances between probability densities of an exponential family amounts to skewed Jensen divergences induced by the cumulant function between their corresponding natural parameters, and in limit cases that the sided </a:t>
            </a:r>
            <a:r>
              <a:rPr lang="en-US" altLang="ja-JP" sz="1800" dirty="0" err="1"/>
              <a:t>Kullback-Leibler</a:t>
            </a:r>
            <a:r>
              <a:rPr lang="en-US" altLang="ja-JP" sz="1800" dirty="0"/>
              <a:t> divergences amount to reverse-sided Bregman divergences. </a:t>
            </a:r>
          </a:p>
          <a:p>
            <a:pPr marL="0" indent="0">
              <a:buNone/>
            </a:pPr>
            <a:r>
              <a:rPr lang="en-US" altLang="ja-JP" sz="1800" dirty="0"/>
              <a:t>We show that α-divergences between unnormalized densities of an exponential family amounts to scaled α-skewed Jensen divergences induced by the partition function. </a:t>
            </a:r>
          </a:p>
          <a:p>
            <a:pPr marL="0" indent="0">
              <a:buNone/>
            </a:pPr>
            <a:r>
              <a:rPr lang="en-US" altLang="ja-JP" sz="1800" dirty="0"/>
              <a:t>Finally, we show how comparative convexity with respect to a pair of quasi-arithmetic means allows to deform both convex functions and their arguments, and thereby define dually flat spaces with corresponding divergences when ordinary convexity is preserved.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References:</a:t>
            </a:r>
          </a:p>
          <a:p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 and Richard Nock. "</a:t>
            </a:r>
            <a:r>
              <a:rPr lang="en-US" altLang="ja-JP" sz="12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Generalizing skew Jensen divergences and Bregman divergences with comparative convexity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ja-JP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Signal Processing Letters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24.8 (2017): 1123-1127.</a:t>
            </a:r>
          </a:p>
          <a:p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NF. "</a:t>
            </a:r>
            <a:r>
              <a:rPr lang="en-US" altLang="ja-JP" sz="12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Divergences induced by dual subtractive and divisive normalizations of exponential families and their convex deformations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ja-JP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ja-JP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arXiv:2312.12849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0" indent="0">
              <a:buNone/>
            </a:pPr>
            <a:endParaRPr lang="ja-JP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704B2-FDA9-77DD-CB0E-F137BC64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" y="0"/>
            <a:ext cx="12150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CA7F-B853-4585-7E2B-66EF83286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1A52-D067-38D9-F48A-D2DBEBA51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D5CBC-69D8-E253-967C-8145FF77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7" y="297779"/>
            <a:ext cx="11412892" cy="64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6A2-DEFF-2B09-7C06-3D52A307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Weighted quasi-arithmetic means when 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 </a:t>
            </a:r>
            <a:r>
              <a:rPr kumimoji="1" lang="el-GR" altLang="ja-JP" b="1" dirty="0">
                <a:solidFill>
                  <a:schemeClr val="accent5"/>
                </a:solidFill>
              </a:rPr>
              <a:t>α</a:t>
            </a:r>
            <a:r>
              <a:rPr kumimoji="1" lang="en-US" altLang="ja-JP" b="1" dirty="0">
                <a:solidFill>
                  <a:schemeClr val="accent5"/>
                </a:solidFill>
              </a:rPr>
              <a:t> tends to zero: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A0221-9206-F4B5-14E2-B7CD58F60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589" y="2284463"/>
            <a:ext cx="2816258" cy="962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10E1B-AD16-118D-1DBB-340D1FFB9579}"/>
              </a:ext>
            </a:extLst>
          </p:cNvPr>
          <p:cNvSpPr txBox="1"/>
          <p:nvPr/>
        </p:nvSpPr>
        <p:spPr>
          <a:xfrm>
            <a:off x="989814" y="2507530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M</a:t>
            </a:r>
            <a:r>
              <a:rPr kumimoji="1" lang="ja-JP" altLang="en-US" sz="2800" baseline="-25000" dirty="0">
                <a:latin typeface="+mj-lt"/>
              </a:rPr>
              <a:t>𝜏</a:t>
            </a:r>
            <a:r>
              <a:rPr kumimoji="1" lang="en-US" altLang="ja-JP" sz="2800" dirty="0">
                <a:latin typeface="+mj-lt"/>
              </a:rPr>
              <a:t>(p,q;1-</a:t>
            </a:r>
            <a:r>
              <a:rPr kumimoji="1" lang="el-GR" altLang="ja-JP" sz="2800" dirty="0">
                <a:latin typeface="+mj-lt"/>
              </a:rPr>
              <a:t> α</a:t>
            </a:r>
            <a:r>
              <a:rPr kumimoji="1" lang="en-US" altLang="ja-JP" sz="2800" dirty="0">
                <a:latin typeface="+mj-lt"/>
              </a:rPr>
              <a:t>;</a:t>
            </a:r>
            <a:r>
              <a:rPr kumimoji="1" lang="el-GR" altLang="ja-JP" sz="2800" dirty="0">
                <a:latin typeface="+mj-lt"/>
              </a:rPr>
              <a:t> α</a:t>
            </a:r>
            <a:r>
              <a:rPr kumimoji="1" lang="en-US" altLang="ja-JP" sz="2800" dirty="0">
                <a:latin typeface="+mj-lt"/>
              </a:rPr>
              <a:t>)=</a:t>
            </a:r>
            <a:endParaRPr kumimoji="1" lang="ja-JP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76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0"/>
            <a:ext cx="11005008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chemeClr val="accent5"/>
                </a:solidFill>
                <a:cs typeface="Arial" panose="020B0604020202020204" pitchFamily="34" charset="0"/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  <a:cs typeface="Arial" panose="020B0604020202020204" pitchFamily="34" charset="0"/>
              </a:rPr>
              <a:t> divergence: relative entropy</a:t>
            </a:r>
            <a:endParaRPr kumimoji="1" lang="ja-JP" altLang="en-US" b="1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027522"/>
            <a:ext cx="11359298" cy="5830477"/>
          </a:xfrm>
        </p:spPr>
        <p:txBody>
          <a:bodyPr>
            <a:noAutofit/>
          </a:bodyPr>
          <a:lstStyle/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The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Kullback-Leibler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divergence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(KLD) is a </a:t>
            </a:r>
            <a:r>
              <a:rPr kumimoji="1" lang="en-US" altLang="ja-JP" sz="2400" i="1" dirty="0">
                <a:latin typeface="+mj-lt"/>
                <a:cs typeface="Arial" panose="020B0604020202020204" pitchFamily="34" charset="0"/>
              </a:rPr>
              <a:t>dissimilarity measure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between probability distributions or measures P and Q :</a:t>
            </a:r>
          </a:p>
          <a:p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+mj-lt"/>
                <a:cs typeface="Arial" panose="020B0604020202020204" pitchFamily="34" charset="0"/>
              </a:rPr>
              <a:t>KLD fails symmetry and triangle inequality of metrics but is always non-negative, a property known as </a:t>
            </a:r>
            <a:r>
              <a:rPr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Gibbs’ inequality</a:t>
            </a:r>
            <a:r>
              <a:rPr lang="en-US" altLang="ja-JP" sz="2400" dirty="0">
                <a:latin typeface="+mj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KLD also called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relative entropy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because it is the difference between the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cross-entropy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 and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Shannon entropy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:</a:t>
            </a:r>
          </a:p>
          <a:p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Interpretation of KLD in information theory: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expected difference of the number of bits required for Huffman encoding of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P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 using a code optimized for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Q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 rather than the Huffman code optimized for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P.</a:t>
            </a:r>
            <a:endParaRPr kumimoji="1" lang="ja-JP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45647-20B6-4CC9-A4B7-74135441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5" y="1681534"/>
            <a:ext cx="8664779" cy="107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AAC63-7708-FF07-32A2-5EA08D36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" y="3413307"/>
            <a:ext cx="11114202" cy="556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A5F71-C486-2A62-1A9D-8A2326DD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89" y="4888881"/>
            <a:ext cx="10936637" cy="6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0"/>
            <a:ext cx="11934334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Exponential families: </a:t>
            </a:r>
            <a:r>
              <a:rPr lang="en-US" altLang="ja-JP" sz="4000" b="1" dirty="0">
                <a:solidFill>
                  <a:schemeClr val="accent5"/>
                </a:solidFill>
              </a:rPr>
              <a:t>Discrete/continuous/measures</a:t>
            </a:r>
            <a:endParaRPr lang="en-US" altLang="ja-JP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71" y="1008669"/>
            <a:ext cx="11807072" cy="5849332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A parametric family of distributions {P</a:t>
            </a:r>
            <a:r>
              <a:rPr lang="el-GR" altLang="ja-JP" b="0" i="0" baseline="-25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kumimoji="1" lang="en-US" altLang="ja-JP" dirty="0"/>
              <a:t>} </a:t>
            </a:r>
            <a:r>
              <a:rPr lang="en-US" altLang="ja-JP" dirty="0"/>
              <a:t>all dominated by a measure </a:t>
            </a:r>
            <a:r>
              <a:rPr lang="el-GR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μ </a:t>
            </a:r>
            <a:r>
              <a:rPr lang="en-US" altLang="ja-JP" dirty="0"/>
              <a:t>is an </a:t>
            </a:r>
            <a:r>
              <a:rPr lang="en-US" altLang="ja-JP" b="1" dirty="0">
                <a:solidFill>
                  <a:srgbClr val="FF0000"/>
                </a:solidFill>
              </a:rPr>
              <a:t>exponential family </a:t>
            </a:r>
            <a:r>
              <a:rPr lang="en-US" altLang="ja-JP" dirty="0" err="1"/>
              <a:t>iff</a:t>
            </a:r>
            <a:r>
              <a:rPr lang="en-US" altLang="ja-JP" dirty="0"/>
              <a:t> the densities </a:t>
            </a:r>
            <a:r>
              <a:rPr lang="en-US" altLang="ja-JP" dirty="0" err="1"/>
              <a:t>wrt</a:t>
            </a:r>
            <a:r>
              <a:rPr lang="en-US" altLang="ja-JP" dirty="0"/>
              <a:t> </a:t>
            </a:r>
            <a:r>
              <a:rPr lang="el-GR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altLang="ja-JP" dirty="0"/>
              <a:t> can be expressed canonically as 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l-GR" altLang="ja-JP" dirty="0"/>
              <a:t>θ </a:t>
            </a:r>
            <a:r>
              <a:rPr lang="en-US" altLang="ja-JP" dirty="0"/>
              <a:t>is </a:t>
            </a:r>
            <a:r>
              <a:rPr lang="en-US" altLang="ja-JP" b="1" dirty="0">
                <a:solidFill>
                  <a:srgbClr val="FF0000"/>
                </a:solidFill>
              </a:rPr>
              <a:t>natural parameter</a:t>
            </a:r>
          </a:p>
          <a:p>
            <a:r>
              <a:rPr lang="en-US" altLang="ja-JP" dirty="0"/>
              <a:t>t(x) is </a:t>
            </a:r>
            <a:r>
              <a:rPr lang="en-US" altLang="ja-JP" b="1" dirty="0">
                <a:solidFill>
                  <a:srgbClr val="FF0000"/>
                </a:solidFill>
              </a:rPr>
              <a:t>sufficient statistics, </a:t>
            </a:r>
            <a:r>
              <a:rPr lang="en-US" altLang="ja-JP" dirty="0"/>
              <a:t>and k(x) or h(x) is an auxiliary carrier term </a:t>
            </a:r>
          </a:p>
          <a:p>
            <a:r>
              <a:rPr kumimoji="1" lang="en-US" altLang="ja-JP" dirty="0"/>
              <a:t>Inner product (e.g., scalar product for vectors, tr(AB) for symmetric matrices)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Unnormalized density: </a:t>
            </a:r>
          </a:p>
          <a:p>
            <a:r>
              <a:rPr kumimoji="1" lang="en-US" altLang="ja-JP" i="1" dirty="0"/>
              <a:t>Subtractive normalization</a:t>
            </a:r>
            <a:r>
              <a:rPr kumimoji="1" lang="en-US" altLang="ja-JP" dirty="0"/>
              <a:t>:</a:t>
            </a:r>
          </a:p>
          <a:p>
            <a:r>
              <a:rPr kumimoji="1" lang="en-US" altLang="ja-JP" i="1" dirty="0"/>
              <a:t>Divisive normalization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r>
              <a:rPr kumimoji="1" lang="en-US" altLang="ja-JP" dirty="0"/>
              <a:t>F called </a:t>
            </a:r>
            <a:r>
              <a:rPr kumimoji="1" lang="en-US" altLang="ja-JP" b="1" dirty="0">
                <a:solidFill>
                  <a:srgbClr val="FF0000"/>
                </a:solidFill>
              </a:rPr>
              <a:t>cumulant function </a:t>
            </a:r>
            <a:r>
              <a:rPr kumimoji="1" lang="en-US" altLang="ja-JP" dirty="0"/>
              <a:t>in statistics  </a:t>
            </a:r>
          </a:p>
          <a:p>
            <a:r>
              <a:rPr lang="en-US" altLang="ja-JP" dirty="0"/>
              <a:t>F called </a:t>
            </a:r>
            <a:r>
              <a:rPr kumimoji="1" lang="en-US" altLang="ja-JP" b="1" dirty="0">
                <a:solidFill>
                  <a:srgbClr val="FF0000"/>
                </a:solidFill>
              </a:rPr>
              <a:t>free energy </a:t>
            </a:r>
            <a:r>
              <a:rPr kumimoji="1" lang="en-US" altLang="ja-JP" dirty="0"/>
              <a:t>and Z </a:t>
            </a:r>
            <a:r>
              <a:rPr lang="en-US" altLang="ja-JP" dirty="0"/>
              <a:t>called </a:t>
            </a:r>
            <a:r>
              <a:rPr lang="en-US" altLang="ja-JP" b="1" dirty="0">
                <a:solidFill>
                  <a:srgbClr val="FF0000"/>
                </a:solidFill>
              </a:rPr>
              <a:t>partition function </a:t>
            </a:r>
            <a:r>
              <a:rPr kumimoji="1" lang="en-US" altLang="ja-JP" dirty="0"/>
              <a:t>in thermodynamics</a:t>
            </a: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D621F-C09B-6DEC-72D8-653D2912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2" y="1700819"/>
            <a:ext cx="61055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9F3B-F43B-03F2-4C43-A05D565B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62" y="4105725"/>
            <a:ext cx="65055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3E1CC-DB34-B7D7-07F3-3970C80A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40" y="4569922"/>
            <a:ext cx="390525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EEBBF-1118-BDAB-56CE-439C75C6E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75" y="5196460"/>
            <a:ext cx="3886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4F6E2-22F1-3AF0-57BA-8524216E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29" y="1501632"/>
            <a:ext cx="6922415" cy="3467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0"/>
            <a:ext cx="11005008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Exponential families (EFs): Some examples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41"/>
            <a:ext cx="11190402" cy="572995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Many common distributions in statistics are exponential families in disguise (common support)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Many statistical models in machine learning are exponential families: undirected graphical models, energy-based models  including Markov random fields  and conditional random fields: </a:t>
            </a:r>
          </a:p>
          <a:p>
            <a:pPr marL="0" indent="0">
              <a:buNone/>
            </a:pPr>
            <a:r>
              <a:rPr lang="en-US" altLang="ja-JP" dirty="0"/>
              <a:t>   ➤ Normalizers F or Z are often </a:t>
            </a:r>
            <a:r>
              <a:rPr lang="en-US" altLang="ja-JP" b="1" dirty="0">
                <a:solidFill>
                  <a:srgbClr val="FF0000"/>
                </a:solidFill>
              </a:rPr>
              <a:t>computationally intractable 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A6F58-BEEB-1684-CF02-BFFBD4A3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8" y="2805977"/>
            <a:ext cx="4139985" cy="8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3" y="-148080"/>
            <a:ext cx="11005008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KLD between two densities of an Exp. Fam.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07" y="929920"/>
            <a:ext cx="10515600" cy="592807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Bypass integral calculations of KLDs, and express the KLD as a divergence between parameters: </a:t>
            </a:r>
            <a:r>
              <a:rPr kumimoji="1" lang="en-US" altLang="ja-JP" b="1" dirty="0">
                <a:solidFill>
                  <a:srgbClr val="FF0000"/>
                </a:solidFill>
              </a:rPr>
              <a:t>Bregman divergences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Dual expectation/moment parameterization</a:t>
            </a:r>
            <a:r>
              <a:rPr kumimoji="1" lang="en-US" altLang="ja-JP" dirty="0"/>
              <a:t>:</a:t>
            </a:r>
          </a:p>
          <a:p>
            <a:r>
              <a:rPr lang="en-US" altLang="ja-JP" dirty="0"/>
              <a:t>Many equivalent parameterizations of EFs: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7B984-D0BE-9473-593B-14BB37A9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4" y="1896189"/>
            <a:ext cx="7351884" cy="172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5E4FF-DA58-4E52-1354-5DA0556D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197" y="2810187"/>
            <a:ext cx="3990680" cy="2454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20EAE-0E87-7ABD-EDD4-4D600EDE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4319375"/>
            <a:ext cx="3267075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D45BC-F00A-7867-F006-4471FC18C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790224"/>
            <a:ext cx="3257550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8F8A5-0AC8-CC3D-8B45-85D20BF86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642" y="5331547"/>
            <a:ext cx="2914650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043FC-DA80-49B4-F2EB-03D02F20C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888" y="5836157"/>
            <a:ext cx="2985462" cy="601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1571C-DAA6-E73B-D7F0-38282CA03264}"/>
              </a:ext>
            </a:extLst>
          </p:cNvPr>
          <p:cNvSpPr txBox="1"/>
          <p:nvPr/>
        </p:nvSpPr>
        <p:spPr>
          <a:xfrm>
            <a:off x="1366886" y="3950043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Geometric interpretation of BDs: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F43B2-61D9-40F3-D317-50FF2B7C6A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1819636"/>
            <a:ext cx="4143375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46989-AAEF-4987-DB83-77A898CCC18C}"/>
              </a:ext>
            </a:extLst>
          </p:cNvPr>
          <p:cNvSpPr txBox="1"/>
          <p:nvPr/>
        </p:nvSpPr>
        <p:spPr>
          <a:xfrm>
            <a:off x="3207150" y="635772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N(</a:t>
            </a:r>
            <a:r>
              <a:rPr kumimoji="1" lang="el-GR" altLang="ja-JP" dirty="0"/>
              <a:t>μ</a:t>
            </a:r>
            <a:r>
              <a:rPr kumimoji="1" lang="en-US" altLang="ja-JP" dirty="0"/>
              <a:t>,</a:t>
            </a:r>
            <a:r>
              <a:rPr kumimoji="1" lang="el-GR" altLang="ja-JP" dirty="0"/>
              <a:t>σ</a:t>
            </a:r>
            <a:r>
              <a:rPr kumimoji="1" lang="en-US" altLang="ja-JP" dirty="0"/>
              <a:t>), N(</a:t>
            </a:r>
            <a:r>
              <a:rPr kumimoji="1" lang="el-GR" altLang="ja-JP" dirty="0"/>
              <a:t>μ</a:t>
            </a:r>
            <a:r>
              <a:rPr kumimoji="1" lang="en-US" altLang="ja-JP" dirty="0"/>
              <a:t>,</a:t>
            </a:r>
            <a:r>
              <a:rPr kumimoji="1" lang="el-GR" altLang="ja-JP" dirty="0"/>
              <a:t>σ</a:t>
            </a:r>
            <a:r>
              <a:rPr lang="en-US" altLang="ja-JP" baseline="30000" dirty="0"/>
              <a:t>2</a:t>
            </a:r>
            <a:r>
              <a:rPr kumimoji="1" lang="en-US" altLang="ja-JP" dirty="0"/>
              <a:t>), N(</a:t>
            </a:r>
            <a:r>
              <a:rPr kumimoji="1" lang="el-GR" altLang="ja-JP" dirty="0"/>
              <a:t>μ</a:t>
            </a:r>
            <a:r>
              <a:rPr kumimoji="1" lang="en-US" altLang="ja-JP" dirty="0"/>
              <a:t>,log</a:t>
            </a:r>
            <a:r>
              <a:rPr kumimoji="1" lang="el-GR" altLang="ja-JP" dirty="0"/>
              <a:t>σ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etc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0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3E169-C8A0-3516-2F77-16963B37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52" y="5125116"/>
            <a:ext cx="7682846" cy="1635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B46B8-5F4E-372E-AA8C-BDECC3E90954}"/>
              </a:ext>
            </a:extLst>
          </p:cNvPr>
          <p:cNvSpPr txBox="1"/>
          <p:nvPr/>
        </p:nvSpPr>
        <p:spPr>
          <a:xfrm>
            <a:off x="182249" y="154698"/>
            <a:ext cx="1195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5"/>
                </a:solidFill>
              </a:rPr>
              <a:t>Exponential family of univariate normal distributions</a:t>
            </a:r>
            <a:endParaRPr lang="ja-JP" alt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38DF9-0532-ACBC-8BBA-375B962C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38" y="1093509"/>
            <a:ext cx="4054199" cy="256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FACEF-531B-1208-9EE0-D19CAED7DC9B}"/>
              </a:ext>
            </a:extLst>
          </p:cNvPr>
          <p:cNvSpPr txBox="1"/>
          <p:nvPr/>
        </p:nvSpPr>
        <p:spPr>
          <a:xfrm>
            <a:off x="182737" y="3464626"/>
            <a:ext cx="799972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Normal family N=</a:t>
            </a:r>
            <a:r>
              <a:rPr kumimoji="1" lang="en-US" altLang="ja-JP" dirty="0">
                <a:latin typeface="+mj-lt"/>
              </a:rPr>
              <a:t>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}:   </a:t>
            </a:r>
          </a:p>
          <a:p>
            <a:endParaRPr kumimoji="1" lang="en-US" altLang="ja-JP" dirty="0">
              <a:latin typeface="+mj-lt"/>
            </a:endParaRPr>
          </a:p>
          <a:p>
            <a:r>
              <a:rPr kumimoji="1" lang="en-US" altLang="ja-JP" sz="2000" b="1" dirty="0">
                <a:latin typeface="+mj-lt"/>
              </a:rPr>
              <a:t>Auxiliary carrier term k(x)=0, h(x)=1 with respect to Lebesgue measure </a:t>
            </a:r>
            <a:r>
              <a:rPr kumimoji="1" lang="el-GR" altLang="ja-JP" sz="2000" b="1" dirty="0">
                <a:latin typeface="+mj-lt"/>
              </a:rPr>
              <a:t>μ</a:t>
            </a:r>
            <a:endParaRPr kumimoji="1" lang="en-US" altLang="ja-JP" sz="2000" b="1" dirty="0">
              <a:latin typeface="+mj-lt"/>
            </a:endParaRPr>
          </a:p>
          <a:p>
            <a:endParaRPr kumimoji="1" lang="en-US" altLang="ja-JP" sz="2000" b="1" dirty="0">
              <a:latin typeface="+mj-lt"/>
            </a:endParaRPr>
          </a:p>
          <a:p>
            <a:r>
              <a:rPr lang="en-US" altLang="ja-JP" sz="2000" b="1" dirty="0">
                <a:latin typeface="+mj-lt"/>
              </a:rPr>
              <a:t>Sufficient statistic: t(x)=(x,x</a:t>
            </a:r>
            <a:r>
              <a:rPr lang="en-US" altLang="ja-JP" sz="2000" b="1" baseline="30000" dirty="0">
                <a:latin typeface="+mj-lt"/>
              </a:rPr>
              <a:t>2</a:t>
            </a:r>
            <a:r>
              <a:rPr lang="en-US" altLang="ja-JP" sz="2000" b="1" dirty="0">
                <a:latin typeface="+mj-lt"/>
              </a:rPr>
              <a:t>)</a:t>
            </a:r>
            <a:endParaRPr lang="ja-JP" alt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60779A-91FC-921E-AC15-8AC0B1227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372" y="2471783"/>
            <a:ext cx="4609259" cy="9563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EC84F5A-6E9F-F76F-D44E-BD2A410425E5}"/>
              </a:ext>
            </a:extLst>
          </p:cNvPr>
          <p:cNvGrpSpPr/>
          <p:nvPr/>
        </p:nvGrpSpPr>
        <p:grpSpPr>
          <a:xfrm>
            <a:off x="2794372" y="1415722"/>
            <a:ext cx="3780822" cy="847725"/>
            <a:chOff x="8354615" y="3820709"/>
            <a:chExt cx="3780822" cy="8477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FBD91F1-CEF4-19CE-4805-73759063D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9412" y="3820709"/>
              <a:ext cx="2486025" cy="8477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EA7116-01C3-1284-981D-C5BA31FBB3E9}"/>
                </a:ext>
              </a:extLst>
            </p:cNvPr>
            <p:cNvSpPr txBox="1"/>
            <p:nvPr/>
          </p:nvSpPr>
          <p:spPr>
            <a:xfrm>
              <a:off x="8354615" y="4013738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p</a:t>
              </a:r>
              <a:r>
                <a:rPr lang="el-GR" altLang="ja-JP" sz="2400" baseline="-25000" dirty="0"/>
                <a:t>μ</a:t>
              </a:r>
              <a:r>
                <a:rPr lang="en-US" altLang="ja-JP" sz="2400" baseline="-25000" dirty="0"/>
                <a:t>,</a:t>
              </a:r>
              <a:r>
                <a:rPr lang="el-GR" altLang="ja-JP" sz="2400" baseline="-25000" dirty="0"/>
                <a:t>σ</a:t>
              </a:r>
              <a:r>
                <a:rPr kumimoji="1" lang="en-US" altLang="ja-JP" sz="2400" dirty="0"/>
                <a:t>(x)</a:t>
              </a:r>
              <a:endParaRPr kumimoji="1" lang="ja-JP" altLang="en-US" sz="2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D14409-AACA-D4B6-AF1A-D22E99D810BA}"/>
              </a:ext>
            </a:extLst>
          </p:cNvPr>
          <p:cNvSpPr txBox="1"/>
          <p:nvPr/>
        </p:nvSpPr>
        <p:spPr>
          <a:xfrm>
            <a:off x="182249" y="950401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U</a:t>
            </a:r>
            <a:r>
              <a:rPr kumimoji="1" lang="en-US" altLang="ja-JP" dirty="0">
                <a:latin typeface="+mj-lt"/>
              </a:rPr>
              <a:t>sual parametrization </a:t>
            </a:r>
            <a:r>
              <a:rPr lang="el-GR" altLang="ja-JP" dirty="0"/>
              <a:t>λ </a:t>
            </a:r>
            <a:r>
              <a:rPr lang="en-US" altLang="ja-JP" dirty="0"/>
              <a:t>=</a:t>
            </a:r>
            <a:r>
              <a:rPr lang="el-GR" altLang="ja-JP" dirty="0"/>
              <a:t> </a:t>
            </a:r>
            <a:r>
              <a:rPr lang="en-US" altLang="ja-JP" dirty="0"/>
              <a:t>(</a:t>
            </a:r>
            <a:r>
              <a:rPr lang="el-GR" altLang="ja-JP" dirty="0"/>
              <a:t>μ</a:t>
            </a:r>
            <a:r>
              <a:rPr lang="en-US" altLang="ja-JP" dirty="0"/>
              <a:t>,</a:t>
            </a:r>
            <a:r>
              <a:rPr lang="el-GR" altLang="ja-JP" dirty="0"/>
              <a:t>σ</a:t>
            </a:r>
            <a:r>
              <a:rPr lang="en-US" altLang="ja-JP" dirty="0"/>
              <a:t>) or (</a:t>
            </a:r>
            <a:r>
              <a:rPr lang="el-GR" altLang="ja-JP" dirty="0"/>
              <a:t>μ</a:t>
            </a:r>
            <a:r>
              <a:rPr lang="en-US" altLang="ja-JP" dirty="0"/>
              <a:t>,</a:t>
            </a:r>
            <a:r>
              <a:rPr lang="el-GR" altLang="ja-JP" dirty="0"/>
              <a:t>σ</a:t>
            </a:r>
            <a:r>
              <a:rPr lang="en-US" altLang="ja-JP" baseline="30000" dirty="0"/>
              <a:t>2</a:t>
            </a:r>
            <a:r>
              <a:rPr lang="en-US" altLang="ja-JP" dirty="0"/>
              <a:t>) :</a:t>
            </a:r>
            <a:endParaRPr lang="ja-JP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C44C5-2677-438F-0ECE-778376EF5D7B}"/>
              </a:ext>
            </a:extLst>
          </p:cNvPr>
          <p:cNvSpPr txBox="1"/>
          <p:nvPr/>
        </p:nvSpPr>
        <p:spPr>
          <a:xfrm>
            <a:off x="182249" y="1727687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Density:</a:t>
            </a:r>
            <a:endParaRPr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E83A7-2D88-6597-F93D-9AED20F3F5D0}"/>
              </a:ext>
            </a:extLst>
          </p:cNvPr>
          <p:cNvSpPr txBox="1"/>
          <p:nvPr/>
        </p:nvSpPr>
        <p:spPr>
          <a:xfrm>
            <a:off x="5960807" y="5366917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natural parameters unique up to affine transformations</a:t>
            </a:r>
            <a:endParaRPr kumimoji="1" lang="ja-JP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C05BA8-3511-0980-EBE1-2B9BD0CEF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425" y="4198142"/>
            <a:ext cx="3015838" cy="826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7163A5-AFDD-0CE5-9B7D-A61B4E3E2CA1}"/>
              </a:ext>
            </a:extLst>
          </p:cNvPr>
          <p:cNvSpPr txBox="1"/>
          <p:nvPr/>
        </p:nvSpPr>
        <p:spPr>
          <a:xfrm>
            <a:off x="7748630" y="4101069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KLD</a:t>
            </a:r>
          </a:p>
          <a:p>
            <a:pPr algn="ctr"/>
            <a:r>
              <a:rPr lang="en-US" altLang="ja-JP" dirty="0"/>
              <a:t>Equivalent</a:t>
            </a:r>
          </a:p>
          <a:p>
            <a:pPr algn="ctr"/>
            <a:r>
              <a:rPr kumimoji="1" lang="en-US" altLang="ja-JP" dirty="0"/>
              <a:t>BD</a:t>
            </a:r>
            <a:endParaRPr kumimoji="1" lang="ja-JP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0553-1F10-FBD4-8803-8DCCA9CD1FC5}"/>
              </a:ext>
            </a:extLst>
          </p:cNvPr>
          <p:cNvSpPr txBox="1"/>
          <p:nvPr/>
        </p:nvSpPr>
        <p:spPr>
          <a:xfrm>
            <a:off x="8806792" y="496931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Mahalanobis</a:t>
            </a:r>
            <a:r>
              <a:rPr kumimoji="1" lang="en-US" altLang="ja-JP" baseline="30000" dirty="0"/>
              <a:t>2</a:t>
            </a:r>
            <a:r>
              <a:rPr kumimoji="1" lang="en-US" altLang="ja-JP" dirty="0"/>
              <a:t>+Itakura-Saito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215C5-4C33-9561-22DF-A2F4A786C1D6}"/>
              </a:ext>
            </a:extLst>
          </p:cNvPr>
          <p:cNvSpPr txBox="1"/>
          <p:nvPr/>
        </p:nvSpPr>
        <p:spPr>
          <a:xfrm>
            <a:off x="7752809" y="6222543"/>
            <a:ext cx="433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</a:t>
            </a:r>
            <a:r>
              <a:rPr kumimoji="1" lang="en-US" altLang="ja-JP" sz="1600" dirty="0"/>
              <a:t>onstant can be added/subtracted </a:t>
            </a:r>
            <a:r>
              <a:rPr lang="en-US" altLang="ja-JP" sz="1600" dirty="0"/>
              <a:t>with </a:t>
            </a:r>
            <a:r>
              <a:rPr kumimoji="1" lang="en-US" altLang="ja-JP" sz="1600" dirty="0"/>
              <a:t>k(x)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14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98C-C4FA-F928-5D90-AB212E33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FC1E-73E5-5D4E-278E-1C51EB2B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96D8A-F4D6-959E-172F-1E7650D4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8" y="182562"/>
            <a:ext cx="116541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2565</Words>
  <Application>Microsoft Office PowerPoint</Application>
  <PresentationFormat>Widescreen</PresentationFormat>
  <Paragraphs>283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Meiryo</vt:lpstr>
      <vt:lpstr>游ゴシック</vt:lpstr>
      <vt:lpstr>游ゴシック Light</vt:lpstr>
      <vt:lpstr>Arial</vt:lpstr>
      <vt:lpstr>Arial</vt:lpstr>
      <vt:lpstr>Source Sans Pro</vt:lpstr>
      <vt:lpstr>Office Theme</vt:lpstr>
      <vt:lpstr> Divergences  and  comparative convexity </vt:lpstr>
      <vt:lpstr>Rationale</vt:lpstr>
      <vt:lpstr>Outline</vt:lpstr>
      <vt:lpstr>Kullback-Leibler divergence: relative entropy</vt:lpstr>
      <vt:lpstr>Exponential families: Discrete/continuous/measures</vt:lpstr>
      <vt:lpstr>Exponential families (EFs): Some examples</vt:lpstr>
      <vt:lpstr>KLD between two densities of an Exp. Fam.</vt:lpstr>
      <vt:lpstr>PowerPoint Presentation</vt:lpstr>
      <vt:lpstr>PowerPoint Presentation</vt:lpstr>
      <vt:lpstr>Convex duality: convex conjugate pairs (F,F*)</vt:lpstr>
      <vt:lpstr>PowerPoint Presentation</vt:lpstr>
      <vt:lpstr>Information geometry: Dually structures </vt:lpstr>
      <vt:lpstr>Information geometry of convex functions:  Dually flat spaces, global Hessian manifolds </vt:lpstr>
      <vt:lpstr>Canonical divergences of dually flat spaces: Dually flat divergences</vt:lpstr>
      <vt:lpstr>Canonical divergence of cumulant functions amount to statistical reverse KLD:</vt:lpstr>
      <vt:lpstr>PowerPoint Presentation</vt:lpstr>
      <vt:lpstr>Natural parameter space  ϴ of Exp Fam is convex</vt:lpstr>
      <vt:lpstr>PowerPoint Presentation</vt:lpstr>
      <vt:lpstr>Property: A log-convex function is also convex  (but not necessarily the converse)</vt:lpstr>
      <vt:lpstr>Bregman divergences BF=log Z and BZ=exp F</vt:lpstr>
      <vt:lpstr>Bhattacharyya distances and Rényi divergences</vt:lpstr>
      <vt:lpstr>Bhattacharyya distances and Rényi divergences between densities of an exponential family</vt:lpstr>
      <vt:lpstr>Overview of classical statistical/Jensen divergences</vt:lpstr>
      <vt:lpstr>Extended Kullback-Leibler divergences between unnormalized densities: Bregman divergence BZ</vt:lpstr>
      <vt:lpstr>KLD between arbitrary positive densities</vt:lpstr>
      <vt:lpstr>PowerPoint Presentation</vt:lpstr>
      <vt:lpstr>Overview of divergences between (un)normalized EF densities</vt:lpstr>
      <vt:lpstr>KLD between normalized and unnormalized densities</vt:lpstr>
      <vt:lpstr>Comparative convexity: (M,N)-convexity</vt:lpstr>
      <vt:lpstr>Comparative convexity wrt quasi-arithmetic means</vt:lpstr>
      <vt:lpstr>Deforming convex functions with comparative convexity</vt:lpstr>
      <vt:lpstr>Generalizing Bregman divergences with (M,N)-convexity</vt:lpstr>
      <vt:lpstr>Generalizing Bregman divergences with quasi-arithmetic mean convexity</vt:lpstr>
      <vt:lpstr>References (partial list)</vt:lpstr>
      <vt:lpstr>References and related works</vt:lpstr>
      <vt:lpstr>PowerPoint Presentation</vt:lpstr>
      <vt:lpstr>Divergences and comparative convexity by Frank Nielsen, Sony Computer Science Laboratories Inc , Japan</vt:lpstr>
      <vt:lpstr>PowerPoint Presentation</vt:lpstr>
      <vt:lpstr>Weighted quasi-arithmetic means when   α tends to zero: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23</cp:revision>
  <dcterms:created xsi:type="dcterms:W3CDTF">2024-01-18T01:26:55Z</dcterms:created>
  <dcterms:modified xsi:type="dcterms:W3CDTF">2024-05-10T05:26:59Z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2024-01-26T07:44:03Z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b787da4b-8dcc-49f2-af8b-f25df9a7a1a4</vt:lpwstr>
  </property>
  <property fmtid="{D5CDD505-2E9C-101B-9397-08002B2CF9AE}" pid="8" name="MSIP_Label_1f8e20e6-048a-4bad-a26b-318dd1cd4d47_ContentBits">
    <vt:lpwstr>0</vt:lpwstr>
  </property>
</Properties>
</file>