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8" r:id="rId4"/>
    <p:sldId id="278" r:id="rId5"/>
    <p:sldId id="258" r:id="rId6"/>
    <p:sldId id="259" r:id="rId7"/>
    <p:sldId id="260" r:id="rId8"/>
    <p:sldId id="265" r:id="rId9"/>
    <p:sldId id="261" r:id="rId10"/>
    <p:sldId id="270" r:id="rId11"/>
    <p:sldId id="262" r:id="rId12"/>
    <p:sldId id="263" r:id="rId13"/>
    <p:sldId id="264" r:id="rId14"/>
    <p:sldId id="279" r:id="rId15"/>
    <p:sldId id="266" r:id="rId16"/>
    <p:sldId id="267" r:id="rId17"/>
    <p:sldId id="269" r:id="rId18"/>
    <p:sldId id="271" r:id="rId19"/>
    <p:sldId id="272" r:id="rId20"/>
    <p:sldId id="274" r:id="rId21"/>
    <p:sldId id="275" r:id="rId22"/>
    <p:sldId id="276" r:id="rId23"/>
    <p:sldId id="273" r:id="rId24"/>
    <p:sldId id="280" r:id="rId25"/>
    <p:sldId id="27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A3C266-0D7D-4CCA-B414-174601D8FD81}">
          <p14:sldIdLst>
            <p14:sldId id="256"/>
            <p14:sldId id="257"/>
            <p14:sldId id="268"/>
            <p14:sldId id="278"/>
            <p14:sldId id="258"/>
            <p14:sldId id="259"/>
            <p14:sldId id="260"/>
            <p14:sldId id="265"/>
            <p14:sldId id="261"/>
            <p14:sldId id="270"/>
            <p14:sldId id="262"/>
            <p14:sldId id="263"/>
            <p14:sldId id="264"/>
            <p14:sldId id="279"/>
            <p14:sldId id="266"/>
            <p14:sldId id="267"/>
            <p14:sldId id="269"/>
            <p14:sldId id="271"/>
            <p14:sldId id="272"/>
            <p14:sldId id="274"/>
            <p14:sldId id="275"/>
          </p14:sldIdLst>
        </p14:section>
        <p14:section name="Untitled Section" id="{D3EFD5B5-3396-4B39-A463-A6756417B95A}">
          <p14:sldIdLst>
            <p14:sldId id="276"/>
            <p14:sldId id="273"/>
            <p14:sldId id="280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33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64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92070-679A-4500-8A26-79E31209D479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4511-01F2-4E60-A555-E4EA5BA025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44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20 minutes : 15 minutes + question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608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$$</a:t>
            </a:r>
          </a:p>
          <a:p>
            <a:r>
              <a:rPr lang="fr-FR" smtClean="0"/>
              <a:t>I_\alpha[p_1,p_2]:= \sum_{i=1}^\infty p_{1}(x)^\alpha p_{2}(x)^{1-\alpha},\quad \alpha\in (0,1)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D_\alpha[p_{s_1}:p_{s_2}] := \frac{1}{\alpha(1-\alpha)}\left(1-I_\alpha[p_{s_1}:p_{s_2}]\right)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I_\alpha[p_{s_1}:p_{s_2}] = \exp\left(-J_{F,\alpha}(s_1:s_2)\right),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\begin{eqnarray*}</a:t>
            </a:r>
          </a:p>
          <a:p>
            <a:r>
              <a:rPr lang="fr-FR" smtClean="0"/>
              <a:t>J_{F,\alpha}(s_1:s_2)&amp;:=&amp;\alpha F(s_1)+(1-\alpha)F(s_2)-F(\alpha s_1+(1-\alpha)s_2)\geq 0,\\</a:t>
            </a:r>
          </a:p>
          <a:p>
            <a:r>
              <a:rPr lang="fr-FR" smtClean="0"/>
              <a:t>&amp;=&amp; \log\left( \frac{\zeta(s_1)^\alpha \zeta(s_2)^{1-\alpha}}{\zeta(\alpha s_1+(1-\alpha)s_2)}\right).</a:t>
            </a:r>
          </a:p>
          <a:p>
            <a:r>
              <a:rPr lang="fr-FR" smtClean="0"/>
              <a:t>\end{eqnarray*}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D_\alpha[p_{s_1}:p_{s_2}] = \frac{1}{\alpha(1-\alpha)} \left(1-\frac{\zeta(\alpha s_1+(1-\alpha)s_2)}{\zeta(s_1)^\alpha \zeta(s_2)^{1-\alpha}}\right), \quad \alpha\in (0,1)</a:t>
            </a:r>
          </a:p>
          <a:p>
            <a:r>
              <a:rPr lang="fr-FR" smtClean="0"/>
              <a:t>$$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682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 $$</a:t>
            </a:r>
          </a:p>
          <a:p>
            <a:r>
              <a:rPr lang="fr-FR" smtClean="0"/>
              <a:t>D_\KL[p_{s_1}:p_{s_2}]:=\sum_{i=1}^\infty p_{s_1}(i)\log\frac{p_{s_1}(i)}{p_{s_2}(i)},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D_\KL[p_{s_1}:p_{s_2}]\simeq D_{1-\epsilon}[p_{s_1}:p_{s_2}]= \frac{1}{\epsilon(1-\epsilon)} \left(1-\frac{\zeta((1-\epsilon) s_1+\epsilon s_2)}{\zeta(s_1)^{1-\epsilon} \zeta(s_2)^{\epsilon}}\right).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\lim_{\alpha\rightarrow 1} D_\alpha[p_{s_1}:p_{s_2}]=D_\KL[p_{s_1}:p_{s_2}]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\lim_{\alpha\rightarrow -1} D_\alpha[p_{s_1}:p_{s_2}]=D_\KL[p_{s_2}:p_{s_1}]=D_\KL^*[p_{s_1}:p_{s_2}]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\lim_{\alpha\rightarrow -1} D_\alpha[p_{s_1}:p_{s_2}]=D_\KL[p_{s_2}:p_{s_1}]=D_\KL^*[p_{s_1}:p_{s_2}]=\sum_{i=1}^\infty p_{s_2}(i)\log\frac{p_{s_2}(i)}{p_{s_1}(i)}.</a:t>
            </a:r>
          </a:p>
          <a:p>
            <a:r>
              <a:rPr lang="fr-FR" smtClean="0"/>
              <a:t>$$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823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$$</a:t>
            </a:r>
          </a:p>
          <a:p>
            <a:r>
              <a:rPr lang="fr-FR" smtClean="0"/>
              <a:t>D_\KL[p_{\theta,N}:q_s]=B_{F_2,F_1}(s:\theta)=F_2(s)-F_1(\theta)-(s-\theta)F_1'(\theta),</a:t>
            </a:r>
          </a:p>
          <a:p>
            <a:r>
              <a:rPr lang="fr-FR" smtClean="0"/>
              <a:t>$$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170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smtClean="0">
                <a:solidFill>
                  <a:schemeClr val="accent6"/>
                </a:solidFill>
              </a:rPr>
              <a:t> "Statistical Divergences between Densities of Truncated Exponential Families with Nested Supports: Duo Bregman and Duo Jensen Divergences." Entropy 24.3 (2022)</a:t>
            </a:r>
          </a:p>
          <a:p>
            <a:endParaRPr lang="en-US" smtClean="0"/>
          </a:p>
          <a:p>
            <a:r>
              <a:rPr lang="en-US" smtClean="0"/>
              <a:t>$$</a:t>
            </a:r>
          </a:p>
          <a:p>
            <a:r>
              <a:rPr lang="en-US" smtClean="0"/>
              <a:t>D_\KL[p_{\theta,N}:q_s]=B_{F_2,F_1}(s:\theta)=F_2(s)-F_1(\theta)-(s-\theta)F_1'(\theta),</a:t>
            </a:r>
          </a:p>
          <a:p>
            <a:r>
              <a:rPr lang="en-US" smtClean="0"/>
              <a:t>$$</a:t>
            </a:r>
          </a:p>
          <a:p>
            <a:endParaRPr lang="en-US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F_2(s)=\log \zeta(s)$$ $$F_1(\theta)=\log H_{N,\theta}=\log \sum_{i=1}^N \frac{1}{i^\theta}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 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F_1'(\theta)=\frac{H_{N,\theta}'}{H_{N,\theta}}=-\sum_{i=1}^N \frac{\log i}{i^\theta\, H_{N,\theta}}.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D_\KL[p_{\theta,N}:q_s]=\log \frac{\zeta(s)}{\sum_{i=1}^N \frac{1}{i^\theta}}+(s-\theta)\sum_{i=1}^N \frac{\log i}{i^\theta\, H_{N,\theta}}.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\end{document}</a:t>
            </a:r>
          </a:p>
          <a:p>
            <a:r>
              <a:rPr lang="fr-FR" smtClean="0"/>
              <a:t>Nielsen, Frank. "Statistical Divergences between Densities of Truncated Exponential Families with Nested Supports: Duo Bregman and Duo Jensen Divergences." Entropy 24.3 (2022): 421.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\log p_{s,N}(x)=-\log H_{s,N}-s\log x</a:t>
            </a:r>
          </a:p>
          <a:p>
            <a:r>
              <a:rPr lang="fr-FR" smtClean="0"/>
              <a:t>$$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22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$$D_\KL[p_{s_1}:p_{s_2}]=B_F^*(\theta_1:\theta_2):=B_F(\theta_2:\theta_1)$$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D_\KL[p_{s_1}:p_{s_2}]=B_F(\theta_2:\theta_1)=F(\theta(s_2))+F^*(\eta(s_1))-\theta(s_2)\eta(s_1):=Y_{F,F^*}(\theta(s_2):\eta(s_1)),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$$\eta(s)=F'(\theta(s))=E_{p_s}[t(x)]=-E_{p_s}[\log x]$$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F^*(\eta(s))=-H[p_s]=\sum_{i=1}^\infty p_s(i)\log{p_s(i)}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\begin{eqnarray*}</a:t>
            </a:r>
          </a:p>
          <a:p>
            <a:r>
              <a:rPr lang="fr-FR" smtClean="0"/>
              <a:t>D_\KL[p_{s_1}:p_{s_2}]&amp;=&amp;</a:t>
            </a:r>
          </a:p>
          <a:p>
            <a:r>
              <a:rPr lang="fr-FR" smtClean="0"/>
              <a:t>\log(\zeta(s_2))-H[p_{s_1}]+s_2 E_{p_{s_1}}[\log x],\\</a:t>
            </a:r>
          </a:p>
          <a:p>
            <a:r>
              <a:rPr lang="fr-FR" smtClean="0"/>
              <a:t>&amp;=&amp;  \log(\zeta(s_2)) -  \sum_{i=1}^\infty  \frac{1}{i^{s_1}\zeta(s_1)}\log(i^{s_1}\zeta(s_1)) - s_2 \frac{\zeta'(s_1)}{\zeta(s_1)}.</a:t>
            </a:r>
          </a:p>
          <a:p>
            <a:r>
              <a:rPr lang="fr-FR" smtClean="0"/>
              <a:t>\end{eqnarray*}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\eta(\theta)=\frac{\zeta'(\theta)}{\zeta(\theta)} = -\sum_{i=1}^{\infty} \frac{\Lambda(i)}{i^{\theta}},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D_\KL[p_{s_1}:p_{s_2}]=</a:t>
            </a:r>
          </a:p>
          <a:p>
            <a:r>
              <a:rPr lang="fr-FR" smtClean="0"/>
              <a:t> \log(\zeta(s_2)) -  \sum_{i=1}^\infty  \frac{1}{i^s\zeta(s)}\log(i^s\zeta(s)) + s_2 \sum_{i=1}^{\infty} \frac{\Lambda(i)}{i^{s_1}}.</a:t>
            </a:r>
          </a:p>
          <a:p>
            <a:r>
              <a:rPr lang="fr-FR" smtClean="0"/>
              <a:t>$$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62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$$</a:t>
            </a:r>
          </a:p>
          <a:p>
            <a:r>
              <a:rPr lang="fr-FR" smtClean="0"/>
              <a:t>p_{s,N}(x)\propto \frac{1}{x^s},\quad x\in\calX=\{1,\ldots,N\}, s&gt;0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H_{s,N}=\sum_{x\in\{1,\ldots,N\}} \frac{1}{x^s}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p_{s,N}(x) = \frac{1}{x^s}\, \frac{1}{H_{s,N}}</a:t>
            </a:r>
          </a:p>
          <a:p>
            <a:r>
              <a:rPr lang="fr-FR" smtClean="0"/>
              <a:t>$$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032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-1.019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806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Delta-Eder distance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21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$$</a:t>
            </a:r>
          </a:p>
          <a:p>
            <a:r>
              <a:rPr lang="fr-FR" smtClean="0"/>
              <a:t>p_s(x) \propto\frac{1}{x^s},\quad x\in\calX=\bbN=\{1,2,\ldots\}.</a:t>
            </a:r>
          </a:p>
          <a:p>
            <a:r>
              <a:rPr lang="fr-FR" smtClean="0"/>
              <a:t>$$ </a:t>
            </a:r>
          </a:p>
          <a:p>
            <a:r>
              <a:rPr lang="fr-FR" smtClean="0"/>
              <a:t> 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\zeta(s)=\sum_{i=1}^\infty \frac{1}{i^s}, \quad s&gt;1.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p_s(x)=\frac{1}{\zeta(s)\, x^s}</a:t>
            </a:r>
          </a:p>
          <a:p>
            <a:r>
              <a:rPr lang="fr-FR" smtClean="0"/>
              <a:t>$$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45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$$</a:t>
            </a:r>
          </a:p>
          <a:p>
            <a:r>
              <a:rPr lang="fr-FR" smtClean="0"/>
              <a:t>p_s(x)=\exp\left(\theta(s)t(x)-F(\theta(s))\right).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\theta=s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$$t(x)=-\log x$$ 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F(\theta)=\log\zeta(\theta)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I(s)=-E_{p_s}[(\log p_s(x))'']=F''(s)=(\log\zeta(s))''=\frac{\zeta(s)\zeta''(s)-\zeta'(s)^2}{\zeta^2(s)}.</a:t>
            </a:r>
          </a:p>
          <a:p>
            <a:r>
              <a:rPr lang="fr-FR" smtClean="0"/>
              <a:t>$$ 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I(s)=\sum_{i=1}^\infty \Lambda(i)\log(i)i^{-s}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\Lambda(i) = \begin{cases} \log p &amp; \text{if }i=p^k \text{ for some prime } p \text{ and integer } k \ge 1, \\ 0 &amp; \text{otherwise.} \end{cases}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\log(n)=\sum_{i | n} \Lambda(i)</a:t>
            </a:r>
          </a:p>
          <a:p>
            <a:r>
              <a:rPr lang="fr-FR" smtClean="0"/>
              <a:t>$$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02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Guiasu, Silviu. "An optimization problem related to the zeta-function." </a:t>
            </a:r>
            <a:r>
              <a:rPr 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Canadian Mathematical Bulletin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29.1 (1986): 70-73.</a:t>
            </a:r>
          </a:p>
          <a:p>
            <a:r>
              <a:rPr lang="fr-FR" smtClean="0"/>
              <a:t>$$</a:t>
            </a:r>
          </a:p>
          <a:p>
            <a:r>
              <a:rPr lang="fr-FR" smtClean="0"/>
              <a:t>H(p)=-\sum_{x\in\bbN} p(x)\log p(x)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\max_p \left\{H(p)\quad :\quad -E_p[\log x]=\eta \Rightarrow p=\mathrm{Zeta}(\theta)\right\}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\eta=F'(\theta)=\frac{\zeta'(s)}{\zeta(s)}</a:t>
            </a:r>
          </a:p>
          <a:p>
            <a:r>
              <a:rPr lang="fr-FR" smtClean="0"/>
              <a:t>$$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69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 $$</a:t>
            </a:r>
          </a:p>
          <a:p>
            <a:r>
              <a:rPr lang="fr-FR" smtClean="0"/>
              <a:t>\frac{1}{s-1}\leq \zeta(s)\leq \frac{s}{s-1}.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\max_s \frac{1}{n}\sum_{i=1}^n \log p_s(x_i)=  \max_s -\frac{1}{n}\sum_{i=1}^n \log x_i-\log\zeta(s)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\hat\eta=-\frac{1}{n}\sum_{i=1}^n \log x_i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\hat{\eta}=\frac{\zeta'(\hat{\theta})}{\zeta(\hat{\theta})}=-\frac{1}{n}\sum_{i=1}^n \log x_i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-E_p[\log x]=\eta</a:t>
            </a:r>
          </a:p>
          <a:p>
            <a:r>
              <a:rPr lang="fr-FR" smtClean="0"/>
              <a:t>$$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30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$$</a:t>
            </a:r>
          </a:p>
          <a:p>
            <a:r>
              <a:rPr lang="fr-FR" smtClean="0"/>
              <a:t>q_s(x)=\frac{s-1}{x^s},\quad x&gt;1,  s&gt;0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\left\{q_{s,a}(x)=(s-1) \frac{a^{s-1}}{x^{s}}, s&gt;1, a&gt;0\right\} 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q_s(x)=q_{s,1}(x)</a:t>
            </a:r>
          </a:p>
          <a:p>
            <a:r>
              <a:rPr lang="fr-FR" smtClean="0"/>
              <a:t>$$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3D4511-01F2-4E60-A555-E4EA5BA025BB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600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FD32-C1A2-4F43-854A-F547925A3056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8614-5E5D-4FBA-B3B7-A9E767B3E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08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FD32-C1A2-4F43-854A-F547925A3056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8614-5E5D-4FBA-B3B7-A9E767B3E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4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FD32-C1A2-4F43-854A-F547925A3056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8614-5E5D-4FBA-B3B7-A9E767B3E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88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FD32-C1A2-4F43-854A-F547925A3056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8614-5E5D-4FBA-B3B7-A9E767B3E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00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FD32-C1A2-4F43-854A-F547925A3056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8614-5E5D-4FBA-B3B7-A9E767B3E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55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FD32-C1A2-4F43-854A-F547925A3056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8614-5E5D-4FBA-B3B7-A9E767B3E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04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FD32-C1A2-4F43-854A-F547925A3056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8614-5E5D-4FBA-B3B7-A9E767B3E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15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FD32-C1A2-4F43-854A-F547925A3056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8614-5E5D-4FBA-B3B7-A9E767B3E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22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FD32-C1A2-4F43-854A-F547925A3056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8614-5E5D-4FBA-B3B7-A9E767B3E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07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FD32-C1A2-4F43-854A-F547925A3056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8614-5E5D-4FBA-B3B7-A9E767B3E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62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FD32-C1A2-4F43-854A-F547925A3056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B8614-5E5D-4FBA-B3B7-A9E767B3E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02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FD32-C1A2-4F43-854A-F547925A3056}" type="datetimeFigureOut">
              <a:rPr lang="fr-FR" smtClean="0"/>
              <a:t>21/06/2022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B8614-5E5D-4FBA-B3B7-A9E767B3EC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38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702" y="343024"/>
            <a:ext cx="11690555" cy="3990411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Information measures and geometry of the Zeta distributions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 smtClean="0">
                <a:solidFill>
                  <a:schemeClr val="accent1"/>
                </a:solidFill>
              </a:rPr>
              <a:t>and related distributions	</a:t>
            </a:r>
            <a:r>
              <a:rPr lang="en-US" smtClean="0"/>
              <a:t/>
            </a:r>
            <a:br>
              <a:rPr lang="en-US" smtClean="0"/>
            </a:br>
            <a:endParaRPr lang="fr-F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71818" y="6304817"/>
            <a:ext cx="30185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ea typeface="Lucida Grande"/>
              </a:rPr>
              <a:t>[arXiv:2104.10548]</a:t>
            </a:r>
            <a:endParaRPr kumimoji="0" lang="fr-FR" altLang="fr-FR" sz="2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Lucida Grande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ea typeface="Lucida Grande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24" y="5802912"/>
            <a:ext cx="4792910" cy="1229559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637070" y="3962831"/>
            <a:ext cx="9144000" cy="2095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Frank Nielsen</a:t>
            </a:r>
          </a:p>
          <a:p>
            <a:r>
              <a:rPr lang="en-US" dirty="0" smtClean="0"/>
              <a:t>Sony Computer Science Laboratories Inc.</a:t>
            </a:r>
          </a:p>
          <a:p>
            <a:r>
              <a:rPr lang="en-US" dirty="0" smtClean="0"/>
              <a:t>Tokyo, Japan</a:t>
            </a:r>
          </a:p>
          <a:p>
            <a:endParaRPr lang="en-US" dirty="0" smtClean="0"/>
          </a:p>
          <a:p>
            <a:r>
              <a:rPr lang="en-US" sz="1800" i="1" dirty="0"/>
              <a:t>https://franknielsen.github.io/</a:t>
            </a:r>
          </a:p>
        </p:txBody>
      </p:sp>
    </p:spTree>
    <p:extLst>
      <p:ext uri="{BB962C8B-B14F-4D97-AF65-F5344CB8AC3E}">
        <p14:creationId xmlns:p14="http://schemas.microsoft.com/office/powerpoint/2010/main" val="8733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28" y="-8119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Log-normalizer </a:t>
            </a:r>
            <a:r>
              <a:rPr lang="en-US" b="1" smtClean="0">
                <a:solidFill>
                  <a:schemeClr val="accent1"/>
                </a:solidFill>
              </a:rPr>
              <a:t>F(</a:t>
            </a:r>
            <a:r>
              <a:rPr lang="el-GR" b="1" smtClean="0">
                <a:solidFill>
                  <a:schemeClr val="accent1"/>
                </a:solidFill>
              </a:rPr>
              <a:t>θ</a:t>
            </a:r>
            <a:r>
              <a:rPr lang="en-US" b="1" smtClean="0">
                <a:solidFill>
                  <a:schemeClr val="accent1"/>
                </a:solidFill>
              </a:rPr>
              <a:t>) </a:t>
            </a:r>
            <a:r>
              <a:rPr lang="en-US" b="1" smtClean="0">
                <a:solidFill>
                  <a:schemeClr val="accent1"/>
                </a:solidFill>
              </a:rPr>
              <a:t>of Zeta distributions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77" y="1030968"/>
            <a:ext cx="6160387" cy="463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8325" y="5664200"/>
            <a:ext cx="8109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A strictly convex and real-analytic </a:t>
            </a:r>
            <a:r>
              <a:rPr lang="en-US" sz="2800" smtClean="0"/>
              <a:t>C</a:t>
            </a:r>
            <a:r>
              <a:rPr lang="fr-FR" sz="2800" baseline="30000" smtClean="0"/>
              <a:t>∞</a:t>
            </a:r>
            <a:r>
              <a:rPr lang="en-US" sz="2800" smtClean="0"/>
              <a:t> smooth </a:t>
            </a:r>
            <a:r>
              <a:rPr lang="en-US" sz="2800" smtClean="0"/>
              <a:t>function </a:t>
            </a:r>
          </a:p>
        </p:txBody>
      </p:sp>
    </p:spTree>
    <p:extLst>
      <p:ext uri="{BB962C8B-B14F-4D97-AF65-F5344CB8AC3E}">
        <p14:creationId xmlns:p14="http://schemas.microsoft.com/office/powerpoint/2010/main" val="324775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930" y="2332111"/>
            <a:ext cx="6669974" cy="31960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0"/>
            <a:ext cx="113538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Fisher information and von Mangoldt function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9100" y="2570171"/>
            <a:ext cx="4210050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" y="1224889"/>
            <a:ext cx="11772900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72603"/>
            <a:ext cx="7877747" cy="1074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7572" y="5637558"/>
            <a:ext cx="3133725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04900" y="5709651"/>
            <a:ext cx="6649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von Mangoldt function </a:t>
            </a:r>
            <a:r>
              <a:rPr lang="en-US" sz="2800" smtClean="0"/>
              <a:t>satisfies the identity:</a:t>
            </a:r>
            <a:endParaRPr lang="fr-FR" sz="2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12927" y="3789371"/>
            <a:ext cx="43312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1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888" y="4735709"/>
            <a:ext cx="3586858" cy="1304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855" y="-197098"/>
            <a:ext cx="1186345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Zeta distribution: A maximum entropy distribution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9" y="1251301"/>
            <a:ext cx="11234057" cy="4351338"/>
          </a:xfrm>
        </p:spPr>
        <p:txBody>
          <a:bodyPr/>
          <a:lstStyle/>
          <a:p>
            <a:r>
              <a:rPr lang="en-US" smtClean="0"/>
              <a:t>Exponential families are distributions which</a:t>
            </a:r>
            <a:r>
              <a:rPr lang="en-US" b="1" smtClean="0">
                <a:solidFill>
                  <a:srgbClr val="FF0000"/>
                </a:solidFill>
              </a:rPr>
              <a:t> maximize entropy</a:t>
            </a:r>
            <a:r>
              <a:rPr lang="en-US" smtClean="0"/>
              <a:t> subject to the moment constraints of their sufficient statistics.</a:t>
            </a:r>
          </a:p>
          <a:p>
            <a:endParaRPr lang="en-US" smtClean="0"/>
          </a:p>
          <a:p>
            <a:endParaRPr lang="en-US"/>
          </a:p>
          <a:p>
            <a:endParaRPr lang="en-US"/>
          </a:p>
          <a:p>
            <a:r>
              <a:rPr lang="en-US" smtClean="0"/>
              <a:t>Shannon's entropy:</a:t>
            </a:r>
          </a:p>
          <a:p>
            <a:pPr marL="0" indent="0">
              <a:buNone/>
            </a:pPr>
            <a:endParaRPr lang="en-US" smtClean="0"/>
          </a:p>
          <a:p>
            <a:endParaRPr lang="en-US" smtClean="0"/>
          </a:p>
          <a:p>
            <a:r>
              <a:rPr lang="en-US" b="1" smtClean="0">
                <a:solidFill>
                  <a:srgbClr val="FF0000"/>
                </a:solidFill>
              </a:rPr>
              <a:t>Dual moment parameterization</a:t>
            </a:r>
            <a:r>
              <a:rPr lang="en-US" smtClean="0"/>
              <a:t> of zeta distributions: </a:t>
            </a:r>
          </a:p>
          <a:p>
            <a:pPr marL="0" indent="0">
              <a:buNone/>
            </a:pPr>
            <a:r>
              <a:rPr lang="en-US" smtClean="0"/>
              <a:t>    Efficient numerical evaluation algorithms  of F' but difficult to inverse!</a:t>
            </a:r>
          </a:p>
          <a:p>
            <a:endParaRPr lang="en-US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017" y="3546370"/>
            <a:ext cx="4429125" cy="1114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60" y="2136020"/>
            <a:ext cx="10183894" cy="10828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0855" y="6487358"/>
            <a:ext cx="11969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Guiasu, Silviu. "An optimization problem related to the zeta-function." </a:t>
            </a:r>
            <a:r>
              <a:rPr lang="en-US" b="1" i="1">
                <a:solidFill>
                  <a:schemeClr val="accent6"/>
                </a:solidFill>
              </a:rPr>
              <a:t>Canadian Mathematical Bulletin</a:t>
            </a:r>
            <a:r>
              <a:rPr lang="en-US" b="1">
                <a:solidFill>
                  <a:schemeClr val="accent6"/>
                </a:solidFill>
              </a:rPr>
              <a:t> 29.1 (1986): 70-73.</a:t>
            </a:r>
          </a:p>
        </p:txBody>
      </p:sp>
    </p:spTree>
    <p:extLst>
      <p:ext uri="{BB962C8B-B14F-4D97-AF65-F5344CB8AC3E}">
        <p14:creationId xmlns:p14="http://schemas.microsoft.com/office/powerpoint/2010/main" val="197399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9" y="1027699"/>
            <a:ext cx="10515600" cy="5177158"/>
          </a:xfrm>
        </p:spPr>
        <p:txBody>
          <a:bodyPr/>
          <a:lstStyle/>
          <a:p>
            <a:r>
              <a:rPr lang="en-US" smtClean="0"/>
              <a:t>Given n identically and independently variates, estimate the Zeta moment parameter eta by </a:t>
            </a:r>
            <a:r>
              <a:rPr lang="en-US" b="1" smtClean="0">
                <a:solidFill>
                  <a:srgbClr val="FF0000"/>
                </a:solidFill>
              </a:rPr>
              <a:t>maximum likelihood</a:t>
            </a:r>
            <a:r>
              <a:rPr lang="en-US" smtClean="0"/>
              <a:t>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Better </a:t>
            </a:r>
            <a:r>
              <a:rPr lang="en-US" b="1" smtClean="0">
                <a:solidFill>
                  <a:srgbClr val="FF0000"/>
                </a:solidFill>
              </a:rPr>
              <a:t>quadratic distance estimator</a:t>
            </a:r>
            <a:r>
              <a:rPr lang="en-US" smtClean="0"/>
              <a:t> which is also consistent: </a:t>
            </a:r>
          </a:p>
          <a:p>
            <a:pPr marL="0" indent="0">
              <a:buNone/>
            </a:pPr>
            <a:r>
              <a:rPr lang="en-US" smtClean="0"/>
              <a:t>QDE amounts to a line fitting procedure</a:t>
            </a:r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4379" y="-84361"/>
            <a:ext cx="11863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accent1"/>
                </a:solidFill>
              </a:rPr>
              <a:t>Zeta distribution: Maximum likelihood estimator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637" y="6014799"/>
            <a:ext cx="117763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smtClean="0">
                <a:solidFill>
                  <a:schemeClr val="accent6"/>
                </a:solidFill>
              </a:rPr>
              <a:t>Louis G Doray and Andrew Luong. Quadratic distance estimators for the zeta family. </a:t>
            </a:r>
          </a:p>
          <a:p>
            <a:r>
              <a:rPr lang="fr-FR" sz="2400" b="1" smtClean="0">
                <a:solidFill>
                  <a:schemeClr val="accent6"/>
                </a:solidFill>
              </a:rPr>
              <a:t>Insurance: Mathematics and Economics, 16(3):255{260, 1995.</a:t>
            </a:r>
            <a:endParaRPr lang="fr-FR" sz="2400" b="1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79" y="2040591"/>
            <a:ext cx="883920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157" y="3371678"/>
            <a:ext cx="46767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836" y="1118053"/>
            <a:ext cx="10515600" cy="4351338"/>
          </a:xfrm>
        </p:spPr>
        <p:txBody>
          <a:bodyPr/>
          <a:lstStyle/>
          <a:p>
            <a:r>
              <a:rPr lang="en-US" smtClean="0"/>
              <a:t>The variance of any unbiased estimator is bounded by its inverse Fisher information (CRLB):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Fisher information of iid random vector is additive:</a:t>
            </a:r>
            <a:endParaRPr lang="fr-FR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1836" y="0"/>
            <a:ext cx="11863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accent1"/>
                </a:solidFill>
              </a:rPr>
              <a:t>Zeta distribution: Cramér–Rao lower bound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82" y="3380370"/>
            <a:ext cx="10010775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820" y="2051503"/>
            <a:ext cx="5295900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991" y="2941297"/>
            <a:ext cx="1971675" cy="571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06" y="4416869"/>
            <a:ext cx="7239000" cy="1171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57894" y="6074358"/>
            <a:ext cx="117763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smtClean="0">
                <a:solidFill>
                  <a:schemeClr val="accent6"/>
                </a:solidFill>
              </a:rPr>
              <a:t>Louis G Doray and Andrew Luong. Quadratic distance estimators for the zeta family. </a:t>
            </a:r>
          </a:p>
          <a:p>
            <a:r>
              <a:rPr lang="fr-FR" sz="2000" b="1" smtClean="0">
                <a:solidFill>
                  <a:schemeClr val="accent6"/>
                </a:solidFill>
              </a:rPr>
              <a:t>Insurance: Mathematics and Economics, 16(3):255{260, 1995.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12119"/>
            <a:ext cx="316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 accordance with Section 2 of </a:t>
            </a: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398187" y="5488106"/>
            <a:ext cx="11635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Variance of unbiased estimator </a:t>
            </a:r>
            <a:r>
              <a:rPr lang="en-US" sz="2800" b="1" smtClean="0">
                <a:solidFill>
                  <a:srgbClr val="FF0000"/>
                </a:solidFill>
              </a:rPr>
              <a:t>matches</a:t>
            </a:r>
            <a:r>
              <a:rPr lang="en-US" sz="2800" smtClean="0"/>
              <a:t> the CRLB only for exponential families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194108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-146503"/>
            <a:ext cx="118110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Pareto distributions: Continuous exponential family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059317"/>
            <a:ext cx="9857014" cy="4133170"/>
          </a:xfrm>
        </p:spPr>
        <p:txBody>
          <a:bodyPr/>
          <a:lstStyle/>
          <a:p>
            <a:r>
              <a:rPr lang="en-US" smtClean="0"/>
              <a:t>Power law distribution with </a:t>
            </a:r>
            <a:r>
              <a:rPr lang="en-US" b="1" smtClean="0">
                <a:solidFill>
                  <a:srgbClr val="FF0000"/>
                </a:solidFill>
              </a:rPr>
              <a:t>probability density function</a:t>
            </a:r>
            <a:r>
              <a:rPr lang="en-US" smtClean="0"/>
              <a:t>:</a:t>
            </a:r>
          </a:p>
          <a:p>
            <a:pPr marL="0" indent="0">
              <a:buNone/>
            </a:pPr>
            <a:r>
              <a:rPr lang="en-US" smtClean="0"/>
              <a:t>   Shape parameter s in </a:t>
            </a:r>
            <a:r>
              <a:rPr lang="en-US" smtClean="0"/>
              <a:t>(0,</a:t>
            </a:r>
            <a:r>
              <a:rPr lang="fr-FR" smtClean="0"/>
              <a:t>∞)</a:t>
            </a:r>
            <a:endParaRPr lang="en-US" smtClean="0"/>
          </a:p>
          <a:p>
            <a:pPr marL="0" indent="0">
              <a:buNone/>
            </a:pPr>
            <a:endParaRPr lang="en-US" smtClean="0"/>
          </a:p>
          <a:p>
            <a:r>
              <a:rPr lang="en-US" b="1" smtClean="0">
                <a:solidFill>
                  <a:srgbClr val="FF0000"/>
                </a:solidFill>
              </a:rPr>
              <a:t>Continuous exponential family</a:t>
            </a:r>
            <a:r>
              <a:rPr lang="en-US" smtClean="0"/>
              <a:t> (of order 1):</a:t>
            </a:r>
          </a:p>
          <a:p>
            <a:pPr lvl="1"/>
            <a:r>
              <a:rPr lang="en-US" smtClean="0"/>
              <a:t>Support (1,</a:t>
            </a:r>
            <a:r>
              <a:rPr lang="fr-FR" smtClean="0"/>
              <a:t>∞)</a:t>
            </a:r>
            <a:endParaRPr lang="en-US" smtClean="0"/>
          </a:p>
          <a:p>
            <a:pPr lvl="1"/>
            <a:r>
              <a:rPr lang="en-US" smtClean="0"/>
              <a:t>Natural parameter </a:t>
            </a:r>
            <a:r>
              <a:rPr lang="el-GR" smtClean="0"/>
              <a:t>θ</a:t>
            </a:r>
            <a:r>
              <a:rPr lang="en-US" smtClean="0"/>
              <a:t>=s</a:t>
            </a:r>
          </a:p>
          <a:p>
            <a:pPr lvl="1"/>
            <a:r>
              <a:rPr lang="en-US" smtClean="0"/>
              <a:t>sufficient statistics t(x)=-log(x)</a:t>
            </a:r>
          </a:p>
          <a:p>
            <a:pPr lvl="1"/>
            <a:r>
              <a:rPr lang="en-US" smtClean="0"/>
              <a:t>log-normalizer F(</a:t>
            </a:r>
            <a:r>
              <a:rPr lang="el-GR" smtClean="0"/>
              <a:t>θ</a:t>
            </a:r>
            <a:r>
              <a:rPr lang="en-US" smtClean="0"/>
              <a:t>)=-log(</a:t>
            </a:r>
            <a:r>
              <a:rPr lang="el-GR" smtClean="0"/>
              <a:t>θ</a:t>
            </a:r>
            <a:r>
              <a:rPr lang="en-US" smtClean="0"/>
              <a:t>-1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Differential entropy -F</a:t>
            </a:r>
            <a:r>
              <a:rPr lang="en-US" baseline="30000" smtClean="0"/>
              <a:t>*</a:t>
            </a:r>
            <a:r>
              <a:rPr lang="en-US" smtClean="0"/>
              <a:t>(</a:t>
            </a:r>
            <a:r>
              <a:rPr lang="el-GR"/>
              <a:t>η</a:t>
            </a:r>
            <a:r>
              <a:rPr lang="en-US" smtClean="0"/>
              <a:t>)=1+1/(s-1)-log(s-1)</a:t>
            </a:r>
          </a:p>
          <a:p>
            <a:pPr lvl="1"/>
            <a:r>
              <a:rPr lang="en-US" smtClean="0"/>
              <a:t>Fisher information I(</a:t>
            </a:r>
            <a:r>
              <a:rPr lang="el-GR" smtClean="0"/>
              <a:t>θ</a:t>
            </a:r>
            <a:r>
              <a:rPr lang="en-US" smtClean="0"/>
              <a:t>)=1/(</a:t>
            </a:r>
            <a:r>
              <a:rPr lang="el-GR" smtClean="0"/>
              <a:t>θ</a:t>
            </a:r>
            <a:r>
              <a:rPr lang="en-US" smtClean="0"/>
              <a:t>-1</a:t>
            </a:r>
            <a:r>
              <a:rPr lang="en-US" smtClean="0"/>
              <a:t>)</a:t>
            </a:r>
            <a:r>
              <a:rPr lang="en-US" baseline="30000" smtClean="0"/>
              <a:t>2</a:t>
            </a:r>
          </a:p>
          <a:p>
            <a:pPr marL="457200" lvl="1" indent="0">
              <a:buNone/>
            </a:pPr>
            <a:endParaRPr lang="en-US" baseline="-25000" smtClean="0"/>
          </a:p>
          <a:p>
            <a:pPr marL="457200" lvl="1" indent="0">
              <a:buNone/>
            </a:pPr>
            <a:endParaRPr lang="en-US" baseline="30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341" y="3085266"/>
            <a:ext cx="3532413" cy="2364578"/>
          </a:xfrm>
          <a:prstGeom prst="rect">
            <a:avLst/>
          </a:prstGeom>
        </p:spPr>
      </p:pic>
      <p:pic>
        <p:nvPicPr>
          <p:cNvPr id="3074" name="Picture 2" descr="Vilfredo Pareto 1870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127" y="973062"/>
            <a:ext cx="1695903" cy="2258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568429" y="3317950"/>
            <a:ext cx="26016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smtClean="0"/>
              <a:t>Vilfredo F. D. Pareto </a:t>
            </a:r>
          </a:p>
          <a:p>
            <a:pPr algn="ctr"/>
            <a:r>
              <a:rPr lang="fr-FR" sz="2000" b="1" smtClean="0"/>
              <a:t>(1848-1923) </a:t>
            </a:r>
          </a:p>
          <a:p>
            <a:pPr algn="ctr"/>
            <a:r>
              <a:rPr lang="fr-FR" sz="2000" b="1" smtClean="0"/>
              <a:t>Sociologist</a:t>
            </a:r>
            <a:endParaRPr lang="fr-FR" sz="200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727" y="1554691"/>
            <a:ext cx="5200650" cy="10953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799" y="5568118"/>
            <a:ext cx="5937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smtClean="0"/>
              <a:t>Two-parameter Pareto distributions:</a:t>
            </a:r>
          </a:p>
          <a:p>
            <a:r>
              <a:rPr lang="en-US" sz="2800" b="1" smtClean="0">
                <a:solidFill>
                  <a:srgbClr val="FF0000"/>
                </a:solidFill>
              </a:rPr>
              <a:t>Positive-curvature Fisher-Rao manifold</a:t>
            </a:r>
            <a:endParaRPr lang="fr-FR" sz="2800" b="1">
              <a:solidFill>
                <a:srgbClr val="FF0000"/>
              </a:solidFill>
            </a:endParaRPr>
          </a:p>
        </p:txBody>
      </p:sp>
      <p:pic>
        <p:nvPicPr>
          <p:cNvPr id="3076" name="Picture 4" descr="The mind and society (1935 edition) | Open Libra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29" y="4343574"/>
            <a:ext cx="1591907" cy="244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500" y="5449844"/>
            <a:ext cx="4113529" cy="8325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9958" y="6237926"/>
            <a:ext cx="25622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40" y="-198138"/>
            <a:ext cx="1203756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Power laws: Discrete versus continuous distributions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0" y="827695"/>
            <a:ext cx="11883120" cy="2511879"/>
          </a:xfrm>
          <a:prstGeom prst="rect">
            <a:avLst/>
          </a:prstGeom>
        </p:spPr>
      </p:pic>
      <p:pic>
        <p:nvPicPr>
          <p:cNvPr id="5" name="Picture 2" descr="Vilfredo Pareto 1870s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133" y="3925777"/>
            <a:ext cx="1381164" cy="183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339943" y="5765236"/>
            <a:ext cx="27717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smtClean="0"/>
              <a:t>Vilfredo F. D. Pareto </a:t>
            </a:r>
          </a:p>
          <a:p>
            <a:pPr algn="ctr"/>
            <a:r>
              <a:rPr lang="fr-FR" sz="2000" b="1" smtClean="0"/>
              <a:t>(1848-1923) </a:t>
            </a:r>
          </a:p>
          <a:p>
            <a:pPr algn="ctr"/>
            <a:r>
              <a:rPr lang="fr-FR" sz="2000" b="1" smtClean="0"/>
              <a:t>Sociologist</a:t>
            </a:r>
            <a:endParaRPr lang="fr-FR" sz="2000" b="1"/>
          </a:p>
        </p:txBody>
      </p:sp>
      <p:pic>
        <p:nvPicPr>
          <p:cNvPr id="7" name="Picture 2" descr="George Kingsley Zipf 19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613" y="3765294"/>
            <a:ext cx="1414472" cy="194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96359" y="5775944"/>
            <a:ext cx="31600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smtClean="0"/>
              <a:t>George Kingsley Zipf</a:t>
            </a:r>
          </a:p>
          <a:p>
            <a:pPr algn="ctr"/>
            <a:r>
              <a:rPr lang="fr-FR" sz="2000" b="1" smtClean="0"/>
              <a:t>1902-1950</a:t>
            </a:r>
          </a:p>
          <a:p>
            <a:pPr algn="ctr"/>
            <a:r>
              <a:rPr lang="fr-FR" sz="2000" b="1" smtClean="0"/>
              <a:t>American linguist</a:t>
            </a:r>
            <a:endParaRPr lang="fr-FR" sz="2000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547" y="3367949"/>
            <a:ext cx="12526940" cy="34420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336784" y="2601686"/>
            <a:ext cx="3242645" cy="1202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336784" y="2927699"/>
            <a:ext cx="3242645" cy="1202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50615" y="3527470"/>
            <a:ext cx="3242645" cy="1202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5956" y="3966006"/>
            <a:ext cx="5450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Power law distributions have long tail distributions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68362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3" y="0"/>
            <a:ext cx="11996057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Skewed </a:t>
            </a:r>
            <a:r>
              <a:rPr lang="en-US" b="1">
                <a:solidFill>
                  <a:schemeClr val="accent1"/>
                </a:solidFill>
              </a:rPr>
              <a:t>B</a:t>
            </a:r>
            <a:r>
              <a:rPr lang="en-US" b="1" smtClean="0">
                <a:solidFill>
                  <a:schemeClr val="accent1"/>
                </a:solidFill>
              </a:rPr>
              <a:t>hattacharrya coefficients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	</a:t>
            </a:r>
            <a:r>
              <a:rPr lang="en-US" b="1" smtClean="0">
                <a:solidFill>
                  <a:schemeClr val="accent1"/>
                </a:solidFill>
              </a:rPr>
              <a:t>			</a:t>
            </a:r>
            <a:r>
              <a:rPr lang="en-US" b="1" smtClean="0">
                <a:solidFill>
                  <a:schemeClr val="accent1"/>
                </a:solidFill>
              </a:rPr>
              <a:t>and related statistical divergences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1325563"/>
            <a:ext cx="6162675" cy="10287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3724" y="1455483"/>
            <a:ext cx="5655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Bhattacharrya similarity coefficients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325" y="2354263"/>
            <a:ext cx="6048375" cy="857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02476" y="2445078"/>
            <a:ext cx="23693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1" smtClean="0">
                <a:solidFill>
                  <a:srgbClr val="FF0000"/>
                </a:solidFill>
              </a:rPr>
              <a:t>α</a:t>
            </a:r>
            <a:r>
              <a:rPr lang="en-US" sz="2800" b="1" smtClean="0">
                <a:solidFill>
                  <a:srgbClr val="FF0000"/>
                </a:solidFill>
              </a:rPr>
              <a:t>-divergences</a:t>
            </a:r>
            <a:r>
              <a:rPr lang="en-US" sz="2800" smtClean="0"/>
              <a:t>:</a:t>
            </a:r>
            <a:endParaRPr lang="fr-FR" sz="4000"/>
          </a:p>
        </p:txBody>
      </p:sp>
      <p:sp>
        <p:nvSpPr>
          <p:cNvPr id="8" name="Rectangle 7"/>
          <p:cNvSpPr/>
          <p:nvPr/>
        </p:nvSpPr>
        <p:spPr>
          <a:xfrm>
            <a:off x="420809" y="3338712"/>
            <a:ext cx="8763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When the densities belong to the same exponential family:</a:t>
            </a:r>
            <a:endParaRPr lang="fr-FR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3861932"/>
            <a:ext cx="4724400" cy="6572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0439" y="3945631"/>
            <a:ext cx="6555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/>
              <a:t>get a </a:t>
            </a:r>
            <a:r>
              <a:rPr lang="en-US" sz="2400" b="1" smtClean="0">
                <a:solidFill>
                  <a:srgbClr val="FF0000"/>
                </a:solidFill>
              </a:rPr>
              <a:t>Jensen divergence</a:t>
            </a:r>
            <a:r>
              <a:rPr lang="en-US" sz="2400" smtClean="0"/>
              <a:t> induced by log-normalizer:</a:t>
            </a:r>
            <a:endParaRPr lang="fr-FR" sz="36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1725" y="4382373"/>
            <a:ext cx="9582150" cy="609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9544" y="5229383"/>
            <a:ext cx="9267825" cy="9334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201972" y="6334780"/>
            <a:ext cx="69685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smtClean="0"/>
              <a:t>α</a:t>
            </a:r>
            <a:r>
              <a:rPr lang="en-US" sz="2800" smtClean="0"/>
              <a:t>=1/2 yields the </a:t>
            </a:r>
            <a:r>
              <a:rPr lang="en-US" sz="2800" b="1" smtClean="0">
                <a:solidFill>
                  <a:srgbClr val="FF0000"/>
                </a:solidFill>
              </a:rPr>
              <a:t>squared Hellinger divergence</a:t>
            </a:r>
            <a:endParaRPr lang="fr-FR" sz="2800" b="1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99544" y="5101970"/>
            <a:ext cx="9267825" cy="1232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11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7" y="114753"/>
            <a:ext cx="11811001" cy="1325563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chemeClr val="accent1"/>
                </a:solidFill>
              </a:rPr>
              <a:t>Limit cases of </a:t>
            </a:r>
            <a:r>
              <a:rPr lang="el-GR" b="1">
                <a:solidFill>
                  <a:schemeClr val="accent1"/>
                </a:solidFill>
              </a:rPr>
              <a:t>α</a:t>
            </a:r>
            <a:r>
              <a:rPr lang="en-US" b="1">
                <a:solidFill>
                  <a:schemeClr val="accent1"/>
                </a:solidFill>
              </a:rPr>
              <a:t>-divergences</a:t>
            </a:r>
            <a:r>
              <a:rPr lang="en-US" b="1" smtClean="0">
                <a:solidFill>
                  <a:schemeClr val="accent1"/>
                </a:solidFill>
              </a:rPr>
              <a:t>:  </a:t>
            </a:r>
            <a:r>
              <a:rPr lang="el-GR" b="1" smtClean="0">
                <a:solidFill>
                  <a:schemeClr val="accent1"/>
                </a:solidFill>
              </a:rPr>
              <a:t>α</a:t>
            </a:r>
            <a:r>
              <a:rPr lang="fr-FR" b="1" smtClean="0">
                <a:solidFill>
                  <a:schemeClr val="accent1"/>
                </a:solidFill>
              </a:rPr>
              <a:t>→±1</a:t>
            </a:r>
            <a:r>
              <a:rPr lang="fr-FR" b="1">
                <a:solidFill>
                  <a:schemeClr val="accent1"/>
                </a:solidFill>
              </a:rPr>
              <a:t/>
            </a:r>
            <a:br>
              <a:rPr lang="fr-FR" b="1">
                <a:solidFill>
                  <a:schemeClr val="accent1"/>
                </a:solidFill>
              </a:rPr>
            </a:br>
            <a:r>
              <a:rPr lang="fr-FR" b="1" smtClean="0">
                <a:solidFill>
                  <a:schemeClr val="accent1"/>
                </a:solidFill>
              </a:rPr>
              <a:t>   F</a:t>
            </a:r>
            <a:r>
              <a:rPr lang="fr-FR" b="1" smtClean="0">
                <a:solidFill>
                  <a:schemeClr val="accent1"/>
                </a:solidFill>
              </a:rPr>
              <a:t>orward and reverse Kullback-Leibler divergences</a:t>
            </a:r>
            <a:r>
              <a:rPr lang="en-US" b="1" smtClean="0">
                <a:solidFill>
                  <a:schemeClr val="accent1"/>
                </a:solidFill>
              </a:rPr>
              <a:t> 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Kullback-Leibler divergence</a:t>
            </a:r>
            <a:r>
              <a:rPr lang="en-US" smtClean="0"/>
              <a:t> :</a:t>
            </a:r>
          </a:p>
          <a:p>
            <a:endParaRPr lang="en-US"/>
          </a:p>
          <a:p>
            <a:r>
              <a:rPr lang="en-US" smtClean="0"/>
              <a:t>Limit case </a:t>
            </a:r>
            <a:r>
              <a:rPr lang="el-GR" smtClean="0"/>
              <a:t>α</a:t>
            </a:r>
            <a:r>
              <a:rPr lang="fr-FR" smtClean="0"/>
              <a:t>→1:</a:t>
            </a:r>
          </a:p>
          <a:p>
            <a:r>
              <a:rPr lang="en-US" smtClean="0"/>
              <a:t>Limit case </a:t>
            </a:r>
            <a:r>
              <a:rPr lang="el-GR" smtClean="0"/>
              <a:t>α</a:t>
            </a:r>
            <a:r>
              <a:rPr lang="fr-FR" smtClean="0"/>
              <a:t>→-1:</a:t>
            </a:r>
          </a:p>
          <a:p>
            <a:endParaRPr lang="en-US"/>
          </a:p>
          <a:p>
            <a:r>
              <a:rPr lang="en-US" smtClean="0"/>
              <a:t>Thus by choosing  values for </a:t>
            </a:r>
            <a:r>
              <a:rPr lang="el-GR" smtClean="0"/>
              <a:t>α</a:t>
            </a:r>
            <a:r>
              <a:rPr lang="en-US" smtClean="0"/>
              <a:t> close to  </a:t>
            </a:r>
            <a:r>
              <a:rPr lang="fr-FR" smtClean="0"/>
              <a:t>±1, we can approximate the forward or reverse Kullback-Leibler divergence:</a:t>
            </a:r>
          </a:p>
          <a:p>
            <a:endParaRPr lang="fr-FR" b="1" smtClean="0">
              <a:solidFill>
                <a:schemeClr val="accent1"/>
              </a:solidFill>
            </a:endParaRP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307" y="1553482"/>
            <a:ext cx="5086350" cy="107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682" y="2614386"/>
            <a:ext cx="4733925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682" y="3260385"/>
            <a:ext cx="7038975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5475" y="5208816"/>
            <a:ext cx="9458325" cy="1114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026" y="6323241"/>
            <a:ext cx="11668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Efficient method in practice to approximate the KLD between zeta distributions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486400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43" y="-195942"/>
            <a:ext cx="12072257" cy="132556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/>
                </a:solidFill>
              </a:rPr>
              <a:t>Kullback-Leibler divergence between two zeta distributions</a:t>
            </a:r>
            <a:endParaRPr lang="fr-FR" sz="4000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770393"/>
            <a:ext cx="11386457" cy="4351338"/>
          </a:xfrm>
        </p:spPr>
        <p:txBody>
          <a:bodyPr/>
          <a:lstStyle/>
          <a:p>
            <a:r>
              <a:rPr lang="en-US" smtClean="0"/>
              <a:t>Since zeta distributions are exponential families, it amounts to a </a:t>
            </a:r>
            <a:r>
              <a:rPr lang="en-US" b="1" smtClean="0">
                <a:solidFill>
                  <a:srgbClr val="FF0000"/>
                </a:solidFill>
              </a:rPr>
              <a:t>reverse Bregman divergence</a:t>
            </a:r>
            <a:r>
              <a:rPr lang="en-US" b="1" smtClean="0"/>
              <a:t>:</a:t>
            </a:r>
            <a:r>
              <a:rPr lang="en-US" smtClean="0"/>
              <a:t> </a:t>
            </a:r>
            <a:endParaRPr lang="en-US"/>
          </a:p>
          <a:p>
            <a:r>
              <a:rPr lang="en-US" smtClean="0"/>
              <a:t>or equivalently a </a:t>
            </a:r>
            <a:r>
              <a:rPr lang="en-US" b="1" smtClean="0">
                <a:solidFill>
                  <a:srgbClr val="FF0000"/>
                </a:solidFill>
              </a:rPr>
              <a:t>Fenchel-Young divergence </a:t>
            </a:r>
            <a:r>
              <a:rPr lang="en-US" smtClean="0"/>
              <a:t>using</a:t>
            </a:r>
            <a:r>
              <a:rPr lang="en-US" b="1" smtClean="0">
                <a:solidFill>
                  <a:srgbClr val="FF0000"/>
                </a:solidFill>
              </a:rPr>
              <a:t> dual parameterizations</a:t>
            </a:r>
            <a:r>
              <a:rPr lang="en-US" smtClean="0"/>
              <a:t>:</a:t>
            </a:r>
          </a:p>
          <a:p>
            <a:endParaRPr lang="en-US"/>
          </a:p>
          <a:p>
            <a:r>
              <a:rPr lang="en-US" smtClean="0"/>
              <a:t>using the dual parameterization:</a:t>
            </a:r>
          </a:p>
          <a:p>
            <a:r>
              <a:rPr lang="en-US" smtClean="0"/>
              <a:t>and </a:t>
            </a:r>
            <a:r>
              <a:rPr lang="en-US" b="1" smtClean="0">
                <a:solidFill>
                  <a:srgbClr val="FF0000"/>
                </a:solidFill>
              </a:rPr>
              <a:t>negentropy convex conjugate</a:t>
            </a:r>
            <a:r>
              <a:rPr lang="en-US" smtClean="0"/>
              <a:t>:</a:t>
            </a:r>
            <a:endParaRPr lang="en-US"/>
          </a:p>
          <a:p>
            <a:r>
              <a:rPr lang="en-US" smtClean="0"/>
              <a:t>Thus the KLD between two zeta distributions is 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986" y="1126672"/>
            <a:ext cx="4800600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993" y="2095956"/>
            <a:ext cx="973455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628" y="2672897"/>
            <a:ext cx="4724400" cy="504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478" y="3007522"/>
            <a:ext cx="451485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343" y="4222754"/>
            <a:ext cx="7677150" cy="141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343" y="5641979"/>
            <a:ext cx="7681715" cy="10525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1703" y="5265796"/>
            <a:ext cx="3143250" cy="933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68074" y="5641978"/>
            <a:ext cx="7807098" cy="1069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08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072" y="4117795"/>
            <a:ext cx="4244473" cy="25466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90" y="-8092"/>
            <a:ext cx="11501284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Zipf's distributions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374" y="1317471"/>
            <a:ext cx="8571271" cy="5240645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FF0000"/>
                </a:solidFill>
              </a:rPr>
              <a:t>discrete power law</a:t>
            </a:r>
            <a:r>
              <a:rPr lang="en-US" smtClean="0"/>
              <a:t> with probability mass function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Normalizers are </a:t>
            </a:r>
            <a:r>
              <a:rPr lang="en-US" b="1" smtClean="0">
                <a:solidFill>
                  <a:srgbClr val="FF0000"/>
                </a:solidFill>
              </a:rPr>
              <a:t>generalized harmonic numbers</a:t>
            </a:r>
            <a:r>
              <a:rPr lang="en-US" smtClean="0"/>
              <a:t> 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Examples: Empirical distributions of word frequencies sorted by their rankings in natural languages,  population sizes of cities, etc.</a:t>
            </a:r>
          </a:p>
          <a:p>
            <a:endParaRPr lang="en-US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02" y="1889157"/>
            <a:ext cx="7400925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02" y="4022546"/>
            <a:ext cx="332422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918" y="4117795"/>
            <a:ext cx="3600450" cy="1038225"/>
          </a:xfrm>
          <a:prstGeom prst="rect">
            <a:avLst/>
          </a:prstGeom>
        </p:spPr>
      </p:pic>
      <p:pic>
        <p:nvPicPr>
          <p:cNvPr id="2050" name="Picture 2" descr="George Kingsley Zipf 191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023" y="98271"/>
            <a:ext cx="17716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95925" y="2643034"/>
            <a:ext cx="29398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smtClean="0"/>
              <a:t>George K. Zipf</a:t>
            </a:r>
          </a:p>
          <a:p>
            <a:pPr algn="ctr"/>
            <a:r>
              <a:rPr lang="fr-FR" sz="2400" b="1" smtClean="0"/>
              <a:t>1902-1950</a:t>
            </a:r>
          </a:p>
          <a:p>
            <a:pPr algn="ctr"/>
            <a:r>
              <a:rPr lang="fr-FR" sz="2400" b="1" smtClean="0"/>
              <a:t>American linguist</a:t>
            </a:r>
            <a:endParaRPr lang="fr-FR" sz="2400" b="1"/>
          </a:p>
        </p:txBody>
      </p:sp>
    </p:spTree>
    <p:extLst>
      <p:ext uri="{BB962C8B-B14F-4D97-AF65-F5344CB8AC3E}">
        <p14:creationId xmlns:p14="http://schemas.microsoft.com/office/powerpoint/2010/main" val="50205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57" y="-157389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Clustering finite sets of Zeta distributions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063625"/>
            <a:ext cx="11527973" cy="5598432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Agglomerative hierarchical clustering</a:t>
            </a:r>
            <a:r>
              <a:rPr lang="en-US" smtClean="0"/>
              <a:t> (e.g.,single linkage, average linkage etc, get dendograms)  or </a:t>
            </a:r>
            <a:r>
              <a:rPr lang="en-US" b="1" smtClean="0">
                <a:solidFill>
                  <a:srgbClr val="FF0000"/>
                </a:solidFill>
              </a:rPr>
              <a:t>partition-based k-means/k-center clustering</a:t>
            </a:r>
          </a:p>
          <a:p>
            <a:r>
              <a:rPr lang="en-US" smtClean="0"/>
              <a:t>Since zeta distributions are 1D EFs, Kullback-Leibler divergence k-means clustering amounts to </a:t>
            </a:r>
            <a:r>
              <a:rPr lang="en-US" b="1" smtClean="0">
                <a:solidFill>
                  <a:srgbClr val="FF0000"/>
                </a:solidFill>
              </a:rPr>
              <a:t>1D Bregman k-means</a:t>
            </a:r>
            <a:r>
              <a:rPr lang="en-US" smtClean="0"/>
              <a:t>: Optimal solution using dynamic programming. </a:t>
            </a:r>
            <a:r>
              <a:rPr lang="en-US" b="1" smtClean="0">
                <a:solidFill>
                  <a:srgbClr val="FF0000"/>
                </a:solidFill>
              </a:rPr>
              <a:t>Interval clustering</a:t>
            </a:r>
            <a:r>
              <a:rPr lang="en-US" smtClean="0"/>
              <a:t> because Bregman Voronoi diagrams have connected cells.</a:t>
            </a:r>
          </a:p>
          <a:p>
            <a:endParaRPr lang="en-US"/>
          </a:p>
          <a:p>
            <a:endParaRPr lang="en-US" smtClean="0"/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Multivariate product Zeta distributions can be clustered using Lloyd's k-means heuristics but then best k-means is then </a:t>
            </a:r>
            <a:r>
              <a:rPr lang="en-US" b="1" smtClean="0">
                <a:solidFill>
                  <a:srgbClr val="FF0000"/>
                </a:solidFill>
              </a:rPr>
              <a:t>NP-hard</a:t>
            </a:r>
          </a:p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chemeClr val="accent6"/>
                </a:solidFill>
              </a:rPr>
              <a:t> "Optimal interval clustering: Application to Bregman clustering and statistical mixture learning." IEEE Signal Processing Letters 21.10 (2014): 1289-1292.</a:t>
            </a:r>
            <a:endParaRPr lang="fr-FR" b="1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629025"/>
            <a:ext cx="10439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70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647" y="5638906"/>
            <a:ext cx="6981825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357" y="3684810"/>
            <a:ext cx="4076700" cy="1200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460" y="4284885"/>
            <a:ext cx="4257675" cy="12096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9" y="824139"/>
            <a:ext cx="10493828" cy="4351338"/>
          </a:xfrm>
        </p:spPr>
        <p:txBody>
          <a:bodyPr/>
          <a:lstStyle/>
          <a:p>
            <a:r>
              <a:rPr lang="en-US" u="sng" smtClean="0"/>
              <a:t>Problem</a:t>
            </a:r>
            <a:r>
              <a:rPr lang="en-US" smtClean="0"/>
              <a:t>: </a:t>
            </a:r>
            <a:r>
              <a:rPr lang="en-US" smtClean="0"/>
              <a:t>Zipf's distributions do not have the same support</a:t>
            </a:r>
          </a:p>
          <a:p>
            <a:r>
              <a:rPr lang="en-US" smtClean="0"/>
              <a:t>Consider </a:t>
            </a:r>
            <a:r>
              <a:rPr lang="en-US" b="1" smtClean="0">
                <a:solidFill>
                  <a:srgbClr val="FF0000"/>
                </a:solidFill>
              </a:rPr>
              <a:t>k-means prototypes</a:t>
            </a:r>
            <a:r>
              <a:rPr lang="en-US" smtClean="0"/>
              <a:t> (cluster centers) as zeta distributions.</a:t>
            </a:r>
          </a:p>
          <a:p>
            <a:r>
              <a:rPr lang="en-US" smtClean="0"/>
              <a:t>Thus we need a distance between a Zipf's distribution (=right truncated zeta distribution) and a zeta distribution. This is a </a:t>
            </a:r>
            <a:r>
              <a:rPr lang="en-US" b="1" smtClean="0">
                <a:solidFill>
                  <a:srgbClr val="FF0000"/>
                </a:solidFill>
              </a:rPr>
              <a:t>duo Bregman divergence</a:t>
            </a:r>
            <a:r>
              <a:rPr lang="en-US" smtClean="0"/>
              <a:t> (with two generators in dominance relation):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Since                                                        , we get </a:t>
            </a:r>
          </a:p>
          <a:p>
            <a:pPr marL="0" indent="0">
              <a:buNone/>
            </a:pPr>
            <a:r>
              <a:rPr lang="en-US" smtClean="0"/>
              <a:t> </a:t>
            </a:r>
            <a:endParaRPr lang="fr-FR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3285" y="-216693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Clustering sets of Zipf's distributions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4460" y="3244622"/>
            <a:ext cx="8477250" cy="542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35285" y="3973612"/>
            <a:ext cx="208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is larger than</a:t>
            </a:r>
            <a:endParaRPr lang="fr-FR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399" y="4068534"/>
            <a:ext cx="2181225" cy="3333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339996" y="5679401"/>
            <a:ext cx="7113476" cy="1064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497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8275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Visualizing duo Bregman (pseudo-)divergences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45" y="1804817"/>
            <a:ext cx="6246198" cy="698897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Generator F</a:t>
            </a:r>
            <a:r>
              <a:rPr lang="en-US" baseline="-25000" smtClean="0"/>
              <a:t>1</a:t>
            </a:r>
            <a:r>
              <a:rPr lang="en-US" smtClean="0"/>
              <a:t> dominates generator F</a:t>
            </a:r>
            <a:r>
              <a:rPr lang="en-US" baseline="-25000" smtClean="0"/>
              <a:t>2</a:t>
            </a:r>
            <a:endParaRPr lang="fr-FR" baseline="-25000"/>
          </a:p>
        </p:txBody>
      </p:sp>
      <p:sp>
        <p:nvSpPr>
          <p:cNvPr id="4" name="Rectangle 3"/>
          <p:cNvSpPr/>
          <p:nvPr/>
        </p:nvSpPr>
        <p:spPr>
          <a:xfrm>
            <a:off x="381000" y="6216309"/>
            <a:ext cx="12460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chemeClr val="accent6"/>
                </a:solidFill>
              </a:rPr>
              <a:t> "Statistical Divergences between Densities of Truncated Exponential Families with Nested Supports: Duo Bregman and Duo Jensen Divergences." Entropy 24.3 (2022)</a:t>
            </a:r>
            <a:endParaRPr lang="fr-FR" b="1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0" y="983116"/>
            <a:ext cx="6009075" cy="511288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562600" y="3757273"/>
            <a:ext cx="6814457" cy="698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smtClean="0"/>
              <a:t>Only </a:t>
            </a:r>
            <a:r>
              <a:rPr lang="en-US" sz="2400" b="1" smtClean="0">
                <a:solidFill>
                  <a:srgbClr val="FF0000"/>
                </a:solidFill>
              </a:rPr>
              <a:t>pseudo divergence</a:t>
            </a:r>
            <a:r>
              <a:rPr lang="en-US" sz="2400" smtClean="0"/>
              <a:t> because strictly positive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00801" y="5582160"/>
            <a:ext cx="5791199" cy="579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smtClean="0"/>
              <a:t>Recover Bregman divergences when F=F</a:t>
            </a:r>
            <a:r>
              <a:rPr lang="en-US" sz="2400" baseline="-25000" smtClean="0"/>
              <a:t>1</a:t>
            </a:r>
            <a:r>
              <a:rPr lang="en-US" sz="2400" smtClean="0"/>
              <a:t>=F</a:t>
            </a:r>
            <a:r>
              <a:rPr lang="en-US" sz="2400" baseline="-2500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711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0"/>
            <a:ext cx="11843657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Comparisons of discrete vs continuous power laws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3566"/>
            <a:ext cx="10232572" cy="52333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7075" y="6215360"/>
            <a:ext cx="10746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Notice: Differential entropy may be negative (large s) but never the discrete entropy!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77516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5" y="0"/>
            <a:ext cx="113538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Drawing discrete/continuous power law variates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06304" y="1695471"/>
            <a:ext cx="3991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Truncated Pareto variates:</a:t>
            </a:r>
            <a:endParaRPr lang="fr-FR" sz="2800"/>
          </a:p>
        </p:txBody>
      </p:sp>
      <p:sp>
        <p:nvSpPr>
          <p:cNvPr id="5" name="TextBox 4"/>
          <p:cNvSpPr txBox="1"/>
          <p:nvPr/>
        </p:nvSpPr>
        <p:spPr>
          <a:xfrm>
            <a:off x="589489" y="1632858"/>
            <a:ext cx="2127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Zeta variates:</a:t>
            </a:r>
            <a:endParaRPr lang="fr-FR" sz="2800"/>
          </a:p>
        </p:txBody>
      </p:sp>
      <p:sp>
        <p:nvSpPr>
          <p:cNvPr id="6" name="TextBox 5"/>
          <p:cNvSpPr txBox="1"/>
          <p:nvPr/>
        </p:nvSpPr>
        <p:spPr>
          <a:xfrm>
            <a:off x="664938" y="3518117"/>
            <a:ext cx="4633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Acceptance/rejection method:</a:t>
            </a:r>
            <a:endParaRPr lang="fr-FR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69" y="4358811"/>
            <a:ext cx="4743450" cy="19335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232125" y="2306424"/>
            <a:ext cx="19420" cy="43034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85489" y="3562377"/>
            <a:ext cx="4080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Inverse transform method:</a:t>
            </a:r>
            <a:endParaRPr lang="fr-FR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658" y="2306424"/>
            <a:ext cx="3375431" cy="121169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7910" y="2545936"/>
            <a:ext cx="1171575" cy="3619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170" y="5073502"/>
            <a:ext cx="3857625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528" y="4403071"/>
            <a:ext cx="1447800" cy="4095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77216" y="6148195"/>
            <a:ext cx="357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may require several rounds</a:t>
            </a:r>
            <a:endParaRPr lang="fr-FR" sz="240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568" y="2463373"/>
            <a:ext cx="1854346" cy="7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35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6" y="-283219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Thank you!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87926" y="41008"/>
            <a:ext cx="548710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400" b="1" i="0" u="none" strike="noStrike" cap="none" normalizeH="0" baseline="0" smtClean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  <a:ea typeface="Lucida Grande"/>
              </a:rPr>
              <a:t>[arXiv:2104.10548]</a:t>
            </a:r>
            <a:endParaRPr kumimoji="0" lang="fr-FR" altLang="fr-FR" sz="4400" b="1" i="0" u="none" strike="noStrike" cap="none" normalizeH="0" baseline="0" smtClean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85" y="841601"/>
            <a:ext cx="9631440" cy="5417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0800000">
            <a:off x="1371599" y="747520"/>
            <a:ext cx="984885" cy="56412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800" smtClean="0"/>
              <a:t> Related work:</a:t>
            </a:r>
          </a:p>
          <a:p>
            <a:r>
              <a:rPr lang="en-US" sz="2400" smtClean="0"/>
              <a:t> Discrete vs Continuous Normal distributions</a:t>
            </a:r>
            <a:endParaRPr lang="fr-FR" sz="2400"/>
          </a:p>
        </p:txBody>
      </p:sp>
      <p:sp>
        <p:nvSpPr>
          <p:cNvPr id="7" name="Rectangle 6"/>
          <p:cNvSpPr/>
          <p:nvPr/>
        </p:nvSpPr>
        <p:spPr>
          <a:xfrm>
            <a:off x="-87085" y="6482825"/>
            <a:ext cx="12507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chemeClr val="accent6"/>
                </a:solidFill>
              </a:rPr>
              <a:t>"The Kullback–Leibler Divergence Between Lattice Gaussian Distributions." Journal of the Indian Institute of Science (2022): 1-12.</a:t>
            </a:r>
            <a:endParaRPr lang="fr-FR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86" y="-113846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Zipf's law: Human populations in cities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8" y="961345"/>
            <a:ext cx="6751183" cy="48322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9800" y="5653743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smtClean="0">
                <a:latin typeface="TimesNewRomanPSMT"/>
              </a:rPr>
              <a:t>log-rank versus </a:t>
            </a:r>
            <a:r>
              <a:rPr lang="fr-FR" sz="2800">
                <a:latin typeface="TimesNewRomanPSMT"/>
              </a:rPr>
              <a:t>log-size plot</a:t>
            </a:r>
            <a:endParaRPr lang="fr-FR" sz="2800"/>
          </a:p>
        </p:txBody>
      </p:sp>
      <p:sp>
        <p:nvSpPr>
          <p:cNvPr id="7" name="Rectangle 6"/>
          <p:cNvSpPr/>
          <p:nvPr/>
        </p:nvSpPr>
        <p:spPr>
          <a:xfrm>
            <a:off x="4452258" y="2286908"/>
            <a:ext cx="2383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smtClean="0">
                <a:latin typeface="TimesNewRomanPSMT"/>
              </a:rPr>
              <a:t>slope=</a:t>
            </a:r>
            <a:r>
              <a:rPr lang="fr-FR" sz="2800"/>
              <a:t>-1.019</a:t>
            </a:r>
            <a:endParaRPr lang="fr-FR" sz="2800" smtClean="0"/>
          </a:p>
          <a:p>
            <a:endParaRPr lang="fr-FR" sz="2800"/>
          </a:p>
        </p:txBody>
      </p:sp>
      <p:sp>
        <p:nvSpPr>
          <p:cNvPr id="8" name="Rectangle 7"/>
          <p:cNvSpPr/>
          <p:nvPr/>
        </p:nvSpPr>
        <p:spPr>
          <a:xfrm>
            <a:off x="163286" y="6222467"/>
            <a:ext cx="1234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chemeClr val="accent6"/>
                </a:solidFill>
              </a:rPr>
              <a:t>Arshad, Sidra, Shougeng Hu, and Badar Nadeem Ashraf. "Zipf’s law and city size distribution: A survey of the literature and future research agenda." Physica A: Statistical mechanics and its applications 492 (2018): 75-92.</a:t>
            </a:r>
            <a:endParaRPr lang="fr-FR" b="1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640" y="1292540"/>
            <a:ext cx="3448359" cy="9943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9794" y="3516024"/>
            <a:ext cx="4462463" cy="5123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09794" y="2728686"/>
            <a:ext cx="4299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smtClean="0">
                <a:latin typeface="TimesNewRomanPSMT"/>
              </a:rPr>
              <a:t>in log-log expression: linear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64289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895" y="859246"/>
            <a:ext cx="9489962" cy="463172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1256" y="0"/>
            <a:ext cx="11625943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Zipf's law: US firm sizes, surname frequencies, etc.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256" y="6110292"/>
            <a:ext cx="11930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smtClean="0">
                <a:solidFill>
                  <a:schemeClr val="accent6"/>
                </a:solidFill>
                <a:effectLst/>
                <a:latin typeface="Arial Narrow" panose="020B0606020202030204" pitchFamily="34" charset="0"/>
              </a:rPr>
              <a:t>Axtell, Robert L. "Zipf distribution of US firm sizes." </a:t>
            </a:r>
            <a:r>
              <a:rPr lang="en-US" b="1" i="1">
                <a:solidFill>
                  <a:schemeClr val="accent6"/>
                </a:solidFill>
                <a:latin typeface="Arial Narrow" panose="020B0606020202030204" pitchFamily="34" charset="0"/>
              </a:rPr>
              <a:t>S</a:t>
            </a:r>
            <a:r>
              <a:rPr lang="en-US" b="1" i="1" smtClean="0">
                <a:solidFill>
                  <a:schemeClr val="accent6"/>
                </a:solidFill>
                <a:effectLst/>
                <a:latin typeface="Arial Narrow" panose="020B0606020202030204" pitchFamily="34" charset="0"/>
              </a:rPr>
              <a:t>cience</a:t>
            </a:r>
            <a:r>
              <a:rPr lang="en-US" b="1" i="0" smtClean="0">
                <a:solidFill>
                  <a:schemeClr val="accent6"/>
                </a:solidFill>
                <a:effectLst/>
                <a:latin typeface="Arial Narrow" panose="020B0606020202030204" pitchFamily="34" charset="0"/>
              </a:rPr>
              <a:t> 293.5536 (2001): 1818-1820.</a:t>
            </a:r>
          </a:p>
          <a:p>
            <a:r>
              <a:rPr lang="en-US" b="1">
                <a:solidFill>
                  <a:schemeClr val="accent6"/>
                </a:solidFill>
                <a:latin typeface="Arial Narrow" panose="020B0606020202030204" pitchFamily="34" charset="0"/>
              </a:rPr>
              <a:t>Fox, Wendy R., and Gabriel W. Lasker. "The distribution of surname frequencies." International </a:t>
            </a:r>
            <a:r>
              <a:rPr lang="en-US" b="1">
                <a:solidFill>
                  <a:schemeClr val="accent6"/>
                </a:solidFill>
                <a:latin typeface="Arial Narrow" panose="020B0606020202030204" pitchFamily="34" charset="0"/>
              </a:rPr>
              <a:t>Statistical </a:t>
            </a:r>
            <a:r>
              <a:rPr lang="en-US" b="1" smtClean="0">
                <a:solidFill>
                  <a:schemeClr val="accent6"/>
                </a:solidFill>
                <a:latin typeface="Arial Narrow" panose="020B0606020202030204" pitchFamily="34" charset="0"/>
              </a:rPr>
              <a:t>Review (1983</a:t>
            </a:r>
            <a:r>
              <a:rPr lang="en-US" b="1">
                <a:solidFill>
                  <a:schemeClr val="accent6"/>
                </a:solidFill>
                <a:latin typeface="Arial Narrow" panose="020B0606020202030204" pitchFamily="34" charset="0"/>
              </a:rPr>
              <a:t>): 81-87.</a:t>
            </a:r>
            <a:endParaRPr lang="fr-FR" b="1">
              <a:solidFill>
                <a:schemeClr val="accent6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2438" y="5532708"/>
            <a:ext cx="1002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Remark: Estimators by </a:t>
            </a:r>
            <a:r>
              <a:rPr lang="en-US" sz="2800" b="1" smtClean="0">
                <a:solidFill>
                  <a:srgbClr val="FF0000"/>
                </a:solidFill>
              </a:rPr>
              <a:t>line fitting methods</a:t>
            </a:r>
            <a:r>
              <a:rPr lang="en-US" sz="2800" smtClean="0"/>
              <a:t>  in log-log coordinates...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760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8767" y="-273563"/>
            <a:ext cx="115012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accent1"/>
                </a:solidFill>
              </a:rPr>
              <a:t>Zipf's distributions: A rank-frequency distribution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8767" y="5728052"/>
            <a:ext cx="11766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chemeClr val="accent6"/>
                </a:solidFill>
              </a:rPr>
              <a:t>- Ali Mehri and Maryam Jamaati. Variation of Zipf's exponent in one hundred live languages: A study of the Holy Bible translations. Physics Letters A, 381(31):2470{2477, 2017.</a:t>
            </a:r>
          </a:p>
          <a:p>
            <a:r>
              <a:rPr lang="en-US" b="1" smtClean="0">
                <a:solidFill>
                  <a:schemeClr val="accent6"/>
                </a:solidFill>
              </a:rPr>
              <a:t>- Ferrer i Cancho, Ramon. "The variation of Zipf's law in human language." The European Physical Journal B-Condensed Matter and Complex Systems 44.2 (2005): 249-257.</a:t>
            </a:r>
            <a:endParaRPr lang="fr-FR" b="1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6" y="660513"/>
            <a:ext cx="6035939" cy="51290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745" y="3770148"/>
            <a:ext cx="3064765" cy="1994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163" y="660514"/>
            <a:ext cx="3782544" cy="273583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65503" y="3437541"/>
            <a:ext cx="449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 general, languages have a power law  range</a:t>
            </a:r>
            <a:endParaRPr lang="fr-FR"/>
          </a:p>
        </p:txBody>
      </p:sp>
      <p:sp>
        <p:nvSpPr>
          <p:cNvPr id="11" name="Right Arrow 10"/>
          <p:cNvSpPr/>
          <p:nvPr/>
        </p:nvSpPr>
        <p:spPr>
          <a:xfrm>
            <a:off x="7173118" y="4146866"/>
            <a:ext cx="800017" cy="1277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5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613" y="1688376"/>
            <a:ext cx="4165344" cy="4330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58" y="4066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Clustering Zipf's distributions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12" y="1216025"/>
            <a:ext cx="11461955" cy="4351338"/>
          </a:xfrm>
        </p:spPr>
        <p:txBody>
          <a:bodyPr/>
          <a:lstStyle/>
          <a:p>
            <a:r>
              <a:rPr lang="en-US" smtClean="0"/>
              <a:t>Agglomerative hierarchical clustering yields a </a:t>
            </a:r>
            <a:r>
              <a:rPr lang="en-US" b="1" smtClean="0">
                <a:solidFill>
                  <a:srgbClr val="FF0000"/>
                </a:solidFill>
              </a:rPr>
              <a:t>dendrogram</a:t>
            </a:r>
            <a:r>
              <a:rPr lang="en-US" smtClean="0"/>
              <a:t> for finding similarities between human languages</a:t>
            </a:r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501444" y="6211669"/>
            <a:ext cx="11690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chemeClr val="accent6"/>
                </a:solidFill>
              </a:rPr>
              <a:t>Pablo Gamallo, Jose Ramom Pichel, and Inaki Alegria. Measuring language distance of isolated european languages. Information, 11(4):181, 2020.</a:t>
            </a:r>
            <a:endParaRPr lang="fr-FR" b="1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7575" y="5243185"/>
            <a:ext cx="2749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Delta-Eder distance</a:t>
            </a:r>
          </a:p>
          <a:p>
            <a:r>
              <a:rPr lang="en-US" smtClean="0"/>
              <a:t>Kullback-Leibler divergence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0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826" y="312703"/>
            <a:ext cx="3858174" cy="2764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32" y="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Zeta distributions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72" y="1185530"/>
            <a:ext cx="10600660" cy="5512982"/>
          </a:xfrm>
        </p:spPr>
        <p:txBody>
          <a:bodyPr/>
          <a:lstStyle/>
          <a:p>
            <a:r>
              <a:rPr lang="en-US" smtClean="0"/>
              <a:t>Discrete power law distributions on  </a:t>
            </a:r>
            <a:r>
              <a:rPr lang="en-US" b="1" smtClean="0">
                <a:solidFill>
                  <a:srgbClr val="FF0000"/>
                </a:solidFill>
              </a:rPr>
              <a:t>natural numbers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Normalizing function is the </a:t>
            </a:r>
            <a:r>
              <a:rPr lang="en-US" b="1" smtClean="0">
                <a:solidFill>
                  <a:srgbClr val="FF0000"/>
                </a:solidFill>
              </a:rPr>
              <a:t>real Riemann zeta function</a:t>
            </a:r>
            <a:r>
              <a:rPr lang="en-US" smtClean="0"/>
              <a:t>: 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  </a:t>
            </a:r>
            <a:r>
              <a:rPr lang="fr-FR" smtClean="0"/>
              <a:t>⇨ </a:t>
            </a:r>
            <a:r>
              <a:rPr lang="en-US" smtClean="0"/>
              <a:t>many fast approximation algorithms to numerically calculate zeta</a:t>
            </a:r>
          </a:p>
          <a:p>
            <a:endParaRPr lang="en-US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Because of infinite summation, we need </a:t>
            </a:r>
            <a:r>
              <a:rPr lang="en-US" b="1" smtClean="0">
                <a:solidFill>
                  <a:srgbClr val="FF0000"/>
                </a:solidFill>
              </a:rPr>
              <a:t>s&gt;1</a:t>
            </a:r>
            <a:r>
              <a:rPr lang="en-US" smtClean="0"/>
              <a:t> for convergence.  This contrasts with Zipf's distributions are defined for s&gt;0.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04" y="1596639"/>
            <a:ext cx="6391275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432" y="3942021"/>
            <a:ext cx="3667125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696" y="3927078"/>
            <a:ext cx="2733675" cy="108585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5727184" y="1709057"/>
            <a:ext cx="2491530" cy="412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94164" y="3949995"/>
            <a:ext cx="3880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Probability mass function</a:t>
            </a:r>
          </a:p>
          <a:p>
            <a:r>
              <a:rPr lang="en-US" sz="2800" smtClean="0"/>
              <a:t>of a zeta distribution: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1517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72" y="1391341"/>
            <a:ext cx="8661709" cy="41504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7" y="-54579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Bounding the real zeta function </a:t>
            </a:r>
            <a:r>
              <a:rPr lang="el-GR" b="1" smtClean="0">
                <a:solidFill>
                  <a:schemeClr val="accent1"/>
                </a:solidFill>
              </a:rPr>
              <a:t>ζ</a:t>
            </a:r>
            <a:r>
              <a:rPr lang="en-US" b="1" smtClean="0">
                <a:solidFill>
                  <a:schemeClr val="accent1"/>
                </a:solidFill>
              </a:rPr>
              <a:t>(s)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7" y="2520080"/>
            <a:ext cx="3600450" cy="115252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9050544" y="2488430"/>
            <a:ext cx="2149433" cy="0"/>
          </a:xfrm>
          <a:prstGeom prst="line">
            <a:avLst/>
          </a:prstGeom>
          <a:ln w="76200">
            <a:solidFill>
              <a:srgbClr val="6D33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599527" y="3672605"/>
            <a:ext cx="21494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3836" y="6488668"/>
            <a:ext cx="11994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chemeClr val="accent6"/>
                </a:solidFill>
              </a:rPr>
              <a:t>Ferrer and Fernández. "Power laws and the golden number." Problems of general, germanic and slavic linguistics, 518-523.</a:t>
            </a:r>
            <a:endParaRPr lang="fr-FR" b="1">
              <a:solidFill>
                <a:schemeClr val="accent6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914" y="1099057"/>
            <a:ext cx="6357257" cy="4575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42989" y="5886709"/>
            <a:ext cx="9584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Interesting range in practice is in (1,small s) not asymptotic s</a:t>
            </a:r>
            <a:r>
              <a:rPr lang="fr-FR" sz="2800" smtClean="0"/>
              <a:t>→</a:t>
            </a:r>
            <a:r>
              <a:rPr lang="fr-FR" sz="280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5275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142" y="0"/>
            <a:ext cx="11127658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Zeta distributions: A discrete exponential family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84" y="1325562"/>
            <a:ext cx="10515600" cy="5348369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Canonical decomposition</a:t>
            </a:r>
            <a:r>
              <a:rPr lang="en-US" smtClean="0"/>
              <a:t> of exponential families:</a:t>
            </a:r>
          </a:p>
          <a:p>
            <a:endParaRPr lang="en-US"/>
          </a:p>
          <a:p>
            <a:endParaRPr lang="en-US" smtClean="0"/>
          </a:p>
          <a:p>
            <a:r>
              <a:rPr lang="en-US" b="1" smtClean="0">
                <a:solidFill>
                  <a:srgbClr val="FF0000"/>
                </a:solidFill>
              </a:rPr>
              <a:t>Natural parameter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and </a:t>
            </a:r>
            <a:r>
              <a:rPr lang="en-US" b="1" smtClean="0">
                <a:solidFill>
                  <a:srgbClr val="FF0000"/>
                </a:solidFill>
              </a:rPr>
              <a:t>sufficient statistic</a:t>
            </a:r>
            <a:r>
              <a:rPr lang="en-US" smtClean="0"/>
              <a:t>:</a:t>
            </a:r>
          </a:p>
          <a:p>
            <a:endParaRPr lang="en-US"/>
          </a:p>
          <a:p>
            <a:endParaRPr lang="en-US" smtClean="0"/>
          </a:p>
          <a:p>
            <a:r>
              <a:rPr lang="en-US" b="1" smtClean="0">
                <a:solidFill>
                  <a:srgbClr val="FF0000"/>
                </a:solidFill>
              </a:rPr>
              <a:t>Log-normalizer</a:t>
            </a:r>
            <a:r>
              <a:rPr lang="en-US" smtClean="0"/>
              <a:t> (also called cumulant function):</a:t>
            </a:r>
            <a:endParaRPr lang="en-US"/>
          </a:p>
          <a:p>
            <a:r>
              <a:rPr lang="en-US" b="1" smtClean="0">
                <a:solidFill>
                  <a:srgbClr val="FF0000"/>
                </a:solidFill>
              </a:rPr>
              <a:t>Fisher information</a:t>
            </a:r>
            <a:r>
              <a:rPr lang="en-US" smtClean="0"/>
              <a:t>: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074" y="1981686"/>
            <a:ext cx="5505450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443" y="3463617"/>
            <a:ext cx="1304925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198" y="3449329"/>
            <a:ext cx="2514600" cy="61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37" y="1714986"/>
            <a:ext cx="2733675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3232" y="4278457"/>
            <a:ext cx="2743200" cy="628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084" y="5511881"/>
            <a:ext cx="11772900" cy="116205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468896" y="6448462"/>
            <a:ext cx="214943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6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2638</Words>
  <Application>Microsoft Office PowerPoint</Application>
  <PresentationFormat>Widescreen</PresentationFormat>
  <Paragraphs>389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Lucida Grande</vt:lpstr>
      <vt:lpstr>TimesNewRomanPSMT</vt:lpstr>
      <vt:lpstr>Arial</vt:lpstr>
      <vt:lpstr>Arial Narrow</vt:lpstr>
      <vt:lpstr>Calibri</vt:lpstr>
      <vt:lpstr>Calibri Light</vt:lpstr>
      <vt:lpstr>Office Theme</vt:lpstr>
      <vt:lpstr>Information measures and geometry of the Zeta distributions  and related distributions  </vt:lpstr>
      <vt:lpstr>Zipf's distributions</vt:lpstr>
      <vt:lpstr>Zipf's law: Human populations in cities</vt:lpstr>
      <vt:lpstr>Zipf's law: US firm sizes, surname frequencies, etc.</vt:lpstr>
      <vt:lpstr>PowerPoint Presentation</vt:lpstr>
      <vt:lpstr>Clustering Zipf's distributions</vt:lpstr>
      <vt:lpstr>Zeta distributions</vt:lpstr>
      <vt:lpstr>Bounding the real zeta function ζ(s)</vt:lpstr>
      <vt:lpstr>Zeta distributions: A discrete exponential family</vt:lpstr>
      <vt:lpstr>Log-normalizer F(θ) of Zeta distributions</vt:lpstr>
      <vt:lpstr>Fisher information and von Mangoldt function</vt:lpstr>
      <vt:lpstr>Zeta distribution: A maximum entropy distribution</vt:lpstr>
      <vt:lpstr>PowerPoint Presentation</vt:lpstr>
      <vt:lpstr>PowerPoint Presentation</vt:lpstr>
      <vt:lpstr>Pareto distributions: Continuous exponential family</vt:lpstr>
      <vt:lpstr>Power laws: Discrete versus continuous distributions</vt:lpstr>
      <vt:lpstr>Skewed Bhattacharrya coefficients      and related statistical divergences</vt:lpstr>
      <vt:lpstr>Limit cases of α-divergences:  α→±1    Forward and reverse Kullback-Leibler divergences </vt:lpstr>
      <vt:lpstr>Kullback-Leibler divergence between two zeta distributions</vt:lpstr>
      <vt:lpstr>Clustering finite sets of Zeta distributions</vt:lpstr>
      <vt:lpstr>Clustering sets of Zipf's distributions</vt:lpstr>
      <vt:lpstr>Visualizing duo Bregman (pseudo-)divergences</vt:lpstr>
      <vt:lpstr>Comparisons of discrete vs continuous power laws</vt:lpstr>
      <vt:lpstr>Drawing discrete/continuous power law variates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measures and information geometry of  the Zeta distributions and  related distributions  </dc:title>
  <dc:creator>Nielsen</dc:creator>
  <cp:lastModifiedBy>Nielsen</cp:lastModifiedBy>
  <cp:revision>44</cp:revision>
  <dcterms:created xsi:type="dcterms:W3CDTF">2022-06-21T09:36:24Z</dcterms:created>
  <dcterms:modified xsi:type="dcterms:W3CDTF">2022-06-23T05:43:15Z</dcterms:modified>
</cp:coreProperties>
</file>