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2" r:id="rId2"/>
    <p:sldId id="273" r:id="rId3"/>
    <p:sldId id="258" r:id="rId4"/>
    <p:sldId id="259" r:id="rId5"/>
    <p:sldId id="260" r:id="rId6"/>
    <p:sldId id="288" r:id="rId7"/>
    <p:sldId id="261" r:id="rId8"/>
    <p:sldId id="292" r:id="rId9"/>
    <p:sldId id="291" r:id="rId10"/>
    <p:sldId id="262" r:id="rId11"/>
    <p:sldId id="263" r:id="rId12"/>
    <p:sldId id="283" r:id="rId13"/>
    <p:sldId id="289" r:id="rId14"/>
    <p:sldId id="284" r:id="rId15"/>
    <p:sldId id="285" r:id="rId16"/>
    <p:sldId id="282" r:id="rId17"/>
    <p:sldId id="286" r:id="rId18"/>
    <p:sldId id="29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ECE82-59A1-49BC-B302-87CCBE8E7C80}">
          <p14:sldIdLst>
            <p14:sldId id="272"/>
            <p14:sldId id="273"/>
            <p14:sldId id="258"/>
            <p14:sldId id="259"/>
            <p14:sldId id="260"/>
            <p14:sldId id="288"/>
          </p14:sldIdLst>
        </p14:section>
        <p14:section name="Untitled Section" id="{77E98D5B-6148-4C2C-A8A3-2E775DA8631D}">
          <p14:sldIdLst>
            <p14:sldId id="261"/>
            <p14:sldId id="292"/>
            <p14:sldId id="291"/>
            <p14:sldId id="262"/>
            <p14:sldId id="263"/>
            <p14:sldId id="283"/>
            <p14:sldId id="289"/>
            <p14:sldId id="284"/>
            <p14:sldId id="285"/>
            <p14:sldId id="282"/>
            <p14:sldId id="28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 autoAdjust="0"/>
    <p:restoredTop sz="88351" autoAdjust="0"/>
  </p:normalViewPr>
  <p:slideViewPr>
    <p:cSldViewPr snapToGrid="0">
      <p:cViewPr varScale="1">
        <p:scale>
          <a:sx n="61" d="100"/>
          <a:sy n="61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339BE-F856-4765-B148-9C669731B5A4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CF80-3BF9-4D7E-980C-25D1DBFBB9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63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er_convex_fun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onvex_function" TargetMode="External"/><Relationship Id="rId4" Type="http://schemas.openxmlformats.org/officeDocument/2006/relationships/hyperlink" Target="https://en.wikipedia.org/wiki/Lower_semi-continuou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accent6"/>
                </a:solidFill>
              </a:rPr>
              <a:t> </a:t>
            </a:r>
            <a:r>
              <a:rPr lang="fr-FR" sz="1200" smtClean="0">
                <a:solidFill>
                  <a:schemeClr val="accent6"/>
                </a:solidFill>
              </a:rPr>
              <a:t>∇*=2∇^g-</a:t>
            </a:r>
            <a:r>
              <a:rPr lang="en-US" sz="1200" smtClean="0">
                <a:solidFill>
                  <a:schemeClr val="accent6"/>
                </a:solidFill>
              </a:rPr>
              <a:t> </a:t>
            </a:r>
            <a:r>
              <a:rPr lang="fr-FR" sz="1200" smtClean="0">
                <a:solidFill>
                  <a:schemeClr val="accent6"/>
                </a:solidFill>
              </a:rPr>
              <a:t>∇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3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\Gamma_{ijk}^\nabla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T_{ijk}=\Gamma_{ijk}^*-\Gamma_{ijk}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T_{ijk}=\nabla_i g_{jk}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\nabla^\alpha=\bar{\Gamma}_{ijk}-\frac{\alpha}{2}T_{ijk}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\nabla^{-\alpha}=\bar{\Gamma}_{ijk}+\frac{\alpha}{2}T_{ijk}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(M,g,\nabla^\alpha,\nabla^{-\alpha})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T_{ijk}(\theta)=E[\partial_i l\partial_j l\partial_k l]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T_{ijk}(\theta)=\partial_i \partial_j\partial_k F(\theta)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91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called skewness tensor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CF80-3BF9-4D7E-980C-25D1DBFBB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16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pt-BR"/>
              <a:t>â à é  è ç ê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â à é  è ç ê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er convex function"/>
              </a:rPr>
              <a:t>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ower semi-continuous"/>
              </a:rPr>
              <a:t>lower semi-continuous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vex function"/>
              </a:rPr>
              <a:t>convex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AD1B8-D612-476E-AB27-5F58F53897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â à é  è ç ê</a:t>
            </a:r>
            <a:endParaRPr lang="en-US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pt-BR"/>
              <a:t>â à é  è ç ê ù û ï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4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48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9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0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4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8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91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5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006D-E687-4C48-97EE-62BA972439B3}" type="datetimeFigureOut">
              <a:rPr lang="fr-FR" smtClean="0"/>
              <a:t>22/06/2023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33" y="2002288"/>
            <a:ext cx="11766530" cy="2959356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b="1">
                <a:solidFill>
                  <a:schemeClr val="accent1"/>
                </a:solidFill>
              </a:rPr>
              <a:t>Information geometry: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Geometry of </a:t>
            </a:r>
            <a:r>
              <a:rPr lang="en-US" b="1">
                <a:solidFill>
                  <a:schemeClr val="accent1"/>
                </a:solidFill>
              </a:rPr>
              <a:t>dual </a:t>
            </a:r>
            <a:r>
              <a:rPr lang="en-US" b="1" smtClean="0">
                <a:solidFill>
                  <a:schemeClr val="accent1"/>
                </a:solidFill>
              </a:rPr>
              <a:t>structures</a:t>
            </a:r>
            <a:r>
              <a:rPr lang="en-US" b="1" smtClean="0">
                <a:solidFill>
                  <a:schemeClr val="accent1"/>
                </a:solidFill>
              </a:rPr>
              <a:t/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/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sz="4800" b="1" smtClean="0">
                <a:solidFill>
                  <a:schemeClr val="accent1"/>
                </a:solidFill>
              </a:rPr>
              <a:t/>
            </a:r>
            <a:br>
              <a:rPr lang="en-US" sz="4800" b="1" smtClean="0">
                <a:solidFill>
                  <a:schemeClr val="accent1"/>
                </a:solidFill>
              </a:rPr>
            </a:br>
            <a:r>
              <a:rPr lang="en-US" sz="5400" b="1" smtClean="0">
                <a:solidFill>
                  <a:schemeClr val="accent1"/>
                </a:solidFill>
              </a:rPr>
              <a:t/>
            </a:r>
            <a:br>
              <a:rPr lang="en-US" sz="5400" b="1" smtClean="0">
                <a:solidFill>
                  <a:schemeClr val="accent1"/>
                </a:solidFill>
              </a:rPr>
            </a:br>
            <a:endParaRPr lang="fr-FR" sz="5400" b="1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8727" y="3305882"/>
            <a:ext cx="9144000" cy="1655762"/>
          </a:xfrm>
        </p:spPr>
        <p:txBody>
          <a:bodyPr/>
          <a:lstStyle/>
          <a:p>
            <a:r>
              <a:rPr lang="en-US" sz="3600" smtClean="0"/>
              <a:t>Frank Nielsen</a:t>
            </a:r>
          </a:p>
          <a:p>
            <a:endParaRPr lang="en-US"/>
          </a:p>
          <a:p>
            <a:r>
              <a:rPr lang="en-US" smtClean="0"/>
              <a:t>Sony Computer Science Laboratories Inc</a:t>
            </a:r>
          </a:p>
          <a:p>
            <a:r>
              <a:rPr lang="en-US" smtClean="0"/>
              <a:t>Tokyo, Japan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23" y="5397533"/>
            <a:ext cx="4792910" cy="1229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2632" y="621622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2023</a:t>
            </a:r>
            <a:endParaRPr lang="fr-FR" sz="2400"/>
          </a:p>
        </p:txBody>
      </p:sp>
      <p:sp>
        <p:nvSpPr>
          <p:cNvPr id="6" name="Rectangle 5"/>
          <p:cNvSpPr/>
          <p:nvPr/>
        </p:nvSpPr>
        <p:spPr>
          <a:xfrm>
            <a:off x="4248206" y="2114315"/>
            <a:ext cx="4394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chemeClr val="accent1"/>
                </a:solidFill>
              </a:rPr>
              <a:t>- A </a:t>
            </a:r>
            <a:r>
              <a:rPr lang="en-US" sz="2800" b="1">
                <a:solidFill>
                  <a:schemeClr val="accent1"/>
                </a:solidFill>
              </a:rPr>
              <a:t>very </a:t>
            </a:r>
            <a:r>
              <a:rPr lang="en-US" sz="2800" b="1">
                <a:solidFill>
                  <a:schemeClr val="accent1"/>
                </a:solidFill>
              </a:rPr>
              <a:t>short </a:t>
            </a:r>
            <a:r>
              <a:rPr lang="en-US" sz="2800" b="1" smtClean="0">
                <a:solidFill>
                  <a:schemeClr val="accent1"/>
                </a:solidFill>
              </a:rPr>
              <a:t>introduction - 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37048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-196161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Curvature is associated to affine connection </a:t>
            </a:r>
            <a:r>
              <a:rPr lang="fr-FR">
                <a:solidFill>
                  <a:schemeClr val="accent1"/>
                </a:solidFill>
              </a:rPr>
              <a:t>∇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63" y="930676"/>
            <a:ext cx="11104418" cy="4351338"/>
          </a:xfrm>
        </p:spPr>
        <p:txBody>
          <a:bodyPr/>
          <a:lstStyle/>
          <a:p>
            <a:r>
              <a:rPr lang="en-US" smtClean="0"/>
              <a:t>For Riemannian structure (M,g), use default </a:t>
            </a:r>
            <a:r>
              <a:rPr lang="en-US" b="1" smtClean="0">
                <a:solidFill>
                  <a:srgbClr val="FF0000"/>
                </a:solidFill>
              </a:rPr>
              <a:t>Levi-Civita connection </a:t>
            </a:r>
            <a:r>
              <a:rPr lang="fr-FR" b="1" smtClean="0">
                <a:solidFill>
                  <a:srgbClr val="FF0000"/>
                </a:solidFill>
              </a:rPr>
              <a:t>∇=∇</a:t>
            </a:r>
            <a:r>
              <a:rPr lang="fr-FR" b="1" baseline="30000" smtClean="0">
                <a:solidFill>
                  <a:srgbClr val="FF0000"/>
                </a:solidFill>
              </a:rPr>
              <a:t>g</a:t>
            </a:r>
            <a:r>
              <a:rPr lang="en-US" smtClean="0"/>
              <a:t> </a:t>
            </a:r>
          </a:p>
          <a:p>
            <a:r>
              <a:rPr lang="en-US" smtClean="0"/>
              <a:t>Riemannian manifolds of dim d can always be embedded into Euclidean spaces E</a:t>
            </a:r>
            <a:r>
              <a:rPr lang="en-US" baseline="30000" smtClean="0"/>
              <a:t>D</a:t>
            </a:r>
            <a:r>
              <a:rPr lang="en-US" smtClean="0"/>
              <a:t> of dim D=O(d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r>
              <a:rPr lang="en-US" smtClean="0"/>
              <a:t>Euclidean spaces have a natural affine connection </a:t>
            </a:r>
            <a:r>
              <a:rPr lang="fr-FR" smtClean="0"/>
              <a:t>∇=∇</a:t>
            </a:r>
            <a:r>
              <a:rPr lang="fr-FR" baseline="30000"/>
              <a:t>E</a:t>
            </a:r>
            <a:r>
              <a:rPr lang="en-US" smtClean="0"/>
              <a:t> </a:t>
            </a:r>
            <a:endParaRPr lang="fr-FR"/>
          </a:p>
        </p:txBody>
      </p:sp>
      <p:pic>
        <p:nvPicPr>
          <p:cNvPr id="4" name="Picture 4" descr="https://images.math.cnrs.fr/IMG/gif/cylindre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2685160"/>
            <a:ext cx="5852930" cy="26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images.math.cnrs.fr/IMG/gif/transport-parallele-sur-une-spher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79" y="2685161"/>
            <a:ext cx="2179182" cy="27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0466" y="5061208"/>
            <a:ext cx="51618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Cylinder is flat, </a:t>
            </a:r>
            <a:r>
              <a:rPr lang="en-US" sz="2800"/>
              <a:t>0 </a:t>
            </a:r>
            <a:r>
              <a:rPr lang="en-US" sz="2800" smtClean="0"/>
              <a:t>curvature: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Parallel transport</a:t>
            </a:r>
            <a:r>
              <a:rPr lang="en-US" sz="2800" smtClean="0"/>
              <a:t> along a loop of a vector preserves the </a:t>
            </a:r>
            <a:r>
              <a:rPr lang="en-US" sz="2800" smtClean="0"/>
              <a:t>orientation</a:t>
            </a:r>
          </a:p>
          <a:p>
            <a:r>
              <a:rPr lang="en-US" sz="2000" smtClean="0"/>
              <a:t>(PT of flat connection is path independent)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9540" y="5165229"/>
            <a:ext cx="592893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Sphere has positive </a:t>
            </a:r>
            <a:r>
              <a:rPr lang="en-US" sz="2800"/>
              <a:t>constant </a:t>
            </a:r>
            <a:r>
              <a:rPr lang="en-US" sz="2800" smtClean="0"/>
              <a:t>curvature:</a:t>
            </a:r>
          </a:p>
          <a:p>
            <a:r>
              <a:rPr lang="en-US" sz="2800" smtClean="0"/>
              <a:t>Parallel transport along a loop exhibits</a:t>
            </a:r>
          </a:p>
          <a:p>
            <a:r>
              <a:rPr lang="en-US" sz="2800" smtClean="0"/>
              <a:t>an angle defect related to </a:t>
            </a:r>
            <a:r>
              <a:rPr lang="en-US" sz="2800" smtClean="0"/>
              <a:t>curvature</a:t>
            </a:r>
          </a:p>
          <a:p>
            <a:r>
              <a:rPr lang="en-US" sz="2000" smtClean="0"/>
              <a:t>(PT is path dependent)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20044" y="4278645"/>
            <a:ext cx="1752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Source Sans Pro"/>
              </a:rPr>
              <a:t>images courtesy</a:t>
            </a:r>
          </a:p>
          <a:p>
            <a:r>
              <a:rPr lang="en-US" smtClean="0">
                <a:latin typeface="Source Sans Pro"/>
              </a:rPr>
              <a:t>© </a:t>
            </a:r>
            <a:r>
              <a:rPr lang="en-US">
                <a:latin typeface="Source Sans Pro"/>
              </a:rPr>
              <a:t>CNRS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291" y="975879"/>
            <a:ext cx="11926454" cy="15456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1" y="-262948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Dually flat spaces (M,g,</a:t>
            </a:r>
            <a:r>
              <a:rPr lang="fr-FR" smtClean="0">
                <a:solidFill>
                  <a:schemeClr val="accent1"/>
                </a:solidFill>
              </a:rPr>
              <a:t>∇,∇*)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2" y="975879"/>
            <a:ext cx="12092708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Fundamental theorem of information geometry</a:t>
            </a:r>
            <a:r>
              <a:rPr lang="en-US" smtClean="0"/>
              <a:t>: If torsion-free affine connection </a:t>
            </a:r>
            <a:r>
              <a:rPr lang="fr-FR" smtClean="0"/>
              <a:t>∇ is of constant curvature </a:t>
            </a:r>
            <a:r>
              <a:rPr lang="el-GR"/>
              <a:t>κ</a:t>
            </a:r>
            <a:r>
              <a:rPr lang="fr-FR" smtClean="0"/>
              <a:t>, then curvature of dual torsion-free affine connection  ∇* is also constant  </a:t>
            </a:r>
            <a:r>
              <a:rPr lang="el-GR" smtClean="0"/>
              <a:t>κ</a:t>
            </a:r>
            <a:endParaRPr lang="en-US" smtClean="0"/>
          </a:p>
          <a:p>
            <a:endParaRPr lang="en-US" smtClean="0"/>
          </a:p>
          <a:p>
            <a:r>
              <a:rPr lang="en-US" u="sng" smtClean="0"/>
              <a:t>Corollary</a:t>
            </a:r>
            <a:r>
              <a:rPr lang="en-US" smtClean="0"/>
              <a:t>: if </a:t>
            </a:r>
            <a:r>
              <a:rPr lang="fr-FR" smtClean="0"/>
              <a:t>∇ is flat  (</a:t>
            </a:r>
            <a:r>
              <a:rPr lang="el-GR" smtClean="0"/>
              <a:t>κ</a:t>
            </a:r>
            <a:r>
              <a:rPr lang="en-US" smtClean="0"/>
              <a:t>=0</a:t>
            </a:r>
            <a:r>
              <a:rPr lang="fr-FR" smtClean="0"/>
              <a:t>) then ∇* is </a:t>
            </a:r>
            <a:r>
              <a:rPr lang="fr-FR" smtClean="0"/>
              <a:t>flat             </a:t>
            </a:r>
            <a:r>
              <a:rPr lang="fr-FR" smtClean="0"/>
              <a:t>→ </a:t>
            </a:r>
            <a:r>
              <a:rPr lang="fr-FR" b="1" smtClean="0">
                <a:solidFill>
                  <a:srgbClr val="FF0000"/>
                </a:solidFill>
              </a:rPr>
              <a:t>Dually </a:t>
            </a:r>
            <a:r>
              <a:rPr lang="fr-FR" b="1" smtClean="0">
                <a:solidFill>
                  <a:srgbClr val="FF0000"/>
                </a:solidFill>
              </a:rPr>
              <a:t>flat space </a:t>
            </a:r>
            <a:r>
              <a:rPr lang="en-US" b="1" smtClean="0">
                <a:solidFill>
                  <a:srgbClr val="FF0000"/>
                </a:solidFill>
              </a:rPr>
              <a:t>(M,g,</a:t>
            </a:r>
            <a:r>
              <a:rPr lang="fr-FR" b="1" smtClean="0">
                <a:solidFill>
                  <a:srgbClr val="FF0000"/>
                </a:solidFill>
              </a:rPr>
              <a:t>∇,∇*)</a:t>
            </a:r>
          </a:p>
          <a:p>
            <a:endParaRPr lang="en-US" smtClean="0"/>
          </a:p>
          <a:p>
            <a:r>
              <a:rPr lang="en-US" smtClean="0"/>
              <a:t>A connection </a:t>
            </a:r>
            <a:r>
              <a:rPr lang="fr-FR" smtClean="0"/>
              <a:t>∇ is flat if there exists a local coordinate system </a:t>
            </a:r>
            <a:r>
              <a:rPr lang="el-GR" smtClean="0"/>
              <a:t>θ</a:t>
            </a:r>
            <a:r>
              <a:rPr lang="en-US" smtClean="0"/>
              <a:t> such that </a:t>
            </a:r>
            <a:r>
              <a:rPr lang="el-GR"/>
              <a:t>Γ</a:t>
            </a:r>
            <a:r>
              <a:rPr lang="en-US" smtClean="0"/>
              <a:t>(</a:t>
            </a:r>
            <a:r>
              <a:rPr lang="el-GR" smtClean="0"/>
              <a:t>θ</a:t>
            </a:r>
            <a:r>
              <a:rPr lang="en-US" smtClean="0"/>
              <a:t>)=0</a:t>
            </a:r>
          </a:p>
          <a:p>
            <a:endParaRPr lang="en-US"/>
          </a:p>
          <a:p>
            <a:r>
              <a:rPr lang="en-US" smtClean="0"/>
              <a:t>In </a:t>
            </a:r>
            <a:r>
              <a:rPr lang="fr-FR" smtClean="0"/>
              <a:t>∇-affine coordinate system </a:t>
            </a:r>
            <a:r>
              <a:rPr lang="el-GR" smtClean="0"/>
              <a:t>θ</a:t>
            </a:r>
            <a:r>
              <a:rPr lang="fr-FR" smtClean="0"/>
              <a:t>(.), ∇-geodesics are visualized as line segments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11939-C4BD-478F-836F-5ED78A5E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66" y="5935641"/>
            <a:ext cx="4688145" cy="9111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5DAA2A-2C96-45CE-A7CD-446B443BB0FC}"/>
              </a:ext>
            </a:extLst>
          </p:cNvPr>
          <p:cNvCxnSpPr>
            <a:cxnSpLocks/>
          </p:cNvCxnSpPr>
          <p:nvPr/>
        </p:nvCxnSpPr>
        <p:spPr>
          <a:xfrm flipV="1">
            <a:off x="3780005" y="6022165"/>
            <a:ext cx="1571292" cy="763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23">
            <a:extLst>
              <a:ext uri="{FF2B5EF4-FFF2-40B4-BE49-F238E27FC236}">
                <a16:creationId xmlns:a16="http://schemas.microsoft.com/office/drawing/2014/main" id="{4E9F2C86-F5DF-4381-B9A7-320820C51109}"/>
              </a:ext>
            </a:extLst>
          </p:cNvPr>
          <p:cNvSpPr/>
          <p:nvPr/>
        </p:nvSpPr>
        <p:spPr>
          <a:xfrm>
            <a:off x="7344918" y="6142762"/>
            <a:ext cx="899763" cy="4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4478675" y="559154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Γ</a:t>
            </a:r>
            <a:r>
              <a:rPr lang="en-US" smtClean="0"/>
              <a:t>(</a:t>
            </a:r>
            <a:r>
              <a:rPr lang="el-GR" smtClean="0"/>
              <a:t>θ</a:t>
            </a:r>
            <a:r>
              <a:rPr lang="en-US" smtClean="0"/>
              <a:t>)=0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755781" y="6201777"/>
            <a:ext cx="296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geodesics=line segments in </a:t>
            </a:r>
            <a:r>
              <a:rPr lang="el-GR" smtClean="0"/>
              <a:t>θ</a:t>
            </a:r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9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" y="3907764"/>
            <a:ext cx="5539260" cy="2950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0" y="3845332"/>
            <a:ext cx="6036852" cy="128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46" y="-114204"/>
            <a:ext cx="1242367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Canonical divergences of DFSs: </a:t>
            </a:r>
            <a:r>
              <a:rPr lang="en-US" b="1">
                <a:solidFill>
                  <a:schemeClr val="accent1"/>
                </a:solidFill>
              </a:rPr>
              <a:t>Bregman </a:t>
            </a:r>
            <a:r>
              <a:rPr lang="en-US" b="1" smtClean="0">
                <a:solidFill>
                  <a:schemeClr val="accent1"/>
                </a:solidFill>
              </a:rPr>
              <a:t>divergences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12" y="881461"/>
            <a:ext cx="11442291" cy="4351338"/>
          </a:xfrm>
        </p:spPr>
        <p:txBody>
          <a:bodyPr/>
          <a:lstStyle/>
          <a:p>
            <a:r>
              <a:rPr lang="en-US" smtClean="0"/>
              <a:t>Dually flat structure (M,g,</a:t>
            </a:r>
            <a:r>
              <a:rPr lang="fr-FR" smtClean="0"/>
              <a:t>∇,∇*) can be realized by a </a:t>
            </a:r>
            <a:r>
              <a:rPr lang="fr-FR" b="1" smtClean="0">
                <a:solidFill>
                  <a:srgbClr val="FF0000"/>
                </a:solidFill>
              </a:rPr>
              <a:t>Bregman divergence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</a:p>
          <a:p>
            <a:r>
              <a:rPr lang="en-US" smtClean="0"/>
              <a:t>Let </a:t>
            </a:r>
            <a:r>
              <a:rPr lang="en-US" dirty="0"/>
              <a:t>F(</a:t>
            </a:r>
            <a:r>
              <a:rPr lang="el-GR" dirty="0"/>
              <a:t>θ</a:t>
            </a:r>
            <a:r>
              <a:rPr lang="en-US" dirty="0"/>
              <a:t>) be a strictly convex and differentiable function defined on an open convex domain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 Bregman divergence interpreted as the vertical gap between</a:t>
            </a:r>
          </a:p>
          <a:p>
            <a:pPr marL="0" indent="0">
              <a:buNone/>
            </a:pPr>
            <a:r>
              <a:rPr lang="en-US" dirty="0"/>
              <a:t> point (</a:t>
            </a:r>
            <a:r>
              <a:rPr lang="el-GR" dirty="0"/>
              <a:t>θ</a:t>
            </a:r>
            <a:r>
              <a:rPr lang="en-US" baseline="-25000" dirty="0"/>
              <a:t>1, </a:t>
            </a:r>
            <a:r>
              <a:rPr lang="en-US" dirty="0"/>
              <a:t>F(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)) and the linear approximation of F(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pt-BR" dirty="0"/>
              <a:t>at </a:t>
            </a:r>
            <a:r>
              <a:rPr lang="en-US" dirty="0"/>
              <a:t> </a:t>
            </a:r>
            <a:r>
              <a:rPr lang="el-GR" dirty="0"/>
              <a:t>θ</a:t>
            </a:r>
            <a:r>
              <a:rPr lang="en-US" baseline="-25000" dirty="0"/>
              <a:t>2 </a:t>
            </a:r>
            <a:r>
              <a:rPr lang="en-US" dirty="0"/>
              <a:t> </a:t>
            </a:r>
            <a:r>
              <a:rPr lang="pt-BR" dirty="0"/>
              <a:t>evaluated at </a:t>
            </a:r>
            <a:r>
              <a:rPr lang="en-US" dirty="0"/>
              <a:t>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 :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9907215" y="6317953"/>
            <a:ext cx="222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[Bregman 1967]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96068" y="4036741"/>
            <a:ext cx="3546088" cy="1323703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98595" y="5107259"/>
            <a:ext cx="11151" cy="401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401122" y="4819293"/>
            <a:ext cx="11151" cy="401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112309" y="4959001"/>
            <a:ext cx="11151" cy="401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09458" y="5107259"/>
            <a:ext cx="4202430" cy="45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415" y="1340336"/>
            <a:ext cx="4781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8"/>
    </mc:Choice>
    <mc:Fallback xmlns="">
      <p:transition spd="slow" advTm="3326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" y="-214978"/>
            <a:ext cx="1211499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Legendre-</a:t>
            </a:r>
            <a:r>
              <a:rPr lang="en-US" b="1" err="1" smtClean="0">
                <a:solidFill>
                  <a:schemeClr val="accent1"/>
                </a:solidFill>
              </a:rPr>
              <a:t>Fenchel</a:t>
            </a:r>
            <a:r>
              <a:rPr lang="en-US" b="1" smtClean="0">
                <a:solidFill>
                  <a:schemeClr val="accent1"/>
                </a:solidFill>
              </a:rPr>
              <a:t> transformation: </a:t>
            </a:r>
            <a:r>
              <a:rPr lang="en-US" sz="4000" b="1" smtClean="0">
                <a:solidFill>
                  <a:schemeClr val="accent1"/>
                </a:solidFill>
              </a:rPr>
              <a:t>Slope transformation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939790"/>
            <a:ext cx="11775035" cy="5466169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Bregman generator of </a:t>
            </a:r>
            <a:r>
              <a:rPr lang="en-US" b="1" dirty="0" smtClean="0">
                <a:solidFill>
                  <a:srgbClr val="FF0000"/>
                </a:solidFill>
              </a:rPr>
              <a:t>Legendre-type </a:t>
            </a:r>
            <a:r>
              <a:rPr lang="en-US" dirty="0" smtClean="0"/>
              <a:t>(proper, </a:t>
            </a:r>
            <a:r>
              <a:rPr lang="en-US" smtClean="0"/>
              <a:t>lower </a:t>
            </a:r>
            <a:r>
              <a:rPr lang="en-US" smtClean="0"/>
              <a:t>semi-continuous+condition). </a:t>
            </a:r>
            <a:r>
              <a:rPr lang="en-US" dirty="0" smtClean="0"/>
              <a:t>Then its </a:t>
            </a:r>
            <a:r>
              <a:rPr lang="en-US" b="1" dirty="0" smtClean="0">
                <a:solidFill>
                  <a:srgbClr val="FF0000"/>
                </a:solidFill>
              </a:rPr>
              <a:t>convex conjugate </a:t>
            </a:r>
            <a:r>
              <a:rPr lang="en-US" dirty="0" smtClean="0"/>
              <a:t>obtained from the </a:t>
            </a:r>
            <a:r>
              <a:rPr lang="en-US" b="1" dirty="0" smtClean="0">
                <a:solidFill>
                  <a:srgbClr val="FF0000"/>
                </a:solidFill>
              </a:rPr>
              <a:t>Legendre-</a:t>
            </a:r>
            <a:r>
              <a:rPr lang="en-US" b="1" dirty="0" err="1" smtClean="0">
                <a:solidFill>
                  <a:srgbClr val="FF0000"/>
                </a:solidFill>
              </a:rPr>
              <a:t>Fenchel</a:t>
            </a:r>
            <a:r>
              <a:rPr lang="en-US" b="1" dirty="0" smtClean="0">
                <a:solidFill>
                  <a:srgbClr val="FF0000"/>
                </a:solidFill>
              </a:rPr>
              <a:t> transformation</a:t>
            </a:r>
            <a:r>
              <a:rPr lang="en-US" dirty="0" smtClean="0"/>
              <a:t> is a Bregman generator of Legendre type.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2400" smtClean="0"/>
          </a:p>
          <a:p>
            <a:r>
              <a:rPr lang="en-US" sz="2400" smtClean="0"/>
              <a:t>Analogy </a:t>
            </a:r>
            <a:r>
              <a:rPr lang="en-US" sz="2400" dirty="0" smtClean="0"/>
              <a:t>of the Halfspace/Vertex representation of the </a:t>
            </a:r>
            <a:r>
              <a:rPr lang="en-US" sz="2400" b="1" dirty="0" smtClean="0">
                <a:solidFill>
                  <a:srgbClr val="FF0000"/>
                </a:solidFill>
              </a:rPr>
              <a:t>epigraph</a:t>
            </a:r>
            <a:r>
              <a:rPr lang="en-US" sz="2400" dirty="0" smtClean="0"/>
              <a:t> of F</a:t>
            </a:r>
            <a:endParaRPr lang="en-US" sz="2400" dirty="0"/>
          </a:p>
          <a:p>
            <a:r>
              <a:rPr lang="en-US" dirty="0" err="1" smtClean="0"/>
              <a:t>Fenchel</a:t>
            </a:r>
            <a:r>
              <a:rPr lang="en-US" dirty="0"/>
              <a:t>-</a:t>
            </a:r>
            <a:r>
              <a:rPr lang="en-US" dirty="0" smtClean="0"/>
              <a:t>Moreau’s </a:t>
            </a:r>
            <a:r>
              <a:rPr lang="en-US" b="1" dirty="0" err="1" smtClean="0">
                <a:solidFill>
                  <a:srgbClr val="FF0000"/>
                </a:solidFill>
              </a:rPr>
              <a:t>biconjugation</a:t>
            </a:r>
            <a:r>
              <a:rPr lang="en-US" b="1" dirty="0" smtClean="0">
                <a:solidFill>
                  <a:srgbClr val="FF0000"/>
                </a:solidFill>
              </a:rPr>
              <a:t> theorem </a:t>
            </a:r>
            <a:r>
              <a:rPr lang="en-US" dirty="0" smtClean="0"/>
              <a:t>for F of Legendre-type: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4555" y="616268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[</a:t>
            </a:r>
            <a:r>
              <a:rPr lang="en-US" sz="2000" b="1" dirty="0" err="1" smtClean="0">
                <a:solidFill>
                  <a:schemeClr val="accent6"/>
                </a:solidFill>
              </a:rPr>
              <a:t>Touchette</a:t>
            </a:r>
            <a:r>
              <a:rPr lang="en-US" sz="2000" b="1" dirty="0" smtClean="0">
                <a:solidFill>
                  <a:schemeClr val="accent6"/>
                </a:solidFill>
              </a:rPr>
              <a:t> 2005] Legendre-</a:t>
            </a:r>
            <a:r>
              <a:rPr lang="en-US" sz="2000" b="1" dirty="0" err="1" smtClean="0">
                <a:solidFill>
                  <a:schemeClr val="accent6"/>
                </a:solidFill>
              </a:rPr>
              <a:t>Fenchel</a:t>
            </a:r>
            <a:r>
              <a:rPr lang="en-US" sz="2000" b="1" dirty="0" smtClean="0">
                <a:solidFill>
                  <a:schemeClr val="accent6"/>
                </a:solidFill>
              </a:rPr>
              <a:t> transforms in a nutshell</a:t>
            </a:r>
          </a:p>
          <a:p>
            <a:r>
              <a:rPr lang="en-US" sz="2000" b="1" smtClean="0">
                <a:solidFill>
                  <a:schemeClr val="accent6"/>
                </a:solidFill>
              </a:rPr>
              <a:t>[2010</a:t>
            </a:r>
            <a:r>
              <a:rPr lang="en-US" sz="2000" b="1" dirty="0" smtClean="0">
                <a:solidFill>
                  <a:schemeClr val="accent6"/>
                </a:solidFill>
              </a:rPr>
              <a:t>] Legendre transformation and information geometry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045" y="5565337"/>
            <a:ext cx="141922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31" y="2335517"/>
            <a:ext cx="400050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812" y="2702433"/>
            <a:ext cx="2890917" cy="863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24747" y="2165016"/>
            <a:ext cx="30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Concave programming:</a:t>
            </a:r>
            <a:endParaRPr lang="en-US" sz="24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186" y="2153878"/>
            <a:ext cx="4978910" cy="3072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0375" y="2409737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Epigraph</a:t>
            </a: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594555" y="449505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Slope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31" y="907573"/>
            <a:ext cx="11365230" cy="4732491"/>
          </a:xfrm>
        </p:spPr>
        <p:txBody>
          <a:bodyPr>
            <a:normAutofit/>
          </a:bodyPr>
          <a:lstStyle/>
          <a:p>
            <a:r>
              <a:rPr lang="en-US" dirty="0"/>
              <a:t>Dual </a:t>
            </a:r>
            <a:r>
              <a:rPr lang="en-US" b="1" u="sng" dirty="0"/>
              <a:t>Legendre-type</a:t>
            </a:r>
            <a:r>
              <a:rPr lang="en-US" dirty="0"/>
              <a:t> functions</a:t>
            </a:r>
          </a:p>
          <a:p>
            <a:r>
              <a:rPr lang="en-US" dirty="0"/>
              <a:t>Convex conjugate of F  is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Fenchel</a:t>
            </a:r>
            <a:r>
              <a:rPr lang="en-US" b="1" dirty="0">
                <a:solidFill>
                  <a:srgbClr val="FF0000"/>
                </a:solidFill>
              </a:rPr>
              <a:t>-Young inequality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with equality holding if and </a:t>
            </a:r>
            <a:r>
              <a:rPr lang="en-US"/>
              <a:t>only </a:t>
            </a:r>
            <a:r>
              <a:rPr lang="en-US" smtClean="0"/>
              <a:t>if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Fenchel</a:t>
            </a:r>
            <a:r>
              <a:rPr lang="en-US" b="1" dirty="0">
                <a:solidFill>
                  <a:srgbClr val="FF0000"/>
                </a:solidFill>
              </a:rPr>
              <a:t>-Young</a:t>
            </a:r>
            <a:r>
              <a:rPr lang="en-US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divergence  </a:t>
            </a:r>
            <a:r>
              <a:rPr lang="en-US" dirty="0"/>
              <a:t>make use of the mixed coordinate systems  </a:t>
            </a:r>
            <a:r>
              <a:rPr lang="el-GR" dirty="0"/>
              <a:t>θ</a:t>
            </a:r>
            <a:r>
              <a:rPr lang="en-US" dirty="0"/>
              <a:t> et </a:t>
            </a:r>
            <a:r>
              <a:rPr lang="el-GR" dirty="0"/>
              <a:t>η</a:t>
            </a:r>
            <a:r>
              <a:rPr lang="en-US" dirty="0"/>
              <a:t>  to express a Bregman  divergence as                                             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031" y="-249610"/>
            <a:ext cx="123444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Mixed coordinates and the Legendre-</a:t>
            </a:r>
            <a:r>
              <a:rPr lang="en-US" sz="4000" b="1" dirty="0" err="1">
                <a:solidFill>
                  <a:schemeClr val="accent1"/>
                </a:solidFill>
              </a:rPr>
              <a:t>Fenchel</a:t>
            </a:r>
            <a:r>
              <a:rPr lang="en-US" sz="4000" b="1" dirty="0">
                <a:solidFill>
                  <a:schemeClr val="accent1"/>
                </a:solidFill>
              </a:rPr>
              <a:t> divergence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93" y="865787"/>
            <a:ext cx="17335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972" y="930203"/>
            <a:ext cx="14668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893" y="1345573"/>
            <a:ext cx="437197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051" y="2060883"/>
            <a:ext cx="4037344" cy="674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739" y="2841567"/>
            <a:ext cx="2029656" cy="684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93" y="4827400"/>
            <a:ext cx="6559926" cy="6268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V="1">
            <a:off x="521757" y="4738649"/>
            <a:ext cx="6646801" cy="698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6828798" y="911630"/>
            <a:ext cx="1668780" cy="5127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1464" y="1527161"/>
            <a:ext cx="1879389" cy="454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9980" y="3877624"/>
            <a:ext cx="3666941" cy="4687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75823" y="2024180"/>
            <a:ext cx="1859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Gradient</a:t>
            </a:r>
          </a:p>
          <a:p>
            <a:pPr algn="ctr"/>
            <a:r>
              <a:rPr lang="en-US" sz="2400" dirty="0"/>
              <a:t>are inverse</a:t>
            </a:r>
          </a:p>
          <a:p>
            <a:pPr algn="ctr"/>
            <a:r>
              <a:rPr lang="en-US" sz="2400" dirty="0"/>
              <a:t>of each other</a:t>
            </a:r>
            <a:endParaRPr lang="fr-FR" sz="2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66051" y="2722055"/>
            <a:ext cx="3765298" cy="13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41442" y="1446813"/>
            <a:ext cx="2158409" cy="18543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1188" y="4335091"/>
            <a:ext cx="3380508" cy="24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83"/>
    </mc:Choice>
    <mc:Fallback xmlns="">
      <p:transition spd="slow" advTm="387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00" y="5014090"/>
            <a:ext cx="2157407" cy="1742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81" y="-113340"/>
            <a:ext cx="118340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Generalized Pythagoras theorem in dually flat spaces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2" y="2339060"/>
            <a:ext cx="8014539" cy="424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243" y="3431624"/>
            <a:ext cx="3810000" cy="381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7612" y="1944361"/>
            <a:ext cx="5030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Generalized Pythagoras’ theorem</a:t>
            </a:r>
          </a:p>
        </p:txBody>
      </p:sp>
      <p:pic>
        <p:nvPicPr>
          <p:cNvPr id="4098" name="Picture 2" descr="Pythagorean theorem - How to use Pythagoras theorem with examp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4218344"/>
            <a:ext cx="2507187" cy="18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033500" y="1998004"/>
            <a:ext cx="367010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Pythagoras’ theorem in 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the Euclidian geometry</a:t>
            </a:r>
          </a:p>
          <a:p>
            <a:pPr algn="ctr"/>
            <a:r>
              <a:rPr lang="en-US" sz="2400" b="1" smtClean="0">
                <a:solidFill>
                  <a:srgbClr val="FFC000"/>
                </a:solidFill>
              </a:rPr>
              <a:t>(Self-dual)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8815" y="2608505"/>
            <a:ext cx="3256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orthogonalit</a:t>
            </a:r>
            <a:r>
              <a:rPr lang="pt-BR" sz="2400" b="1" dirty="0">
                <a:solidFill>
                  <a:srgbClr val="FF0000"/>
                </a:solidFill>
              </a:rPr>
              <a:t>y</a:t>
            </a:r>
            <a:r>
              <a:rPr lang="en-US" sz="2400" dirty="0"/>
              <a:t> condition: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500" y="3318720"/>
            <a:ext cx="1667422" cy="5894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42" y="3911299"/>
            <a:ext cx="3077883" cy="5840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71432" y="3284864"/>
            <a:ext cx="3998106" cy="64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955" y="3365524"/>
            <a:ext cx="1072016" cy="4028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612912" y="1998004"/>
            <a:ext cx="0" cy="3745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>
            <a:extLst>
              <a:ext uri="{FF2B5EF4-FFF2-40B4-BE49-F238E27FC236}">
                <a16:creationId xmlns:a16="http://schemas.microsoft.com/office/drawing/2014/main" id="{1E0ADAE3-AD3E-4FF1-A3C4-8ADF73CB57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9506" y="1381525"/>
            <a:ext cx="9029700" cy="45720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3C57705A-DC6F-450B-8E29-56ECB748BFEE}"/>
              </a:ext>
            </a:extLst>
          </p:cNvPr>
          <p:cNvSpPr/>
          <p:nvPr/>
        </p:nvSpPr>
        <p:spPr>
          <a:xfrm>
            <a:off x="16025" y="857024"/>
            <a:ext cx="12247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In general, </a:t>
            </a:r>
            <a:r>
              <a:rPr lang="en-US" sz="2800" b="1" smtClean="0">
                <a:solidFill>
                  <a:srgbClr val="FF0000"/>
                </a:solidFill>
              </a:rPr>
              <a:t>Identity </a:t>
            </a:r>
            <a:r>
              <a:rPr lang="en-US" sz="2800" b="1" dirty="0">
                <a:solidFill>
                  <a:srgbClr val="FF0000"/>
                </a:solidFill>
              </a:rPr>
              <a:t>of Bregman divergence with </a:t>
            </a:r>
            <a:r>
              <a:rPr lang="en-US" sz="2800" b="1">
                <a:solidFill>
                  <a:srgbClr val="FF0000"/>
                </a:solidFill>
              </a:rPr>
              <a:t>three </a:t>
            </a:r>
            <a:r>
              <a:rPr lang="en-US" sz="2800" b="1" smtClean="0">
                <a:solidFill>
                  <a:srgbClr val="FF0000"/>
                </a:solidFill>
              </a:rPr>
              <a:t>parameters</a:t>
            </a:r>
            <a:r>
              <a:rPr lang="en-US" sz="2800" smtClean="0"/>
              <a:t> = law of cosines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97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10"/>
    </mc:Choice>
    <mc:Fallback xmlns="">
      <p:transition spd="slow" advTm="5071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8"/>
            <a:ext cx="11739418" cy="6603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5" y="277090"/>
            <a:ext cx="1728197" cy="12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0584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Dually flat space from a smooth strictly convex function F(</a:t>
            </a:r>
            <a:r>
              <a:rPr lang="el-GR" b="1">
                <a:solidFill>
                  <a:schemeClr val="accent1"/>
                </a:solidFill>
              </a:rPr>
              <a:t>θ</a:t>
            </a:r>
            <a:r>
              <a:rPr lang="en-US" sz="4000" b="1" smtClean="0">
                <a:solidFill>
                  <a:schemeClr val="accent1"/>
                </a:solidFill>
              </a:rPr>
              <a:t>)</a:t>
            </a:r>
            <a:endParaRPr lang="fr-FR" sz="40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63" y="966643"/>
            <a:ext cx="10515600" cy="4351338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/>
              <a:t>smooth strictly convex function F(</a:t>
            </a:r>
            <a:r>
              <a:rPr lang="el-GR" smtClean="0"/>
              <a:t>θ</a:t>
            </a:r>
            <a:r>
              <a:rPr lang="en-US" smtClean="0"/>
              <a:t>) define a Bregman divergence and hence a dually flat space via Eguchi's divergence-based IG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Examples of DFSs induced by convex functions: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63" y="1900237"/>
            <a:ext cx="7848600" cy="61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4063" y="251936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813" y="2399228"/>
            <a:ext cx="17907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12" y="3790455"/>
            <a:ext cx="10759787" cy="321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162" y="3900881"/>
            <a:ext cx="1209675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0212" y="2546206"/>
            <a:ext cx="26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dual Bregman divergences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 flipV="1">
            <a:off x="9319491" y="2385324"/>
            <a:ext cx="1879022" cy="530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39597" y="5776442"/>
            <a:ext cx="12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this direction</a:t>
            </a:r>
          </a:p>
          <a:p>
            <a:r>
              <a:rPr lang="en-US" sz="1600" smtClean="0"/>
              <a:t>not unique</a:t>
            </a:r>
            <a:endParaRPr lang="fr-FR" sz="1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3566" y="5912960"/>
            <a:ext cx="1528434" cy="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2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-142875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Some references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988725"/>
            <a:ext cx="11510818" cy="4351338"/>
          </a:xfrm>
        </p:spPr>
        <p:txBody>
          <a:bodyPr/>
          <a:lstStyle/>
          <a:p>
            <a:r>
              <a:rPr lang="fr-FR"/>
              <a:t>Amari, Shun-ichi, and Hiroshi Nagaoka.</a:t>
            </a:r>
            <a:r>
              <a:rPr lang="fr-FR">
                <a:solidFill>
                  <a:schemeClr val="accent6"/>
                </a:solidFill>
              </a:rPr>
              <a:t> </a:t>
            </a:r>
            <a:r>
              <a:rPr lang="fr-FR" b="1" i="1">
                <a:solidFill>
                  <a:schemeClr val="accent6"/>
                </a:solidFill>
              </a:rPr>
              <a:t>Methods of information geometry</a:t>
            </a:r>
            <a:r>
              <a:rPr lang="fr-FR"/>
              <a:t>. Vol. 191. American Mathematical Soc., 2000</a:t>
            </a:r>
            <a:r>
              <a:rPr lang="fr-FR" smtClean="0"/>
              <a:t>.</a:t>
            </a:r>
          </a:p>
          <a:p>
            <a:r>
              <a:rPr lang="en-US" smtClean="0"/>
              <a:t>Amari</a:t>
            </a:r>
            <a:r>
              <a:rPr lang="en-US"/>
              <a:t>, Shun-ichi. </a:t>
            </a:r>
            <a:r>
              <a:rPr lang="en-US" b="1" i="1">
                <a:solidFill>
                  <a:schemeClr val="accent6"/>
                </a:solidFill>
              </a:rPr>
              <a:t>Information geometry and its applications</a:t>
            </a:r>
            <a:r>
              <a:rPr lang="en-US"/>
              <a:t>. Vol. 194. Springer, 2016</a:t>
            </a:r>
            <a:r>
              <a:rPr lang="en-US" smtClean="0"/>
              <a:t>.</a:t>
            </a:r>
          </a:p>
          <a:p>
            <a:r>
              <a:rPr lang="en-US" smtClean="0"/>
              <a:t>Calin, Ovidiu, and Constantin Udrişte. </a:t>
            </a:r>
            <a:r>
              <a:rPr lang="en-US" b="1" i="1" smtClean="0">
                <a:solidFill>
                  <a:schemeClr val="accent6"/>
                </a:solidFill>
              </a:rPr>
              <a:t>Geometric modeling in probability and statistics</a:t>
            </a:r>
            <a:r>
              <a:rPr lang="en-US" smtClean="0"/>
              <a:t>. Vol. 121. Berlin, Germany:: Springer, 2014.</a:t>
            </a:r>
          </a:p>
          <a:p>
            <a:r>
              <a:rPr lang="en-US" smtClean="0"/>
              <a:t>Nielsen</a:t>
            </a:r>
            <a:r>
              <a:rPr lang="en-US"/>
              <a:t>, Frank. "An elementary introduction to information geometry." </a:t>
            </a:r>
            <a:r>
              <a:rPr lang="en-US" i="1"/>
              <a:t>Entropy</a:t>
            </a:r>
            <a:r>
              <a:rPr lang="en-US"/>
              <a:t> 22.10 (2020): 1100</a:t>
            </a:r>
            <a:r>
              <a:rPr lang="en-US" smtClean="0"/>
              <a:t>.</a:t>
            </a:r>
          </a:p>
          <a:p>
            <a:r>
              <a:rPr lang="en-US" smtClean="0"/>
              <a:t>Nielsen</a:t>
            </a:r>
            <a:r>
              <a:rPr lang="en-US"/>
              <a:t>, Frank. "Legendre transformation and information geometry." </a:t>
            </a:r>
            <a:r>
              <a:rPr lang="en-US" i="1"/>
              <a:t>no. CIG-MEMO2</a:t>
            </a:r>
            <a:r>
              <a:rPr lang="en-US"/>
              <a:t> (2010</a:t>
            </a:r>
            <a:r>
              <a:rPr lang="en-US" smtClean="0"/>
              <a:t>).</a:t>
            </a:r>
          </a:p>
          <a:p>
            <a:r>
              <a:rPr lang="en-US"/>
              <a:t>Nielsen, Frank. "On geodesic triangles with right angles in a dually flat space." </a:t>
            </a:r>
            <a:r>
              <a:rPr lang="en-US" i="1"/>
              <a:t>Progress in Information Geometry: Theory and Applications</a:t>
            </a:r>
            <a:r>
              <a:rPr lang="en-US"/>
              <a:t>. </a:t>
            </a:r>
            <a:r>
              <a:rPr lang="en-US" smtClean="0"/>
              <a:t>  Springer, </a:t>
            </a:r>
            <a:r>
              <a:rPr lang="en-US"/>
              <a:t>2021. 153-190.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7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3" y="-157018"/>
            <a:ext cx="1209367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Information geometry (IG): Rationale and scope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5" y="983818"/>
            <a:ext cx="11847871" cy="5775120"/>
          </a:xfrm>
        </p:spPr>
        <p:txBody>
          <a:bodyPr/>
          <a:lstStyle/>
          <a:p>
            <a:r>
              <a:rPr lang="en-US" smtClean="0"/>
              <a:t>IG field originally born by investigating </a:t>
            </a:r>
            <a:r>
              <a:rPr lang="en-US" b="1" smtClean="0">
                <a:solidFill>
                  <a:srgbClr val="FF0000"/>
                </a:solidFill>
              </a:rPr>
              <a:t>geometric structures</a:t>
            </a:r>
            <a:r>
              <a:rPr lang="en-US" smtClean="0"/>
              <a:t> of statistical/probability models (e.g, space of Gaussians, space of multinomials)</a:t>
            </a:r>
            <a:endParaRPr lang="en-US"/>
          </a:p>
          <a:p>
            <a:r>
              <a:rPr lang="en-US" b="1" smtClean="0">
                <a:solidFill>
                  <a:srgbClr val="FF0000"/>
                </a:solidFill>
              </a:rPr>
              <a:t>Statistical models</a:t>
            </a:r>
            <a:r>
              <a:rPr lang="en-US" smtClean="0"/>
              <a:t>: parametric vs nonparametric models, regular vs singular (ML) models, hierarchical (ML) or simple models, ...</a:t>
            </a:r>
          </a:p>
          <a:p>
            <a:r>
              <a:rPr lang="en-US" smtClean="0"/>
              <a:t>Define </a:t>
            </a:r>
            <a:r>
              <a:rPr lang="en-US" b="1" smtClean="0">
                <a:solidFill>
                  <a:srgbClr val="FF0000"/>
                </a:solidFill>
              </a:rPr>
              <a:t>statistical invariance</a:t>
            </a:r>
            <a:r>
              <a:rPr lang="en-US" smtClean="0"/>
              <a:t>, use </a:t>
            </a:r>
            <a:r>
              <a:rPr lang="en-US" b="1" smtClean="0">
                <a:solidFill>
                  <a:srgbClr val="FF0000"/>
                </a:solidFill>
              </a:rPr>
              <a:t>language of geometry</a:t>
            </a:r>
            <a:r>
              <a:rPr lang="en-US" smtClean="0"/>
              <a:t> (e.g., ball, projection, bisector) to design algorithms in statistics, information theory, statistical machine learning, etc.</a:t>
            </a:r>
          </a:p>
          <a:p>
            <a:r>
              <a:rPr lang="en-US" smtClean="0"/>
              <a:t>IG study </a:t>
            </a:r>
            <a:r>
              <a:rPr lang="en-US" b="1" smtClean="0">
                <a:solidFill>
                  <a:srgbClr val="FF0000"/>
                </a:solidFill>
              </a:rPr>
              <a:t>interplays</a:t>
            </a:r>
            <a:r>
              <a:rPr lang="en-US" smtClean="0"/>
              <a:t> of </a:t>
            </a:r>
            <a:r>
              <a:rPr lang="en-US" b="1" smtClean="0">
                <a:solidFill>
                  <a:srgbClr val="FF0000"/>
                </a:solidFill>
              </a:rPr>
              <a:t>statistical/parameter divergences</a:t>
            </a:r>
            <a:r>
              <a:rPr lang="en-US" smtClean="0"/>
              <a:t> with geometric structures</a:t>
            </a:r>
          </a:p>
          <a:p>
            <a:r>
              <a:rPr lang="en-US"/>
              <a:t>R</a:t>
            </a:r>
            <a:r>
              <a:rPr lang="en-US" smtClean="0"/>
              <a:t>elationships between </a:t>
            </a:r>
            <a:r>
              <a:rPr lang="en-US" b="1" smtClean="0">
                <a:solidFill>
                  <a:srgbClr val="FF0000"/>
                </a:solidFill>
              </a:rPr>
              <a:t>many types of dualities </a:t>
            </a:r>
            <a:r>
              <a:rPr lang="en-US" smtClean="0"/>
              <a:t>in IG: dual connections, reference duality (dual f-divergences), Legendre duality, duality of representations/monotone embeddings, </a:t>
            </a:r>
            <a:r>
              <a:rPr lang="en-US" smtClean="0"/>
              <a:t>etc</a:t>
            </a:r>
          </a:p>
          <a:p>
            <a:r>
              <a:rPr lang="en-US" b="1" smtClean="0">
                <a:solidFill>
                  <a:srgbClr val="FF0000"/>
                </a:solidFill>
              </a:rPr>
              <a:t>Pure geometric dual structures</a:t>
            </a:r>
            <a:r>
              <a:rPr lang="en-US" smtClean="0"/>
              <a:t> which can be used in many different contexts</a:t>
            </a:r>
            <a:endParaRPr lang="en-US" smtClean="0"/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16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075" y="2444717"/>
            <a:ext cx="2161578" cy="1666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7" y="-279106"/>
            <a:ext cx="1214965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Build your own information geometry in three steps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807" y="1199756"/>
            <a:ext cx="217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 </a:t>
            </a:r>
            <a:r>
              <a:rPr lang="fr-FR" smtClean="0"/>
              <a:t>① </a:t>
            </a:r>
            <a:r>
              <a:rPr lang="en-US" sz="2400" smtClean="0"/>
              <a:t>  </a:t>
            </a:r>
            <a:r>
              <a:rPr lang="en-US" sz="2400" smtClean="0">
                <a:solidFill>
                  <a:srgbClr val="0000FF"/>
                </a:solidFill>
              </a:rPr>
              <a:t>manifold M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1785" y="1204956"/>
            <a:ext cx="25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② 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metric tensor g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679" y="1199756"/>
            <a:ext cx="304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③ </a:t>
            </a:r>
            <a:r>
              <a:rPr lang="en-US" sz="2400" smtClean="0">
                <a:solidFill>
                  <a:srgbClr val="0000FF"/>
                </a:solidFill>
              </a:rPr>
              <a:t>affine connection </a:t>
            </a:r>
            <a:r>
              <a:rPr lang="fr-FR" sz="2400">
                <a:solidFill>
                  <a:srgbClr val="0000FF"/>
                </a:solidFill>
              </a:rPr>
              <a:t>∇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6905" y="947198"/>
            <a:ext cx="16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Get dual IG</a:t>
            </a:r>
          </a:p>
          <a:p>
            <a:pPr algn="ctr"/>
            <a:r>
              <a:rPr lang="en-US" sz="2400" b="1" smtClean="0">
                <a:solidFill>
                  <a:srgbClr val="FF0000"/>
                </a:solidFill>
              </a:rPr>
              <a:t>manifold</a:t>
            </a:r>
          </a:p>
          <a:p>
            <a:pPr algn="ctr"/>
            <a:r>
              <a:rPr lang="fr-FR" sz="2400" b="1" smtClean="0">
                <a:solidFill>
                  <a:srgbClr val="FF0000"/>
                </a:solidFill>
              </a:rPr>
              <a:t>(M,g,∇,∇</a:t>
            </a:r>
            <a:r>
              <a:rPr lang="fr-FR" sz="2400" b="1" baseline="30000" smtClean="0">
                <a:solidFill>
                  <a:srgbClr val="FF0000"/>
                </a:solidFill>
              </a:rPr>
              <a:t>*</a:t>
            </a:r>
            <a:r>
              <a:rPr lang="fr-FR" sz="2400" b="1" smtClean="0">
                <a:solidFill>
                  <a:srgbClr val="FF0000"/>
                </a:solidFill>
              </a:rPr>
              <a:t>)</a:t>
            </a:r>
            <a:endParaRPr lang="fr-FR" sz="2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7823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Choose</a:t>
            </a:r>
            <a:endParaRPr lang="fr-FR" sz="2400" b="1"/>
          </a:p>
        </p:txBody>
      </p:sp>
      <p:sp>
        <p:nvSpPr>
          <p:cNvPr id="9" name="Pentagon 8"/>
          <p:cNvSpPr/>
          <p:nvPr/>
        </p:nvSpPr>
        <p:spPr>
          <a:xfrm>
            <a:off x="8638502" y="1738781"/>
            <a:ext cx="1378403" cy="393087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du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88807" y="3538187"/>
            <a:ext cx="2162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Gaussians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SPD cone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Probability simplex</a:t>
            </a:r>
            <a:endParaRPr lang="fr-FR" sz="200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1785" y="3538187"/>
            <a:ext cx="3013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Fisher information metric</a:t>
            </a:r>
          </a:p>
          <a:p>
            <a:r>
              <a:rPr lang="en-US" sz="2000">
                <a:solidFill>
                  <a:schemeClr val="accent6"/>
                </a:solidFill>
              </a:rPr>
              <a:t>metric </a:t>
            </a:r>
            <a:r>
              <a:rPr lang="en-US">
                <a:solidFill>
                  <a:schemeClr val="accent6"/>
                </a:solidFill>
              </a:rPr>
              <a:t>g</a:t>
            </a:r>
            <a:r>
              <a:rPr lang="en-US" baseline="30000">
                <a:solidFill>
                  <a:schemeClr val="accent6"/>
                </a:solidFill>
              </a:rPr>
              <a:t>D</a:t>
            </a:r>
            <a:r>
              <a:rPr lang="en-US" sz="2000" smtClean="0">
                <a:solidFill>
                  <a:schemeClr val="accent6"/>
                </a:solidFill>
              </a:rPr>
              <a:t> from </a:t>
            </a:r>
            <a:r>
              <a:rPr lang="en-US" sz="2000">
                <a:solidFill>
                  <a:schemeClr val="accent6"/>
                </a:solidFill>
              </a:rPr>
              <a:t>divergence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trace metric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1679" y="3538186"/>
            <a:ext cx="2918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exponential connection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mixture connection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metric connection </a:t>
            </a:r>
            <a:r>
              <a:rPr lang="fr-FR" sz="2000" smtClean="0">
                <a:solidFill>
                  <a:schemeClr val="accent6"/>
                </a:solidFill>
              </a:rPr>
              <a:t>∇</a:t>
            </a:r>
            <a:r>
              <a:rPr lang="fr-FR" sz="2000" baseline="30000" smtClean="0">
                <a:solidFill>
                  <a:schemeClr val="accent6"/>
                </a:solidFill>
              </a:rPr>
              <a:t>g</a:t>
            </a:r>
            <a:r>
              <a:rPr lang="en-US" sz="2000" smtClean="0">
                <a:solidFill>
                  <a:schemeClr val="accent6"/>
                </a:solidFill>
              </a:rPr>
              <a:t>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divergence connection </a:t>
            </a:r>
            <a:r>
              <a:rPr lang="fr-FR" sz="2000" smtClean="0">
                <a:solidFill>
                  <a:schemeClr val="accent6"/>
                </a:solidFill>
              </a:rPr>
              <a:t>∇</a:t>
            </a:r>
            <a:r>
              <a:rPr lang="fr-FR" sz="2000" baseline="30000" smtClean="0">
                <a:solidFill>
                  <a:schemeClr val="accent6"/>
                </a:solidFill>
              </a:rPr>
              <a:t>D</a:t>
            </a:r>
            <a:r>
              <a:rPr lang="en-US" sz="2000" smtClean="0">
                <a:solidFill>
                  <a:schemeClr val="accent6"/>
                </a:solidFill>
              </a:rPr>
              <a:t> </a:t>
            </a:r>
          </a:p>
          <a:p>
            <a:r>
              <a:rPr lang="el-GR">
                <a:solidFill>
                  <a:schemeClr val="accent6"/>
                </a:solidFill>
              </a:rPr>
              <a:t>α</a:t>
            </a:r>
            <a:r>
              <a:rPr lang="en-US" sz="2000" smtClean="0">
                <a:solidFill>
                  <a:schemeClr val="accent6"/>
                </a:solidFill>
              </a:rPr>
              <a:t>-connection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5747" y="5158509"/>
            <a:ext cx="2506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Concepts: </a:t>
            </a:r>
          </a:p>
          <a:p>
            <a:r>
              <a:rPr lang="en-US" smtClean="0">
                <a:solidFill>
                  <a:schemeClr val="accent2"/>
                </a:solidFill>
              </a:rPr>
              <a:t>vector length</a:t>
            </a:r>
          </a:p>
          <a:p>
            <a:r>
              <a:rPr lang="en-US" smtClean="0">
                <a:solidFill>
                  <a:schemeClr val="accent2"/>
                </a:solidFill>
              </a:rPr>
              <a:t>vector orthogonality</a:t>
            </a:r>
          </a:p>
          <a:p>
            <a:r>
              <a:rPr lang="en-US" smtClean="0">
                <a:solidFill>
                  <a:schemeClr val="accent2"/>
                </a:solidFill>
              </a:rPr>
              <a:t>Riemannian geodesic</a:t>
            </a:r>
          </a:p>
          <a:p>
            <a:r>
              <a:rPr lang="en-US" smtClean="0">
                <a:solidFill>
                  <a:schemeClr val="accent2"/>
                </a:solidFill>
              </a:rPr>
              <a:t>Riemannian distance</a:t>
            </a:r>
          </a:p>
          <a:p>
            <a:r>
              <a:rPr lang="fr-FR" smtClean="0">
                <a:solidFill>
                  <a:schemeClr val="accent2"/>
                </a:solidFill>
              </a:rPr>
              <a:t>Levi-Civita connection ∇</a:t>
            </a:r>
            <a:r>
              <a:rPr lang="fr-FR" baseline="30000" smtClean="0">
                <a:solidFill>
                  <a:schemeClr val="accent2"/>
                </a:solidFill>
              </a:rPr>
              <a:t>g</a:t>
            </a:r>
            <a:endParaRPr lang="fr-FR" baseline="3000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8163" y="5477178"/>
            <a:ext cx="2276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Concepts:</a:t>
            </a:r>
          </a:p>
          <a:p>
            <a:r>
              <a:rPr lang="fr-FR" smtClean="0">
                <a:solidFill>
                  <a:schemeClr val="accent2"/>
                </a:solidFill>
              </a:rPr>
              <a:t>covariant derivative ∇ </a:t>
            </a:r>
          </a:p>
          <a:p>
            <a:r>
              <a:rPr lang="fr-FR" smtClean="0">
                <a:solidFill>
                  <a:schemeClr val="accent2"/>
                </a:solidFill>
              </a:rPr>
              <a:t>∇-</a:t>
            </a:r>
            <a:r>
              <a:rPr lang="en-US" smtClean="0">
                <a:solidFill>
                  <a:schemeClr val="accent2"/>
                </a:solidFill>
              </a:rPr>
              <a:t>geodesic</a:t>
            </a:r>
          </a:p>
          <a:p>
            <a:r>
              <a:rPr lang="fr-FR" smtClean="0">
                <a:solidFill>
                  <a:schemeClr val="accent2"/>
                </a:solidFill>
              </a:rPr>
              <a:t>∇-</a:t>
            </a:r>
            <a:r>
              <a:rPr lang="en-US" smtClean="0">
                <a:solidFill>
                  <a:schemeClr val="accent2"/>
                </a:solidFill>
              </a:rPr>
              <a:t>parallel transport</a:t>
            </a:r>
          </a:p>
          <a:p>
            <a:r>
              <a:rPr lang="en-US" smtClean="0">
                <a:solidFill>
                  <a:schemeClr val="accent2"/>
                </a:solidFill>
              </a:rPr>
              <a:t>curvature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584" y="1708451"/>
            <a:ext cx="2155692" cy="18749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55" y="1738781"/>
            <a:ext cx="1971426" cy="17059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165" y="1746003"/>
            <a:ext cx="1970753" cy="17033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687" y="3616949"/>
            <a:ext cx="1157313" cy="2204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2392" y="4776376"/>
            <a:ext cx="2373870" cy="8024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49" y="4882533"/>
            <a:ext cx="2584295" cy="1113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1690" y="557881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chart</a:t>
            </a: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8590434" y="2866879"/>
            <a:ext cx="123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dual</a:t>
            </a:r>
          </a:p>
          <a:p>
            <a:pPr algn="ctr"/>
            <a:r>
              <a:rPr lang="en-US" smtClean="0"/>
              <a:t>connection</a:t>
            </a:r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8233288" y="5936431"/>
            <a:ext cx="3958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Concepts:</a:t>
            </a:r>
          </a:p>
          <a:p>
            <a:r>
              <a:rPr lang="en-US" smtClean="0">
                <a:solidFill>
                  <a:schemeClr val="accent2"/>
                </a:solidFill>
              </a:rPr>
              <a:t>dual connections coupled to metric g</a:t>
            </a:r>
          </a:p>
          <a:p>
            <a:r>
              <a:rPr lang="en-US" smtClean="0">
                <a:solidFill>
                  <a:schemeClr val="accent2"/>
                </a:solidFill>
              </a:rPr>
              <a:t>dual parallel transport preserve metric g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092" y="6010432"/>
            <a:ext cx="1772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Concepts</a:t>
            </a:r>
            <a:r>
              <a:rPr lang="en-US" smtClean="0"/>
              <a:t>:</a:t>
            </a:r>
          </a:p>
          <a:p>
            <a:r>
              <a:rPr lang="en-US" smtClean="0">
                <a:solidFill>
                  <a:schemeClr val="accent2"/>
                </a:solidFill>
              </a:rPr>
              <a:t>local coordinates</a:t>
            </a:r>
          </a:p>
          <a:p>
            <a:r>
              <a:rPr lang="en-US" smtClean="0">
                <a:solidFill>
                  <a:schemeClr val="accent2"/>
                </a:solidFill>
              </a:rPr>
              <a:t>locally Euclidean 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78224"/>
            <a:ext cx="121920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From dual information geometry to </a:t>
            </a:r>
            <a:r>
              <a:rPr lang="fr-FR" b="1">
                <a:solidFill>
                  <a:schemeClr val="accent1"/>
                </a:solidFill>
              </a:rPr>
              <a:t>±</a:t>
            </a:r>
            <a:r>
              <a:rPr lang="el-GR" b="1" smtClean="0">
                <a:solidFill>
                  <a:schemeClr val="accent1"/>
                </a:solidFill>
              </a:rPr>
              <a:t>α</a:t>
            </a:r>
            <a:r>
              <a:rPr lang="en-US" b="1" smtClean="0">
                <a:solidFill>
                  <a:schemeClr val="accent1"/>
                </a:solidFill>
              </a:rPr>
              <a:t>-geometry</a:t>
            </a:r>
            <a:r>
              <a:rPr lang="en-US" sz="4000" b="1" smtClean="0">
                <a:solidFill>
                  <a:schemeClr val="accent1"/>
                </a:solidFill>
              </a:rPr>
              <a:t>, </a:t>
            </a:r>
            <a:r>
              <a:rPr lang="el-GR" sz="4000" b="1" smtClean="0">
                <a:solidFill>
                  <a:schemeClr val="accent1"/>
                </a:solidFill>
              </a:rPr>
              <a:t>α</a:t>
            </a:r>
            <a:r>
              <a:rPr lang="fr-FR" sz="4000" b="1">
                <a:solidFill>
                  <a:schemeClr val="accent1"/>
                </a:solidFill>
              </a:rPr>
              <a:t>∈</a:t>
            </a:r>
            <a:r>
              <a:rPr lang="fr-FR" sz="4000" b="1" smtClean="0">
                <a:solidFill>
                  <a:schemeClr val="accent1"/>
                </a:solidFill>
              </a:rPr>
              <a:t>ℝ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7" y="4273724"/>
            <a:ext cx="2433326" cy="1876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807" y="1271008"/>
            <a:ext cx="217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① </a:t>
            </a:r>
            <a:r>
              <a:rPr lang="en-US" sz="2400" smtClean="0"/>
              <a:t>  </a:t>
            </a:r>
            <a:r>
              <a:rPr lang="en-US" sz="2400" smtClean="0">
                <a:solidFill>
                  <a:srgbClr val="0000FF"/>
                </a:solidFill>
              </a:rPr>
              <a:t>manifold M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807" y="1767865"/>
            <a:ext cx="25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② 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metric tensor g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807" y="2365738"/>
            <a:ext cx="4420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③ </a:t>
            </a:r>
            <a:r>
              <a:rPr lang="en-US" sz="2400" smtClean="0">
                <a:solidFill>
                  <a:srgbClr val="0000FF"/>
                </a:solidFill>
              </a:rPr>
              <a:t>affine connection </a:t>
            </a:r>
            <a:r>
              <a:rPr lang="fr-FR" sz="2400" smtClean="0">
                <a:solidFill>
                  <a:srgbClr val="0000FF"/>
                </a:solidFill>
              </a:rPr>
              <a:t>∇</a:t>
            </a:r>
          </a:p>
          <a:p>
            <a:r>
              <a:rPr lang="fr-FR" sz="2400" smtClean="0">
                <a:solidFill>
                  <a:srgbClr val="0000FF"/>
                </a:solidFill>
              </a:rPr>
              <a:t>     by defining Christoffel symbols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970" y="3442727"/>
            <a:ext cx="312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Get dual IG manifold</a:t>
            </a:r>
          </a:p>
          <a:p>
            <a:pPr algn="ctr"/>
            <a:r>
              <a:rPr lang="fr-FR" sz="2400" b="1" smtClean="0">
                <a:solidFill>
                  <a:srgbClr val="FF0000"/>
                </a:solidFill>
              </a:rPr>
              <a:t>(M,g,∇,∇</a:t>
            </a:r>
            <a:r>
              <a:rPr lang="fr-FR" sz="2400" b="1" baseline="30000" smtClean="0">
                <a:solidFill>
                  <a:srgbClr val="FF0000"/>
                </a:solidFill>
              </a:rPr>
              <a:t>*</a:t>
            </a:r>
            <a:r>
              <a:rPr lang="fr-FR" sz="2400" b="1" smtClean="0">
                <a:solidFill>
                  <a:srgbClr val="FF0000"/>
                </a:solidFill>
              </a:rPr>
              <a:t>)</a:t>
            </a:r>
            <a:endParaRPr lang="fr-FR" sz="2400" b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79" y="6255196"/>
            <a:ext cx="1668730" cy="564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741239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Choose</a:t>
            </a:r>
            <a:endParaRPr lang="fr-FR" sz="2400" b="1"/>
          </a:p>
        </p:txBody>
      </p:sp>
      <p:sp>
        <p:nvSpPr>
          <p:cNvPr id="12" name="Pentagon 11"/>
          <p:cNvSpPr/>
          <p:nvPr/>
        </p:nvSpPr>
        <p:spPr>
          <a:xfrm>
            <a:off x="3942604" y="3896167"/>
            <a:ext cx="1448789" cy="1995002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Cubic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</a:rPr>
              <a:t>tensor</a:t>
            </a:r>
            <a:endParaRPr lang="fr-FR" sz="2400" b="1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925" y="2696248"/>
            <a:ext cx="77152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902" y="4372224"/>
            <a:ext cx="2673157" cy="24269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13050" y="4775362"/>
            <a:ext cx="2121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/>
              <a:t>±</a:t>
            </a:r>
            <a:r>
              <a:rPr lang="el-GR" sz="2800"/>
              <a:t>α</a:t>
            </a:r>
            <a:r>
              <a:rPr lang="en-US" sz="2800"/>
              <a:t>-geometry</a:t>
            </a:r>
            <a:endParaRPr lang="fr-FR" sz="28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962" y="6015254"/>
            <a:ext cx="2600325" cy="561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10923" y="1928235"/>
            <a:ext cx="3305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Amari-Chentsov cubic tensor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Cubic tensor from divergence 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71531" y="1223585"/>
            <a:ext cx="1745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④</a:t>
            </a:r>
            <a:r>
              <a:rPr lang="fr-FR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choose </a:t>
            </a:r>
            <a:r>
              <a:rPr lang="el-GR" sz="2400">
                <a:solidFill>
                  <a:srgbClr val="0000FF"/>
                </a:solidFill>
              </a:rPr>
              <a:t>α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endParaRPr lang="fr-FR" sz="2400">
              <a:solidFill>
                <a:srgbClr val="0000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6957" y="2229530"/>
            <a:ext cx="1939637" cy="3758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6350" y="2609919"/>
            <a:ext cx="1959266" cy="3018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23909" y="3392325"/>
            <a:ext cx="47030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Get a family of dual connections/IG</a:t>
            </a:r>
            <a:endParaRPr lang="en-US" sz="2400" b="1" smtClean="0"/>
          </a:p>
          <a:p>
            <a:r>
              <a:rPr lang="fr-FR" sz="2400" b="1">
                <a:solidFill>
                  <a:srgbClr val="FF0000"/>
                </a:solidFill>
              </a:rPr>
              <a:t>(M,g,</a:t>
            </a:r>
            <a:r>
              <a:rPr lang="fr-FR" sz="2400" b="1" smtClean="0">
                <a:solidFill>
                  <a:srgbClr val="FF0000"/>
                </a:solidFill>
              </a:rPr>
              <a:t>∇</a:t>
            </a:r>
            <a:r>
              <a:rPr lang="el-GR" sz="2400" b="1" baseline="30000">
                <a:solidFill>
                  <a:srgbClr val="FF0000"/>
                </a:solidFill>
              </a:rPr>
              <a:t>α</a:t>
            </a:r>
            <a:r>
              <a:rPr lang="fr-FR" sz="2400" b="1" smtClean="0">
                <a:solidFill>
                  <a:srgbClr val="FF0000"/>
                </a:solidFill>
              </a:rPr>
              <a:t>,∇</a:t>
            </a:r>
            <a:r>
              <a:rPr lang="fr-FR" sz="2400" b="1" baseline="30000" smtClean="0">
                <a:solidFill>
                  <a:srgbClr val="FF0000"/>
                </a:solidFill>
              </a:rPr>
              <a:t>-</a:t>
            </a:r>
            <a:r>
              <a:rPr lang="el-GR" sz="2400" b="1" baseline="30000">
                <a:solidFill>
                  <a:srgbClr val="FF0000"/>
                </a:solidFill>
              </a:rPr>
              <a:t>α</a:t>
            </a:r>
            <a:r>
              <a:rPr lang="fr-FR" sz="2400" b="1" smtClean="0">
                <a:solidFill>
                  <a:srgbClr val="FF0000"/>
                </a:solidFill>
              </a:rPr>
              <a:t>): The </a:t>
            </a:r>
            <a:r>
              <a:rPr lang="fr-FR" sz="2400" b="1">
                <a:solidFill>
                  <a:srgbClr val="FF0000"/>
                </a:solidFill>
              </a:rPr>
              <a:t>±</a:t>
            </a:r>
            <a:r>
              <a:rPr lang="el-GR" sz="2400" b="1">
                <a:solidFill>
                  <a:srgbClr val="FF0000"/>
                </a:solidFill>
              </a:rPr>
              <a:t>α</a:t>
            </a:r>
            <a:r>
              <a:rPr lang="en-US" sz="2400" b="1">
                <a:solidFill>
                  <a:srgbClr val="FF0000"/>
                </a:solidFill>
              </a:rPr>
              <a:t>-geometry</a:t>
            </a:r>
            <a:endParaRPr lang="fr-FR" sz="2400" b="1">
              <a:solidFill>
                <a:srgbClr val="FF0000"/>
              </a:solidFill>
            </a:endParaRPr>
          </a:p>
          <a:p>
            <a:endParaRPr lang="fr-FR" sz="2400" b="1">
              <a:solidFill>
                <a:srgbClr val="FF0000"/>
              </a:solidFill>
            </a:endParaRPr>
          </a:p>
          <a:p>
            <a:endParaRPr lang="fr-FR" sz="2400" b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6125" y="3819219"/>
            <a:ext cx="2017197" cy="590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2881" y="5272913"/>
            <a:ext cx="1946860" cy="5212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3661" y="4464575"/>
            <a:ext cx="1912940" cy="4782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9200" y="6512746"/>
            <a:ext cx="1695450" cy="3143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405572" y="5843859"/>
            <a:ext cx="27285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0-geometry</a:t>
            </a:r>
          </a:p>
          <a:p>
            <a:pPr algn="ctr"/>
            <a:r>
              <a:rPr lang="en-US" sz="2000" b="1" smtClean="0">
                <a:solidFill>
                  <a:srgbClr val="FF0000"/>
                </a:solidFill>
              </a:rPr>
              <a:t>= Riemannian geometry</a:t>
            </a:r>
          </a:p>
          <a:p>
            <a:pPr algn="ctr"/>
            <a:r>
              <a:rPr lang="en-US" sz="2000" b="1" smtClean="0">
                <a:solidFill>
                  <a:srgbClr val="FF0000"/>
                </a:solidFill>
              </a:rPr>
              <a:t>with geodesic distance</a:t>
            </a:r>
            <a:endParaRPr lang="fr-F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3616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Information geometry from </a:t>
            </a:r>
            <a:r>
              <a:rPr lang="en-US" sz="4000" b="1">
                <a:solidFill>
                  <a:schemeClr val="accent1"/>
                </a:solidFill>
              </a:rPr>
              <a:t>statistical models: (</a:t>
            </a:r>
            <a:r>
              <a:rPr lang="en-US" sz="4000" b="1" smtClean="0">
                <a:solidFill>
                  <a:schemeClr val="accent1"/>
                </a:solidFill>
              </a:rPr>
              <a:t>M,g</a:t>
            </a:r>
            <a:r>
              <a:rPr lang="en-US" sz="4000" b="1" baseline="30000" smtClean="0">
                <a:solidFill>
                  <a:schemeClr val="accent1"/>
                </a:solidFill>
              </a:rPr>
              <a:t>F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b="1" smtClean="0">
                <a:solidFill>
                  <a:schemeClr val="accent1"/>
                </a:solidFill>
              </a:rPr>
              <a:t>∇</a:t>
            </a:r>
            <a:r>
              <a:rPr lang="en-US" sz="4000" b="1" baseline="30000" smtClean="0">
                <a:solidFill>
                  <a:schemeClr val="accent1"/>
                </a:solidFill>
              </a:rPr>
              <a:t>-</a:t>
            </a:r>
            <a:r>
              <a:rPr lang="el-GR" b="1" baseline="30000">
                <a:solidFill>
                  <a:schemeClr val="accent1"/>
                </a:solidFill>
              </a:rPr>
              <a:t>α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b="1" smtClean="0">
                <a:solidFill>
                  <a:schemeClr val="accent1"/>
                </a:solidFill>
              </a:rPr>
              <a:t>∇</a:t>
            </a:r>
            <a:r>
              <a:rPr lang="el-GR" b="1" baseline="30000">
                <a:solidFill>
                  <a:schemeClr val="accent1"/>
                </a:solidFill>
              </a:rPr>
              <a:t>α</a:t>
            </a:r>
            <a:r>
              <a:rPr lang="en-US" sz="4000" b="1" smtClean="0">
                <a:solidFill>
                  <a:schemeClr val="accent1"/>
                </a:solidFill>
              </a:rPr>
              <a:t>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87" y="698572"/>
            <a:ext cx="11391323" cy="5553988"/>
          </a:xfrm>
        </p:spPr>
        <p:txBody>
          <a:bodyPr/>
          <a:lstStyle/>
          <a:p>
            <a:r>
              <a:rPr lang="en-US" smtClean="0"/>
              <a:t>Consider a parametric </a:t>
            </a:r>
            <a:r>
              <a:rPr lang="en-US" b="1" smtClean="0">
                <a:solidFill>
                  <a:srgbClr val="FF0000"/>
                </a:solidFill>
              </a:rPr>
              <a:t>statistical/probability model</a:t>
            </a:r>
            <a:r>
              <a:rPr lang="en-US" smtClean="0"/>
              <a:t>:</a:t>
            </a:r>
            <a:endParaRPr lang="en-US"/>
          </a:p>
          <a:p>
            <a:r>
              <a:rPr lang="en-US" smtClean="0"/>
              <a:t>Define metric tensor g from </a:t>
            </a:r>
            <a:r>
              <a:rPr lang="en-US" smtClean="0">
                <a:solidFill>
                  <a:schemeClr val="accent4"/>
                </a:solidFill>
              </a:rPr>
              <a:t>Fisher information</a:t>
            </a:r>
            <a:r>
              <a:rPr lang="en-US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Fisher metric  g</a:t>
            </a:r>
            <a:r>
              <a:rPr lang="en-US" b="1" baseline="30000" smtClean="0">
                <a:solidFill>
                  <a:srgbClr val="FF0000"/>
                </a:solidFill>
              </a:rPr>
              <a:t>F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Model is </a:t>
            </a:r>
            <a:r>
              <a:rPr lang="en-US" b="1" smtClean="0">
                <a:solidFill>
                  <a:srgbClr val="FF0000"/>
                </a:solidFill>
              </a:rPr>
              <a:t>regular</a:t>
            </a:r>
            <a:r>
              <a:rPr lang="en-US" smtClean="0"/>
              <a:t> if partial derivatives of l</a:t>
            </a:r>
            <a:r>
              <a:rPr lang="el-GR" baseline="-25000" smtClean="0"/>
              <a:t>θ</a:t>
            </a:r>
            <a:r>
              <a:rPr lang="en-US" smtClean="0"/>
              <a:t>(x) smooth and Fisher metric</a:t>
            </a:r>
          </a:p>
          <a:p>
            <a:pPr marL="0" indent="0">
              <a:buNone/>
            </a:pPr>
            <a:r>
              <a:rPr lang="en-US" smtClean="0"/>
              <a:t>is well-defined and positive-definite</a:t>
            </a:r>
          </a:p>
          <a:p>
            <a:r>
              <a:rPr lang="en-US" b="1" smtClean="0">
                <a:solidFill>
                  <a:srgbClr val="FF0000"/>
                </a:solidFill>
              </a:rPr>
              <a:t>Amari-Chentsov cubic tensor</a:t>
            </a:r>
            <a:r>
              <a:rPr lang="en-US" smtClean="0"/>
              <a:t>: </a:t>
            </a:r>
            <a:endParaRPr lang="en-US"/>
          </a:p>
          <a:p>
            <a:r>
              <a:rPr lang="el-GR" b="1" smtClean="0">
                <a:solidFill>
                  <a:srgbClr val="FF0000"/>
                </a:solidFill>
              </a:rPr>
              <a:t>α</a:t>
            </a:r>
            <a:r>
              <a:rPr lang="en-US" b="1" smtClean="0">
                <a:solidFill>
                  <a:srgbClr val="FF0000"/>
                </a:solidFill>
              </a:rPr>
              <a:t>-connections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Fisher-Rao geometry when </a:t>
            </a:r>
            <a:r>
              <a:rPr lang="el-GR" b="1" smtClean="0">
                <a:solidFill>
                  <a:srgbClr val="FF0000"/>
                </a:solidFill>
              </a:rPr>
              <a:t>α</a:t>
            </a:r>
            <a:r>
              <a:rPr lang="en-US" b="1" smtClean="0">
                <a:solidFill>
                  <a:srgbClr val="FF0000"/>
                </a:solidFill>
              </a:rPr>
              <a:t>=0, </a:t>
            </a:r>
            <a:r>
              <a:rPr lang="en-US" smtClean="0"/>
              <a:t>get geodesic distance called</a:t>
            </a:r>
            <a:r>
              <a:rPr lang="en-US" b="1" smtClean="0">
                <a:solidFill>
                  <a:srgbClr val="FF0000"/>
                </a:solidFill>
              </a:rPr>
              <a:t> Rao distance</a:t>
            </a:r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851" y="637002"/>
            <a:ext cx="224790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92" y="1760960"/>
            <a:ext cx="319087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14" y="1705405"/>
            <a:ext cx="1933575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638" y="1790264"/>
            <a:ext cx="3962400" cy="438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00329" y="1904701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51" y="4671333"/>
            <a:ext cx="4373850" cy="1111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1460" y="3782850"/>
            <a:ext cx="272415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683" y="4707461"/>
            <a:ext cx="3931227" cy="82382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084311" y="3791432"/>
            <a:ext cx="830408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2003" y="3753609"/>
            <a:ext cx="3013939" cy="535966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961017" y="4920813"/>
            <a:ext cx="76128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29884" y="4338129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α</a:t>
            </a:r>
            <a:r>
              <a:rPr lang="en-US" smtClean="0"/>
              <a:t>=1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84217" y="5362102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α</a:t>
            </a:r>
            <a:r>
              <a:rPr lang="en-US" smtClean="0"/>
              <a:t>=-1</a:t>
            </a:r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6916344" y="4329594"/>
            <a:ext cx="300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← </a:t>
            </a:r>
            <a:r>
              <a:rPr lang="en-US" b="1" smtClean="0">
                <a:solidFill>
                  <a:srgbClr val="FF0000"/>
                </a:solidFill>
              </a:rPr>
              <a:t>exponential connection (e)</a:t>
            </a:r>
            <a:endParaRPr lang="fr-FR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6344" y="5364686"/>
            <a:ext cx="269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← </a:t>
            </a:r>
            <a:r>
              <a:rPr lang="en-US" b="1" smtClean="0">
                <a:solidFill>
                  <a:srgbClr val="FF0000"/>
                </a:solidFill>
              </a:rPr>
              <a:t>mixture connection (m)</a:t>
            </a:r>
            <a:endParaRPr lang="fr-FR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7280" y="2228414"/>
            <a:ext cx="238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covariance of the score</a:t>
            </a:r>
            <a:endParaRPr lang="fr-FR" b="1">
              <a:solidFill>
                <a:schemeClr val="accent4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3788" y="2322387"/>
            <a:ext cx="1728734" cy="2580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486851" y="2221369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log-likelihood</a:t>
            </a:r>
            <a:endParaRPr lang="fr-FR" b="1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37583" y="6429000"/>
            <a:ext cx="25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[Amari Nagaoka 1982]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37139" y="642590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[Rao 1945]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49463" y="6424111"/>
            <a:ext cx="189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[Hotelling 1930]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464" y="6342938"/>
            <a:ext cx="4819650" cy="47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3632" y="4243774"/>
            <a:ext cx="2198055" cy="46368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flipV="1">
            <a:off x="9052003" y="3713589"/>
            <a:ext cx="3045476" cy="607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-43771" y="1210664"/>
            <a:ext cx="553998" cy="46765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</a:rPr>
              <a:t>Model Information Geometry (MIG)</a:t>
            </a:r>
            <a:endParaRPr lang="fr-FR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9" y="3415895"/>
            <a:ext cx="3825965" cy="97850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008" y="-605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Rao distance on the Fisher-Rao manifold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416" y="3044247"/>
            <a:ext cx="1649595" cy="635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42553" y="4412740"/>
            <a:ext cx="12275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practice: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</a:t>
            </a:r>
            <a:r>
              <a:rPr lang="en-US" sz="2400"/>
              <a:t>to </a:t>
            </a:r>
            <a:r>
              <a:rPr lang="en-US" sz="2400" smtClean="0"/>
              <a:t>calculate </a:t>
            </a:r>
            <a:r>
              <a:rPr lang="en-US" sz="2400" dirty="0"/>
              <a:t>geodesics which are curves locally minimizing the length linking two </a:t>
            </a:r>
            <a:r>
              <a:rPr lang="en-US" sz="2400"/>
              <a:t>endpoints</a:t>
            </a:r>
            <a:r>
              <a:rPr lang="en-US" sz="2000"/>
              <a:t> </a:t>
            </a:r>
            <a:r>
              <a:rPr lang="en-US" sz="2000" smtClean="0"/>
              <a:t>(or equivalently </a:t>
            </a:r>
            <a:r>
              <a:rPr lang="en-US" sz="2000" dirty="0"/>
              <a:t>minimize the energy of squared length elements)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Finding Fisher-Rao geodesics is a </a:t>
            </a:r>
            <a:r>
              <a:rPr lang="en-US" sz="2400"/>
              <a:t>non-trivial </a:t>
            </a:r>
            <a:r>
              <a:rPr lang="en-US" sz="2400" smtClean="0"/>
              <a:t>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rgbClr val="FF0000"/>
                </a:solidFill>
              </a:rPr>
              <a:t>New in </a:t>
            </a:r>
            <a:r>
              <a:rPr lang="en-US" sz="2400" b="1" smtClean="0">
                <a:solidFill>
                  <a:srgbClr val="FF0000"/>
                </a:solidFill>
              </a:rPr>
              <a:t>2023:  closed-form geodesics with boundary conditions for  </a:t>
            </a:r>
            <a:r>
              <a:rPr lang="en-US" sz="2400" b="1">
                <a:solidFill>
                  <a:srgbClr val="FF0000"/>
                </a:solidFill>
              </a:rPr>
              <a:t>M</a:t>
            </a:r>
            <a:r>
              <a:rPr lang="en-US" sz="2400" b="1" smtClean="0">
                <a:solidFill>
                  <a:srgbClr val="FF0000"/>
                </a:solidFill>
              </a:rPr>
              <a:t>ultiVariate Normals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388" y="3018812"/>
            <a:ext cx="360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square Length </a:t>
            </a:r>
            <a:r>
              <a:rPr lang="en-US" sz="2800" b="1" dirty="0">
                <a:solidFill>
                  <a:srgbClr val="FF0000"/>
                </a:solidFill>
              </a:rPr>
              <a:t>element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77" y="958095"/>
            <a:ext cx="10629900" cy="2000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878" y="1110344"/>
            <a:ext cx="10629900" cy="18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8" y="3065860"/>
            <a:ext cx="5433291" cy="1802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9827" y="2035668"/>
            <a:ext cx="39926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Here, </a:t>
            </a:r>
            <a:r>
              <a:rPr lang="el-GR" sz="2000" dirty="0"/>
              <a:t>γ</a:t>
            </a:r>
            <a:r>
              <a:rPr lang="en-US" sz="2000" dirty="0"/>
              <a:t>  is the Riemannian geodesic  </a:t>
            </a:r>
          </a:p>
          <a:p>
            <a:r>
              <a:rPr lang="en-US" sz="2000" dirty="0"/>
              <a:t>(or add a minimizer on all paths </a:t>
            </a:r>
            <a:r>
              <a:rPr lang="el-GR" altLang="ja-JP" sz="2000" dirty="0"/>
              <a:t>γ</a:t>
            </a:r>
            <a:r>
              <a:rPr lang="en-US" sz="2000" dirty="0"/>
              <a:t>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9994" y="6308514"/>
            <a:ext cx="839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Fisher-Rao and pullback Hilbert cone distances on the multivariate Gaussian manifold </a:t>
            </a:r>
            <a:endParaRPr lang="en-US" b="1" smtClean="0">
              <a:solidFill>
                <a:schemeClr val="accent6"/>
              </a:solidFill>
            </a:endParaRPr>
          </a:p>
          <a:p>
            <a:r>
              <a:rPr lang="en-US" b="1" smtClean="0">
                <a:solidFill>
                  <a:schemeClr val="accent6"/>
                </a:solidFill>
              </a:rPr>
              <a:t>with </a:t>
            </a:r>
            <a:r>
              <a:rPr lang="en-US" b="1">
                <a:solidFill>
                  <a:schemeClr val="accent6"/>
                </a:solidFill>
              </a:rPr>
              <a:t>applications to simplification and quantization of </a:t>
            </a:r>
            <a:r>
              <a:rPr lang="en-US" b="1" smtClean="0">
                <a:solidFill>
                  <a:schemeClr val="accent6"/>
                </a:solidFill>
              </a:rPr>
              <a:t>mixtures, ICML ws TAGML 2023</a:t>
            </a:r>
            <a:endParaRPr lang="fr-FR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63"/>
    </mc:Choice>
    <mc:Fallback xmlns="">
      <p:transition spd="slow" advTm="625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04" y="-251911"/>
            <a:ext cx="1209934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Information geometry from divergences: </a:t>
            </a:r>
            <a:r>
              <a:rPr lang="en-US" sz="4000" b="1" smtClean="0">
                <a:solidFill>
                  <a:schemeClr val="accent1"/>
                </a:solidFill>
              </a:rPr>
              <a:t>(M,g</a:t>
            </a:r>
            <a:r>
              <a:rPr lang="en-US" sz="4000" b="1" baseline="30000" smtClean="0">
                <a:solidFill>
                  <a:schemeClr val="accent1"/>
                </a:solidFill>
              </a:rPr>
              <a:t>D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smtClean="0">
                <a:solidFill>
                  <a:schemeClr val="accent1"/>
                </a:solidFill>
              </a:rPr>
              <a:t>∇</a:t>
            </a:r>
            <a:r>
              <a:rPr lang="en-US" sz="4000" b="1" baseline="30000" smtClean="0">
                <a:solidFill>
                  <a:schemeClr val="accent1"/>
                </a:solidFill>
              </a:rPr>
              <a:t>D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smtClean="0">
                <a:solidFill>
                  <a:schemeClr val="accent1"/>
                </a:solidFill>
              </a:rPr>
              <a:t>∇</a:t>
            </a:r>
            <a:r>
              <a:rPr lang="en-US" sz="4000" b="1" baseline="30000" smtClean="0">
                <a:solidFill>
                  <a:schemeClr val="accent1"/>
                </a:solidFill>
              </a:rPr>
              <a:t>D*</a:t>
            </a:r>
            <a:r>
              <a:rPr lang="en-US" sz="4000" b="1" smtClean="0">
                <a:solidFill>
                  <a:schemeClr val="accent1"/>
                </a:solidFill>
              </a:rPr>
              <a:t>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13" y="776288"/>
            <a:ext cx="11942617" cy="4351338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FF0000"/>
                </a:solidFill>
              </a:rPr>
              <a:t>statistical divergence</a:t>
            </a:r>
            <a:r>
              <a:rPr lang="en-US" smtClean="0"/>
              <a:t> like the Kullback-Leibler divergence is a smooth non-metric distance between probability measures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A statistical divergence between two densities of a statistical model is a </a:t>
            </a:r>
            <a:r>
              <a:rPr lang="en-US" b="1" smtClean="0">
                <a:solidFill>
                  <a:srgbClr val="FF0000"/>
                </a:solidFill>
              </a:rPr>
              <a:t>parametric divergence </a:t>
            </a:r>
            <a:r>
              <a:rPr lang="en-US" smtClean="0"/>
              <a:t>(e.g., KLD between two normal distributions)</a:t>
            </a:r>
          </a:p>
          <a:p>
            <a:endParaRPr lang="en-US" smtClean="0"/>
          </a:p>
          <a:p>
            <a:r>
              <a:rPr lang="en-US" smtClean="0"/>
              <a:t>Construction of </a:t>
            </a:r>
            <a:r>
              <a:rPr lang="en-US" i="1" smtClean="0"/>
              <a:t>dual geometry from asymmetric parametric divergence D(</a:t>
            </a:r>
            <a:r>
              <a:rPr lang="el-GR" smtClean="0"/>
              <a:t>θ</a:t>
            </a:r>
            <a:r>
              <a:rPr lang="en-US" baseline="-25000" smtClean="0"/>
              <a:t>1</a:t>
            </a:r>
            <a:r>
              <a:rPr lang="en-US" smtClean="0"/>
              <a:t>: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 i="1" smtClean="0"/>
              <a:t>)</a:t>
            </a:r>
            <a:endParaRPr lang="en-US"/>
          </a:p>
          <a:p>
            <a:r>
              <a:rPr lang="en-US" b="1" smtClean="0">
                <a:solidFill>
                  <a:srgbClr val="FF0000"/>
                </a:solidFill>
              </a:rPr>
              <a:t>Dual divergence</a:t>
            </a:r>
            <a:r>
              <a:rPr lang="en-US" smtClean="0"/>
              <a:t> is </a:t>
            </a:r>
            <a:r>
              <a:rPr lang="en-US" i="1" smtClean="0"/>
              <a:t>D*(</a:t>
            </a:r>
            <a:r>
              <a:rPr lang="el-GR" smtClean="0"/>
              <a:t>θ</a:t>
            </a:r>
            <a:r>
              <a:rPr lang="en-US" baseline="-25000" smtClean="0"/>
              <a:t>1</a:t>
            </a:r>
            <a:r>
              <a:rPr lang="en-US" smtClean="0"/>
              <a:t>: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 i="1" smtClean="0"/>
              <a:t>)=D(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/>
              <a:t>:</a:t>
            </a:r>
            <a:r>
              <a:rPr lang="el-GR" smtClean="0"/>
              <a:t>θ</a:t>
            </a:r>
            <a:r>
              <a:rPr lang="en-US" baseline="-25000" smtClean="0"/>
              <a:t>1</a:t>
            </a:r>
            <a:r>
              <a:rPr lang="en-US" i="1" smtClean="0"/>
              <a:t>), reverse divergence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0" y="1696676"/>
            <a:ext cx="48577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75" y="5396793"/>
            <a:ext cx="417195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26" y="5698986"/>
            <a:ext cx="2571750" cy="466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3835" y="5146217"/>
            <a:ext cx="259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Cubic </a:t>
            </a:r>
            <a:r>
              <a:rPr lang="en-US" sz="2400" smtClean="0"/>
              <a:t>tensor C or T:</a:t>
            </a:r>
            <a:endParaRPr lang="fr-FR" sz="2400"/>
          </a:p>
        </p:txBody>
      </p:sp>
      <p:sp>
        <p:nvSpPr>
          <p:cNvPr id="8" name="TextBox 7"/>
          <p:cNvSpPr txBox="1"/>
          <p:nvPr/>
        </p:nvSpPr>
        <p:spPr>
          <a:xfrm>
            <a:off x="1231231" y="5077544"/>
            <a:ext cx="20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Dual structure:</a:t>
            </a:r>
            <a:endParaRPr lang="fr-FR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241" y="5446876"/>
            <a:ext cx="1438275" cy="51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36987" y="4691642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[Eguchi 1983]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003" y="3582375"/>
            <a:ext cx="3551390" cy="598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925" y="6532586"/>
            <a:ext cx="1951197" cy="2990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804" y="6532586"/>
            <a:ext cx="4575219" cy="3364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3804" y="6192919"/>
            <a:ext cx="2519361" cy="3139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0800000">
            <a:off x="-114581" y="1027504"/>
            <a:ext cx="553998" cy="51909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</a:rPr>
              <a:t>Divergence Information Geometry (DIG)</a:t>
            </a:r>
            <a:endParaRPr lang="fr-FR" sz="2400" b="1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0545" y="1870813"/>
            <a:ext cx="427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Hellinger divergence, chi-square divergence</a:t>
            </a:r>
          </a:p>
          <a:p>
            <a:r>
              <a:rPr lang="en-US" smtClean="0"/>
              <a:t>f-divergence, </a:t>
            </a:r>
            <a:r>
              <a:rPr lang="el-GR"/>
              <a:t>α</a:t>
            </a:r>
            <a:r>
              <a:rPr lang="en-US" smtClean="0"/>
              <a:t>-divergence, etc.</a:t>
            </a:r>
            <a:endParaRPr lang="fr-FR"/>
          </a:p>
        </p:txBody>
      </p:sp>
      <p:sp>
        <p:nvSpPr>
          <p:cNvPr id="17" name="Rectangle 16"/>
          <p:cNvSpPr/>
          <p:nvPr/>
        </p:nvSpPr>
        <p:spPr>
          <a:xfrm flipV="1">
            <a:off x="10303241" y="5396793"/>
            <a:ext cx="1522738" cy="579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2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3" y="0"/>
            <a:ext cx="11880272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Realizations of dual information geometry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151370"/>
            <a:ext cx="11841018" cy="5397211"/>
          </a:xfrm>
        </p:spPr>
        <p:txBody>
          <a:bodyPr/>
          <a:lstStyle/>
          <a:p>
            <a:r>
              <a:rPr lang="en-US"/>
              <a:t>Consider a statistical manifold structure (M,g,C) or equivalently  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/>
              <a:t>)</a:t>
            </a:r>
          </a:p>
          <a:p>
            <a:r>
              <a:rPr lang="en-US" smtClean="0"/>
              <a:t>Realize  </a:t>
            </a:r>
            <a:r>
              <a:rPr lang="en-US"/>
              <a:t>(</a:t>
            </a:r>
            <a:r>
              <a:rPr lang="en-US" smtClean="0"/>
              <a:t>M,g,</a:t>
            </a:r>
            <a:r>
              <a:rPr lang="fr-FR" smtClean="0"/>
              <a:t>∇</a:t>
            </a:r>
            <a:r>
              <a:rPr lang="en-US" smtClean="0"/>
              <a:t>,</a:t>
            </a:r>
            <a:r>
              <a:rPr lang="fr-FR" smtClean="0"/>
              <a:t>∇</a:t>
            </a:r>
            <a:r>
              <a:rPr lang="en-US" smtClean="0"/>
              <a:t>) as a divergence information geometry (M,g</a:t>
            </a:r>
            <a:r>
              <a:rPr lang="en-US" baseline="30000" smtClean="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 baseline="30000" smtClean="0"/>
              <a:t>*</a:t>
            </a:r>
            <a:r>
              <a:rPr lang="en-US" smtClean="0"/>
              <a:t>):  </a:t>
            </a:r>
          </a:p>
          <a:p>
            <a:pPr marL="0" indent="0">
              <a:buNone/>
            </a:pPr>
            <a:r>
              <a:rPr lang="en-US" smtClean="0"/>
              <a:t>	always exists a divergence D such that </a:t>
            </a:r>
            <a:r>
              <a:rPr lang="en-US"/>
              <a:t>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smtClean="0"/>
              <a:t>)=</a:t>
            </a:r>
            <a:r>
              <a:rPr lang="en-US"/>
              <a:t>(M,g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 baseline="30000" smtClean="0"/>
              <a:t>*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2400" b="1" smtClean="0">
                <a:solidFill>
                  <a:schemeClr val="accent6"/>
                </a:solidFill>
              </a:rPr>
              <a:t>Matumoto, </a:t>
            </a:r>
            <a:r>
              <a:rPr lang="en-US" sz="2400" b="1">
                <a:solidFill>
                  <a:schemeClr val="accent6"/>
                </a:solidFill>
              </a:rPr>
              <a:t>"Any statistical manifold has a contrast function—On the C3-functions taking the minimum at the </a:t>
            </a:r>
            <a:r>
              <a:rPr lang="en-US" sz="2400" b="1" u="sng">
                <a:solidFill>
                  <a:schemeClr val="accent6"/>
                </a:solidFill>
              </a:rPr>
              <a:t>diagonal of the product manifold</a:t>
            </a:r>
            <a:r>
              <a:rPr lang="en-US" sz="2400" b="1">
                <a:solidFill>
                  <a:schemeClr val="accent6"/>
                </a:solidFill>
              </a:rPr>
              <a:t>." </a:t>
            </a:r>
            <a:r>
              <a:rPr lang="en-US" sz="2400" b="1" i="1">
                <a:solidFill>
                  <a:schemeClr val="accent6"/>
                </a:solidFill>
              </a:rPr>
              <a:t>Hiroshima Math. J</a:t>
            </a:r>
            <a:r>
              <a:rPr lang="en-US" sz="2400" b="1">
                <a:solidFill>
                  <a:schemeClr val="accent6"/>
                </a:solidFill>
              </a:rPr>
              <a:t> 23.2 (1993</a:t>
            </a:r>
            <a:r>
              <a:rPr lang="en-US" sz="2400" b="1" smtClean="0">
                <a:solidFill>
                  <a:schemeClr val="accent6"/>
                </a:solidFill>
              </a:rPr>
              <a:t>) </a:t>
            </a:r>
            <a:endParaRPr lang="en-US" sz="2400" b="1">
              <a:solidFill>
                <a:schemeClr val="accent6"/>
              </a:solidFill>
            </a:endParaRPr>
          </a:p>
          <a:p>
            <a:endParaRPr lang="en-US" smtClean="0"/>
          </a:p>
          <a:p>
            <a:r>
              <a:rPr lang="en-US" smtClean="0"/>
              <a:t>Realize </a:t>
            </a:r>
            <a:r>
              <a:rPr lang="en-US"/>
              <a:t>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smtClean="0"/>
              <a:t>) as a model information geometry (M,g</a:t>
            </a:r>
            <a:r>
              <a:rPr lang="en-US" baseline="30000" smtClean="0"/>
              <a:t>F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-</a:t>
            </a:r>
            <a:r>
              <a:rPr lang="el-GR" baseline="30000"/>
              <a:t>α</a:t>
            </a:r>
            <a:r>
              <a:rPr lang="en-US"/>
              <a:t>,</a:t>
            </a:r>
            <a:r>
              <a:rPr lang="fr-FR"/>
              <a:t>∇</a:t>
            </a:r>
            <a:r>
              <a:rPr lang="el-GR" baseline="30000"/>
              <a:t>α</a:t>
            </a:r>
            <a:r>
              <a:rPr lang="en-US" smtClean="0"/>
              <a:t>)</a:t>
            </a:r>
          </a:p>
          <a:p>
            <a:pPr marL="0" indent="0">
              <a:buNone/>
            </a:pPr>
            <a:r>
              <a:rPr lang="en-US" smtClean="0"/>
              <a:t>	always </a:t>
            </a:r>
            <a:r>
              <a:rPr lang="en-US"/>
              <a:t>exists a </a:t>
            </a:r>
            <a:r>
              <a:rPr lang="en-US" smtClean="0"/>
              <a:t>statistical model M </a:t>
            </a:r>
            <a:r>
              <a:rPr lang="en-US"/>
              <a:t>such that 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smtClean="0"/>
              <a:t>)=</a:t>
            </a:r>
            <a:r>
              <a:rPr lang="en-US"/>
              <a:t>(</a:t>
            </a:r>
            <a:r>
              <a:rPr lang="en-US" smtClean="0"/>
              <a:t>M,</a:t>
            </a:r>
            <a:r>
              <a:rPr lang="en-US" baseline="-25000" smtClean="0"/>
              <a:t>P</a:t>
            </a:r>
            <a:r>
              <a:rPr lang="en-US" smtClean="0"/>
              <a:t>g</a:t>
            </a:r>
            <a:r>
              <a:rPr lang="en-US" baseline="30000" smtClean="0"/>
              <a:t>F</a:t>
            </a:r>
            <a:r>
              <a:rPr lang="en-US" smtClean="0"/>
              <a:t>,</a:t>
            </a:r>
            <a:r>
              <a:rPr lang="en-US" baseline="-25000" smtClean="0"/>
              <a:t>P</a:t>
            </a:r>
            <a:r>
              <a:rPr lang="fr-FR" smtClean="0"/>
              <a:t>∇</a:t>
            </a:r>
            <a:r>
              <a:rPr lang="en-US" baseline="30000"/>
              <a:t>-</a:t>
            </a:r>
            <a:r>
              <a:rPr lang="el-GR" baseline="30000"/>
              <a:t>α</a:t>
            </a:r>
            <a:r>
              <a:rPr lang="en-US" smtClean="0"/>
              <a:t>,</a:t>
            </a:r>
            <a:r>
              <a:rPr lang="en-US" baseline="-25000" smtClean="0"/>
              <a:t>P</a:t>
            </a:r>
            <a:r>
              <a:rPr lang="fr-FR" smtClean="0"/>
              <a:t>∇</a:t>
            </a:r>
            <a:r>
              <a:rPr lang="el-GR" baseline="30000"/>
              <a:t>α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 smtClean="0">
                <a:solidFill>
                  <a:schemeClr val="accent6"/>
                </a:solidFill>
              </a:rPr>
              <a:t>Lê, Hông Vân</a:t>
            </a:r>
            <a:r>
              <a:rPr lang="en-US" sz="2400" b="1">
                <a:solidFill>
                  <a:schemeClr val="accent6"/>
                </a:solidFill>
              </a:rPr>
              <a:t>. "Statistical manifolds are statistical models." </a:t>
            </a:r>
            <a:r>
              <a:rPr lang="en-US" sz="2400" b="1" i="1">
                <a:solidFill>
                  <a:schemeClr val="accent6"/>
                </a:solidFill>
              </a:rPr>
              <a:t>Journal of Geometry</a:t>
            </a:r>
            <a:r>
              <a:rPr lang="en-US" sz="2400" b="1">
                <a:solidFill>
                  <a:schemeClr val="accent6"/>
                </a:solidFill>
              </a:rPr>
              <a:t> 84 (2006): 83-93.</a:t>
            </a:r>
            <a:endParaRPr lang="en-US" sz="2400" b="1" smtClean="0">
              <a:solidFill>
                <a:schemeClr val="accent6"/>
              </a:solidFill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1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74" y="3881726"/>
            <a:ext cx="3238643" cy="651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9257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Equivalence: model </a:t>
            </a:r>
            <a:r>
              <a:rPr lang="el-GR" sz="4000" b="1" smtClean="0">
                <a:solidFill>
                  <a:schemeClr val="accent1"/>
                </a:solidFill>
              </a:rPr>
              <a:t>α</a:t>
            </a:r>
            <a:r>
              <a:rPr lang="en-US" sz="4000" b="1" smtClean="0">
                <a:solidFill>
                  <a:schemeClr val="accent1"/>
                </a:solidFill>
              </a:rPr>
              <a:t>-IG </a:t>
            </a:r>
            <a:r>
              <a:rPr lang="fr-FR" sz="4000" b="1" smtClean="0">
                <a:solidFill>
                  <a:schemeClr val="accent1"/>
                </a:solidFill>
              </a:rPr>
              <a:t>↔ </a:t>
            </a:r>
            <a:r>
              <a:rPr lang="en-US" sz="4000" b="1" smtClean="0">
                <a:solidFill>
                  <a:schemeClr val="accent1"/>
                </a:solidFill>
              </a:rPr>
              <a:t>divergence IG for f-divergences</a:t>
            </a:r>
            <a:endParaRPr lang="fr-FR" sz="40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86" y="911224"/>
            <a:ext cx="11957628" cy="5581939"/>
          </a:xfrm>
        </p:spPr>
        <p:txBody>
          <a:bodyPr/>
          <a:lstStyle/>
          <a:p>
            <a:r>
              <a:rPr lang="en-US" smtClean="0"/>
              <a:t>Let P={p</a:t>
            </a:r>
            <a:r>
              <a:rPr lang="el-GR" baseline="-25000"/>
              <a:t>θ</a:t>
            </a:r>
            <a:r>
              <a:rPr lang="en-US" smtClean="0"/>
              <a:t>} be a statistical model of probability distributions dominated by </a:t>
            </a:r>
            <a:r>
              <a:rPr lang="el-GR"/>
              <a:t>μ</a:t>
            </a:r>
            <a:endParaRPr lang="en-US"/>
          </a:p>
          <a:p>
            <a:r>
              <a:rPr lang="en-US" smtClean="0"/>
              <a:t>Consider the </a:t>
            </a:r>
            <a:r>
              <a:rPr lang="en-US" b="1" smtClean="0">
                <a:solidFill>
                  <a:srgbClr val="FF0000"/>
                </a:solidFill>
              </a:rPr>
              <a:t>f-divergence</a:t>
            </a:r>
            <a:r>
              <a:rPr lang="en-US" smtClean="0"/>
              <a:t> for a convex generator f(u) with f(1)=0, f'(1)=1, </a:t>
            </a:r>
            <a:r>
              <a:rPr lang="en-US" smtClean="0">
                <a:solidFill>
                  <a:srgbClr val="00B0F0"/>
                </a:solidFill>
              </a:rPr>
              <a:t>f''(1)=1 </a:t>
            </a:r>
            <a:r>
              <a:rPr lang="fr-FR" smtClean="0">
                <a:solidFill>
                  <a:srgbClr val="00B0F0"/>
                </a:solidFill>
              </a:rPr>
              <a:t>← </a:t>
            </a:r>
            <a:r>
              <a:rPr lang="en-US" smtClean="0">
                <a:solidFill>
                  <a:srgbClr val="00B0F0"/>
                </a:solidFill>
              </a:rPr>
              <a:t>standard f-divergence</a:t>
            </a:r>
            <a:r>
              <a:rPr lang="en-US" smtClean="0">
                <a:solidFill>
                  <a:srgbClr val="0070C0"/>
                </a:solidFill>
              </a:rPr>
              <a:t>  </a:t>
            </a:r>
            <a:r>
              <a:rPr lang="en-US" smtClean="0"/>
              <a:t>(can always rescale g(u)=f(u)/f''(1))</a:t>
            </a:r>
          </a:p>
          <a:p>
            <a:endParaRPr lang="en-US">
              <a:solidFill>
                <a:schemeClr val="tx2"/>
              </a:solidFill>
            </a:endParaRPr>
          </a:p>
          <a:p>
            <a:endParaRPr lang="en-US" smtClean="0">
              <a:solidFill>
                <a:schemeClr val="tx2"/>
              </a:solidFill>
            </a:endParaRPr>
          </a:p>
          <a:p>
            <a:r>
              <a:rPr lang="en-US" smtClean="0"/>
              <a:t>The f-divergence between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/>
              <a:t>p</a:t>
            </a:r>
            <a:r>
              <a:rPr lang="el-GR" baseline="-25000" smtClean="0"/>
              <a:t>θ</a:t>
            </a:r>
            <a:r>
              <a:rPr lang="en-US" baseline="-25000" smtClean="0"/>
              <a:t>1 </a:t>
            </a:r>
            <a:r>
              <a:rPr lang="en-US"/>
              <a:t>and</a:t>
            </a:r>
            <a:r>
              <a:rPr lang="en-US" baseline="-25000" smtClean="0"/>
              <a:t> </a:t>
            </a:r>
            <a:r>
              <a:rPr lang="en-US"/>
              <a:t>p</a:t>
            </a:r>
            <a:r>
              <a:rPr lang="el-GR" baseline="-25000" smtClean="0"/>
              <a:t>θ</a:t>
            </a:r>
            <a:r>
              <a:rPr lang="en-US" baseline="-25000" smtClean="0"/>
              <a:t>2 </a:t>
            </a:r>
            <a:r>
              <a:rPr lang="en-US"/>
              <a:t>is a parameter </a:t>
            </a:r>
            <a:r>
              <a:rPr lang="en-US" smtClean="0"/>
              <a:t>divergence D(</a:t>
            </a:r>
            <a:r>
              <a:rPr lang="el-GR"/>
              <a:t>θ</a:t>
            </a:r>
            <a:r>
              <a:rPr lang="en-US" baseline="-25000"/>
              <a:t>1</a:t>
            </a:r>
            <a:r>
              <a:rPr lang="en-US"/>
              <a:t>: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 smtClean="0"/>
              <a:t>)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from which we can build the divergence information geometry </a:t>
            </a:r>
            <a:r>
              <a:rPr lang="en-US"/>
              <a:t>(M,g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 baseline="30000" smtClean="0"/>
              <a:t>*</a:t>
            </a:r>
            <a:r>
              <a:rPr lang="en-US" smtClean="0"/>
              <a:t>)</a:t>
            </a:r>
            <a:endParaRPr lang="en-US"/>
          </a:p>
          <a:p>
            <a:r>
              <a:rPr lang="en-US" smtClean="0"/>
              <a:t>Then </a:t>
            </a:r>
            <a:r>
              <a:rPr lang="en-US" b="1" smtClean="0">
                <a:solidFill>
                  <a:srgbClr val="00B0F0"/>
                </a:solidFill>
              </a:rPr>
              <a:t>model  </a:t>
            </a:r>
            <a:r>
              <a:rPr lang="el-GR" b="1" smtClean="0">
                <a:solidFill>
                  <a:srgbClr val="00B0F0"/>
                </a:solidFill>
              </a:rPr>
              <a:t>α</a:t>
            </a:r>
            <a:r>
              <a:rPr lang="en-US" b="1" smtClean="0">
                <a:solidFill>
                  <a:srgbClr val="00B0F0"/>
                </a:solidFill>
              </a:rPr>
              <a:t>-geometry</a:t>
            </a:r>
            <a:r>
              <a:rPr lang="en-US" smtClean="0"/>
              <a:t> for </a:t>
            </a:r>
            <a:r>
              <a:rPr lang="el-GR" smtClean="0"/>
              <a:t>α</a:t>
            </a:r>
            <a:r>
              <a:rPr lang="en-US" smtClean="0"/>
              <a:t>=2 f'''(1)+3 coincide with </a:t>
            </a:r>
            <a:r>
              <a:rPr lang="en-US" b="1" smtClean="0">
                <a:solidFill>
                  <a:srgbClr val="00B0F0"/>
                </a:solidFill>
              </a:rPr>
              <a:t>divergence IG</a:t>
            </a:r>
            <a:r>
              <a:rPr lang="en-US" smtClean="0"/>
              <a:t>: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                              </a:t>
            </a:r>
            <a:r>
              <a:rPr lang="en-US" b="1" smtClean="0">
                <a:solidFill>
                  <a:srgbClr val="FF0000"/>
                </a:solidFill>
              </a:rPr>
              <a:t>(</a:t>
            </a:r>
            <a:r>
              <a:rPr lang="en-US" b="1">
                <a:solidFill>
                  <a:srgbClr val="FF0000"/>
                </a:solidFill>
              </a:rPr>
              <a:t>M,g</a:t>
            </a:r>
            <a:r>
              <a:rPr lang="en-US" b="1" baseline="30000">
                <a:solidFill>
                  <a:srgbClr val="FF0000"/>
                </a:solidFill>
              </a:rPr>
              <a:t>D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n-US" b="1" baseline="30000">
                <a:solidFill>
                  <a:srgbClr val="FF0000"/>
                </a:solidFill>
              </a:rPr>
              <a:t>D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n-US" b="1" baseline="30000">
                <a:solidFill>
                  <a:srgbClr val="FF0000"/>
                </a:solidFill>
              </a:rPr>
              <a:t>D</a:t>
            </a:r>
            <a:r>
              <a:rPr lang="en-US" b="1" baseline="30000" smtClean="0">
                <a:solidFill>
                  <a:srgbClr val="FF0000"/>
                </a:solidFill>
              </a:rPr>
              <a:t>*</a:t>
            </a:r>
            <a:r>
              <a:rPr lang="en-US" b="1" smtClean="0">
                <a:solidFill>
                  <a:srgbClr val="FF0000"/>
                </a:solidFill>
              </a:rPr>
              <a:t>) = </a:t>
            </a:r>
            <a:r>
              <a:rPr lang="en-US" b="1">
                <a:solidFill>
                  <a:srgbClr val="FF0000"/>
                </a:solidFill>
              </a:rPr>
              <a:t>(M,g</a:t>
            </a:r>
            <a:r>
              <a:rPr lang="en-US" b="1" baseline="30000">
                <a:solidFill>
                  <a:srgbClr val="FF0000"/>
                </a:solidFill>
              </a:rPr>
              <a:t>F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n-US" b="1" baseline="30000">
                <a:solidFill>
                  <a:srgbClr val="FF0000"/>
                </a:solidFill>
              </a:rPr>
              <a:t>-</a:t>
            </a:r>
            <a:r>
              <a:rPr lang="el-GR" b="1" baseline="30000">
                <a:solidFill>
                  <a:srgbClr val="FF0000"/>
                </a:solidFill>
              </a:rPr>
              <a:t>α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l-GR" b="1" baseline="30000">
                <a:solidFill>
                  <a:srgbClr val="FF0000"/>
                </a:solidFill>
              </a:rPr>
              <a:t>α</a:t>
            </a:r>
            <a:r>
              <a:rPr lang="en-US" b="1">
                <a:solidFill>
                  <a:srgbClr val="FF0000"/>
                </a:solidFill>
              </a:rPr>
              <a:t>)</a:t>
            </a:r>
            <a:r>
              <a:rPr lang="en-US" b="1" smtClean="0">
                <a:solidFill>
                  <a:srgbClr val="FF0000"/>
                </a:solidFill>
              </a:rPr>
              <a:t> for </a:t>
            </a:r>
            <a:r>
              <a:rPr lang="el-GR" b="1">
                <a:solidFill>
                  <a:srgbClr val="FF0000"/>
                </a:solidFill>
              </a:rPr>
              <a:t>α</a:t>
            </a:r>
            <a:r>
              <a:rPr lang="en-US" b="1">
                <a:solidFill>
                  <a:srgbClr val="FF0000"/>
                </a:solidFill>
              </a:rPr>
              <a:t>=2 f'''(1)+</a:t>
            </a:r>
            <a:r>
              <a:rPr lang="en-US" b="1" smtClean="0">
                <a:solidFill>
                  <a:srgbClr val="FF0000"/>
                </a:solidFill>
              </a:rPr>
              <a:t>3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          </a:t>
            </a:r>
            <a:r>
              <a:rPr lang="en-US" sz="2000" smtClean="0"/>
              <a:t>metric </a:t>
            </a:r>
            <a:r>
              <a:rPr lang="en-US" sz="2000" smtClean="0"/>
              <a:t>tensor  g</a:t>
            </a:r>
            <a:r>
              <a:rPr lang="en-US" sz="2000" baseline="30000" smtClean="0"/>
              <a:t>D </a:t>
            </a:r>
            <a:r>
              <a:rPr lang="en-US" sz="2000" smtClean="0"/>
              <a:t>and cubic tensor T</a:t>
            </a:r>
            <a:r>
              <a:rPr lang="en-US" sz="2000" baseline="30000" smtClean="0"/>
              <a:t>D</a:t>
            </a:r>
            <a:r>
              <a:rPr lang="en-US" sz="2000" smtClean="0"/>
              <a:t> coincides with Fisher metric g</a:t>
            </a:r>
            <a:r>
              <a:rPr lang="en-US" sz="2000" baseline="30000"/>
              <a:t>F</a:t>
            </a:r>
            <a:r>
              <a:rPr lang="en-US" sz="2000" smtClean="0"/>
              <a:t> and Amari-Chentsov tensor T</a:t>
            </a:r>
            <a:endParaRPr lang="fr-FR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7" y="2521526"/>
            <a:ext cx="5156031" cy="61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574" y="2375189"/>
            <a:ext cx="6524426" cy="441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258" y="2816947"/>
            <a:ext cx="1543050" cy="53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2800" y="2886559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Dual reverse f-divergence is a f-divergence for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54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1578</Words>
  <Application>Microsoft Office PowerPoint</Application>
  <PresentationFormat>Widescreen</PresentationFormat>
  <Paragraphs>285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Source Sans Pro</vt:lpstr>
      <vt:lpstr>游ゴシック</vt:lpstr>
      <vt:lpstr>Arial</vt:lpstr>
      <vt:lpstr>Calibri</vt:lpstr>
      <vt:lpstr>Calibri Light</vt:lpstr>
      <vt:lpstr>Office Theme</vt:lpstr>
      <vt:lpstr> Information geometry: Geometry of dual structures    </vt:lpstr>
      <vt:lpstr>Information geometry (IG): Rationale and scope</vt:lpstr>
      <vt:lpstr>Build your own information geometry in three steps </vt:lpstr>
      <vt:lpstr>From dual information geometry to ±α-geometry, α∈ℝ</vt:lpstr>
      <vt:lpstr>Information geometry from statistical models: (M,gF,∇-α,∇α)</vt:lpstr>
      <vt:lpstr>Rao distance on the Fisher-Rao manifold</vt:lpstr>
      <vt:lpstr>Information geometry from divergences: (M,gD,∇D,∇D*)</vt:lpstr>
      <vt:lpstr>Realizations of dual information geometry </vt:lpstr>
      <vt:lpstr>Equivalence: model α-IG ↔ divergence IG for f-divergences</vt:lpstr>
      <vt:lpstr>Curvature is associated to affine connection ∇</vt:lpstr>
      <vt:lpstr>Dually flat spaces (M,g,∇,∇*)</vt:lpstr>
      <vt:lpstr>Canonical divergences of DFSs: Bregman divergences </vt:lpstr>
      <vt:lpstr>Legendre-Fenchel transformation: Slope transformation</vt:lpstr>
      <vt:lpstr>Mixed coordinates and the Legendre-Fenchel divergence</vt:lpstr>
      <vt:lpstr>Generalized Pythagoras theorem in dually flat spaces</vt:lpstr>
      <vt:lpstr>PowerPoint Presentation</vt:lpstr>
      <vt:lpstr>Dually flat space from a smooth strictly convex function F(θ)</vt:lpstr>
      <vt:lpstr>Some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geometry: Geometry of dual structures</dc:title>
  <dc:creator>Nielsen</dc:creator>
  <cp:lastModifiedBy>Nielsen</cp:lastModifiedBy>
  <cp:revision>29</cp:revision>
  <dcterms:created xsi:type="dcterms:W3CDTF">2023-06-20T01:28:06Z</dcterms:created>
  <dcterms:modified xsi:type="dcterms:W3CDTF">2023-06-22T03:02:32Z</dcterms:modified>
</cp:coreProperties>
</file>