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0" r:id="rId3"/>
    <p:sldId id="488" r:id="rId4"/>
    <p:sldId id="489" r:id="rId5"/>
    <p:sldId id="301" r:id="rId6"/>
    <p:sldId id="411" r:id="rId7"/>
    <p:sldId id="413" r:id="rId8"/>
    <p:sldId id="491" r:id="rId9"/>
    <p:sldId id="49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671C-23ED-4EC6-941E-40C0CFE3F600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41A8F-8FCA-4B74-8117-8AD58E731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https://en.wikipedia.org/wiki/Mathematical_operators_and_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</a:t>
            </a:r>
          </a:p>
          <a:p>
            <a:r>
              <a:rPr kumimoji="1" lang="en-US" altLang="ja-JP" dirty="0" err="1"/>
              <a:t>symbols_in_Unicode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Θθ∇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≻</a:t>
            </a:r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ξ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∈</a:t>
            </a:r>
            <a:endParaRPr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kumimoji="1" lang="en-US" altLang="ja-JP" dirty="0"/>
              <a:t>http://lib.physcon.ru/doc?id=5d34ad008433</a:t>
            </a:r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l-GR" altLang="ja-JP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Lev </a:t>
            </a:r>
            <a:r>
              <a:rPr lang="en-US" altLang="ja-JP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Meerovich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Bregman</a:t>
            </a:r>
          </a:p>
          <a:p>
            <a:r>
              <a:rPr lang="da-DK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a-DK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(1941 - 2023)</a:t>
            </a:r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D204-4D42-4A31-949B-526B9FFFD3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08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∫</a:t>
            </a:r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μ</a:t>
            </a:r>
            <a:endParaRPr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∇</a:t>
            </a:r>
            <a:r>
              <a:rPr lang="en-US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F easy!</a:t>
            </a:r>
          </a:p>
          <a:p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altLang="ja-JP" dirty="0"/>
              <a:t>Information geometry proves that </a:t>
            </a:r>
            <a:r>
              <a:rPr lang="en-US" altLang="ja-JP" b="1" dirty="0">
                <a:solidFill>
                  <a:srgbClr val="FF0000"/>
                </a:solidFill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</a:rPr>
              <a:t>F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: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)= 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r>
              <a:rPr lang="en-US" altLang="ja-JP" b="1" dirty="0">
                <a:solidFill>
                  <a:srgbClr val="FF0000"/>
                </a:solidFill>
              </a:rPr>
              <a:t>[p</a:t>
            </a:r>
            <a:r>
              <a:rPr lang="en-US" altLang="ja-JP" b="1" dirty="0">
                <a:solidFill>
                  <a:srgbClr val="FF0000"/>
                </a:solidFill>
                <a:latin typeface="Source Sans Pro" panose="020B0503030403020204" pitchFamily="34" charset="0"/>
              </a:rPr>
              <a:t>(x|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: p</a:t>
            </a:r>
            <a:r>
              <a:rPr lang="en-US" altLang="ja-JP" b="1" dirty="0">
                <a:solidFill>
                  <a:srgbClr val="FF0000"/>
                </a:solidFill>
                <a:latin typeface="Source Sans Pro" panose="020B0503030403020204" pitchFamily="34" charset="0"/>
              </a:rPr>
              <a:t>(x|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baseline="-25000" dirty="0">
                <a:solidFill>
                  <a:srgbClr val="FF0000"/>
                </a:solidFill>
                <a:latin typeface="Source Sans Pro" panose="020B0503030403020204" pitchFamily="34" charset="0"/>
              </a:rPr>
              <a:t>2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]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when</a:t>
            </a:r>
            <a:r>
              <a:rPr lang="en-US" altLang="ja-JP" b="1" dirty="0">
                <a:solidFill>
                  <a:srgbClr val="FF0000"/>
                </a:solidFill>
              </a:rPr>
              <a:t> F(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dirty="0">
                <a:solidFill>
                  <a:srgbClr val="FF0000"/>
                </a:solidFill>
              </a:rPr>
              <a:t>)=log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∫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exp(&lt;x,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&gt;) d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μ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(x) </a:t>
            </a:r>
            <a:r>
              <a:rPr lang="en-US" altLang="ja-JP" i="0" dirty="0">
                <a:effectLst/>
                <a:latin typeface="Source Sans Pro" panose="020B0503030403020204" pitchFamily="34" charset="0"/>
              </a:rPr>
              <a:t>where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r>
              <a:rPr lang="en-US" altLang="ja-JP" b="1" dirty="0">
                <a:solidFill>
                  <a:srgbClr val="FF0000"/>
                </a:solidFill>
              </a:rPr>
              <a:t>[p(x):q(x)]:= 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b="1" dirty="0">
                <a:solidFill>
                  <a:srgbClr val="FF0000"/>
                </a:solidFill>
              </a:rPr>
              <a:t>[q(x):p(x)] </a:t>
            </a:r>
            <a:r>
              <a:rPr lang="en-US" altLang="ja-JP" dirty="0"/>
              <a:t>is the </a:t>
            </a:r>
            <a:r>
              <a:rPr lang="en-US" altLang="ja-JP" b="1" dirty="0">
                <a:solidFill>
                  <a:srgbClr val="FF0000"/>
                </a:solidFill>
              </a:rPr>
              <a:t>reverse </a:t>
            </a:r>
            <a:r>
              <a:rPr lang="en-US" altLang="ja-JP" b="1" dirty="0" err="1">
                <a:solidFill>
                  <a:srgbClr val="FF0000"/>
                </a:solidFill>
              </a:rPr>
              <a:t>Kullback-Leibler</a:t>
            </a:r>
            <a:r>
              <a:rPr lang="en-US" altLang="ja-JP" b="1" dirty="0">
                <a:solidFill>
                  <a:srgbClr val="FF0000"/>
                </a:solidFill>
              </a:rPr>
              <a:t> divergence</a:t>
            </a:r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D204-4D42-4A31-949B-526B9FFFD34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5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ja-JP" b="0" i="0" dirty="0">
                <a:solidFill>
                  <a:srgbClr val="1F1F1F"/>
                </a:solidFill>
                <a:effectLst/>
                <a:latin typeface="Google Sans"/>
              </a:rPr>
              <a:t>Λ</a:t>
            </a:r>
            <a:endParaRPr lang="en-US" altLang="ja-JP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A *representational Bregman divergence* is a Bregman divergence applied on a representation of the parameter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The </a:t>
            </a:r>
            <a:r>
              <a:rPr lang="el-GR" altLang="ja-JP" sz="1200" b="1" dirty="0">
                <a:solidFill>
                  <a:schemeClr val="accent4"/>
                </a:solidFill>
              </a:rPr>
              <a:t>α</a:t>
            </a:r>
            <a:r>
              <a:rPr lang="en-US" altLang="ja-JP" sz="1200" b="1" dirty="0">
                <a:solidFill>
                  <a:schemeClr val="accent4"/>
                </a:solidFill>
              </a:rPr>
              <a:t>-divergences extended positive measures </a:t>
            </a:r>
            <a:r>
              <a:rPr lang="en-US" altLang="ja-JP" sz="1200" dirty="0"/>
              <a:t>are an example of representational Bregman divergences.</a:t>
            </a:r>
            <a:endParaRPr lang="en-US" altLang="ja-JP" i="0" dirty="0"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i="0" dirty="0"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Dual representational </a:t>
            </a:r>
            <a:r>
              <a:rPr lang="en-US" altLang="ja-JP" i="0" dirty="0" err="1">
                <a:solidFill>
                  <a:srgbClr val="202122"/>
                </a:solidFill>
                <a:effectLst/>
              </a:rPr>
              <a:t>Fenchel</a:t>
            </a:r>
            <a:r>
              <a:rPr lang="en-US" altLang="ja-JP" i="0" dirty="0">
                <a:solidFill>
                  <a:srgbClr val="202122"/>
                </a:solidFill>
                <a:effectLst/>
              </a:rPr>
              <a:t>-Young divergence with dual representation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But  restricted to the (m-1)-dimensional probability simplex is not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Nielsen, Frank, and Richard Nock.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"The dual Voronoi diagrams with respect to representational Bregman divergences." IEEE ISVD 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2009  </a:t>
            </a:r>
            <a:endParaRPr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0A626-F886-4FA6-91D4-F7878005295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AA57-E83B-3462-1B0A-54AC72ADB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130B-BC01-E6D1-65D3-9F42AC183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BE50-DE77-55C3-8F61-52586E8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122D-1F78-4033-FDF3-D94E415A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A400-0AD7-15BB-D6C8-FB9ABD8A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66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0EBF-830C-614E-26CA-35B6010C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0D0F1-210C-819D-E030-85F51BF0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FC66-E525-AC16-7CFE-097A378F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1956-602C-119C-45AD-22E0F87F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43CB-E66A-90FC-087C-1F78EA3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9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74AC2-CB31-94F1-C86B-42F0AE36F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F63B-AB55-920C-C85D-E7E37743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6AAC-52D0-51B1-7FE5-29E56926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8768-6732-AB3F-DAD9-6F33452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2126-1174-F557-1180-E8E3F415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2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6E03-03D9-59F7-72E2-5E38C93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9F4D-D281-F5D3-E0BD-DF8DE4C8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C451-B0B3-506E-0B31-9641F3E1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E6C5-1BA1-5E06-75EB-D3F810A0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A4B8-04B6-74F6-CE76-0C3B42B5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B03-D5E4-E4ED-846D-66AD9A0B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7F3B-1DC9-6B18-4E4B-66951ECB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9696-19A3-80FC-A90D-60E81BD5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3DBB-5FAB-23A2-A30D-A0E162D6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1DD8-0478-BB16-AFC2-985C82E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19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E83F-E3BA-4325-754D-90D0DCE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F8BA-9C22-9C37-92A1-A370B4D21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5C3A6-1246-0FFD-659A-5F5D4C7C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D16B-EAC4-480C-CA46-2A97BAD0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B51D0-585D-2422-78F7-5D211C4D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4FF4A-DCB0-34B5-3AE5-F377AB8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2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F572-C989-E998-BFAC-5E6DC7BF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5B3A-5114-D134-6999-FA85650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D9F3-3E3A-AA44-C3F5-78742E01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068B2-C953-1761-E653-ACF1286D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B6C1-B34B-6EDA-DF58-52B38DCE8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5E2FC-266B-1BD4-AA0C-0C5CABD8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547EC-7F10-DF7A-4544-AA4E492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480B8-A577-5018-923D-386DAF3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CCBF-5072-A9BE-8669-4D12BA2C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11172-8381-A2BD-9CD3-F56EB101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4C6B6-DC19-0598-448E-05459C27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D146F-2BFB-0AFB-9544-0D203866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5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117D-C40F-5299-5C8A-E30AB8BF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4B4DE-95EC-A1CC-4BFC-BFD4D83F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6D023-655A-E571-8CC6-538E49C8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87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C008-84D3-16DC-90A6-48C42320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B843-AD1A-B411-EEF5-AF6766B1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79B0-29A5-DE2D-4B65-017976373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EA5C-AD8A-EC9B-6D89-034BB905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1917-15A9-D381-9D8C-F3958A2E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B082-6EFF-F4B0-2E56-FBFDB4BE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741-4341-94AF-8E32-BC5D195A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4A688-AE90-4CE1-2789-9C4D7568E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16B35-9753-471F-6C64-A7C8B95D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9917-23EA-BCC5-ABE2-70DC3697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6281-1F2E-D64B-613A-1C333E9E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FE31-5D64-0A0F-4E6F-E258AE7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3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0C2B0-E84B-C33D-B349-D51C626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AEDF-7F58-4EA9-3BEC-72CD0787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88C6-0D01-D04D-3926-D514D505F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4AC14-42AC-4F61-87D6-0D6F6CB19D6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347C-A4FF-3BD9-56A6-19AB0AD66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0127-BE90-5FC2-D078-53FE43901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6554-2F44-0A69-A6D8-F487027E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714" y="388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Noto Sans JP" panose="020B0200000000000000" pitchFamily="50" charset="-128"/>
                <a:ea typeface="Noto Sans JP" panose="020B0200000000000000" pitchFamily="50" charset="-128"/>
              </a:rPr>
              <a:t>Curved representational Bregman divergences </a:t>
            </a:r>
            <a:br>
              <a:rPr lang="en-US" altLang="ja-JP" b="0" i="0" dirty="0">
                <a:solidFill>
                  <a:srgbClr val="000000"/>
                </a:solidFill>
                <a:effectLst/>
                <a:latin typeface="Noto Sans JP" panose="020B0200000000000000" pitchFamily="50" charset="-128"/>
                <a:ea typeface="Noto Sans JP" panose="020B0200000000000000" pitchFamily="50" charset="-128"/>
              </a:rPr>
            </a:br>
            <a:r>
              <a:rPr lang="en-US" altLang="ja-JP" b="0" i="0" dirty="0">
                <a:solidFill>
                  <a:srgbClr val="000000"/>
                </a:solidFill>
                <a:effectLst/>
                <a:latin typeface="Noto Sans JP" panose="020B0200000000000000" pitchFamily="50" charset="-128"/>
                <a:ea typeface="Noto Sans JP" panose="020B0200000000000000" pitchFamily="50" charset="-128"/>
              </a:rPr>
              <a:t>and their applications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36F7F-7050-603D-9AC1-E695A52D3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88" y="5935070"/>
            <a:ext cx="3597648" cy="92293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B2760E9-56C8-50F2-8D24-66EAB7ECED99}"/>
              </a:ext>
            </a:extLst>
          </p:cNvPr>
          <p:cNvSpPr txBox="1">
            <a:spLocks/>
          </p:cNvSpPr>
          <p:nvPr/>
        </p:nvSpPr>
        <p:spPr>
          <a:xfrm>
            <a:off x="1654110" y="32684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00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Frank Nielsen</a:t>
            </a:r>
            <a:endParaRPr lang="en-US" sz="3200" dirty="0"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800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Sony Computer Science Laboratories, Inc.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980B3-EBD4-8C03-1EE8-23165F9F2D0C}"/>
              </a:ext>
            </a:extLst>
          </p:cNvPr>
          <p:cNvSpPr txBox="1"/>
          <p:nvPr/>
        </p:nvSpPr>
        <p:spPr>
          <a:xfrm>
            <a:off x="4070719" y="5027751"/>
            <a:ext cx="4310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Geometric Science of Information</a:t>
            </a:r>
          </a:p>
          <a:p>
            <a:pPr algn="ctr"/>
            <a:r>
              <a:rPr kumimoji="1" lang="en-US" altLang="ja-JP" sz="2000" dirty="0"/>
              <a:t>2025</a:t>
            </a:r>
            <a:endParaRPr kumimoji="1" lang="ja-JP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BE3E81-797C-C434-75C3-E2573C75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0" y="3672385"/>
            <a:ext cx="24669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C533-501A-9600-BFF8-F496B17E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03" y="-109728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divergences  (1960’s)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16CE-2C12-B07B-75D7-1EA56752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03" y="1320930"/>
            <a:ext cx="9807405" cy="2673414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F:</a:t>
            </a:r>
            <a:r>
              <a:rPr lang="el-GR" altLang="ja-JP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l-GR" altLang="ja-JP" sz="2400" b="0" i="0" dirty="0">
                <a:effectLst/>
                <a:latin typeface="Source Sans Pro" panose="020B0503030403020204" pitchFamily="34" charset="0"/>
              </a:rPr>
              <a:t>Θ</a:t>
            </a:r>
            <a:r>
              <a:rPr lang="ja-JP" altLang="en-US" sz="2400" b="0" i="0" dirty="0">
                <a:effectLst/>
                <a:latin typeface="Source Sans Pro" panose="020B0503030403020204" pitchFamily="34" charset="0"/>
              </a:rPr>
              <a:t>⊆</a:t>
            </a:r>
            <a:r>
              <a:rPr lang="en-US" altLang="ja-JP" sz="2400" b="0" i="0" dirty="0" err="1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</a:t>
            </a:r>
            <a:r>
              <a:rPr kumimoji="1" lang="en-US" altLang="ja-JP" sz="2400" baseline="30000" dirty="0" err="1"/>
              <a:t>m</a:t>
            </a:r>
            <a:r>
              <a:rPr lang="ja-JP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→</a:t>
            </a:r>
            <a:r>
              <a:rPr lang="en-US" altLang="ja-JP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 </a:t>
            </a:r>
            <a:r>
              <a:rPr kumimoji="1" lang="en-US" altLang="ja-JP" sz="2400" dirty="0"/>
              <a:t> a strictly convex and smooth </a:t>
            </a:r>
          </a:p>
          <a:p>
            <a:pPr marL="0" indent="0">
              <a:buNone/>
            </a:pPr>
            <a:r>
              <a:rPr kumimoji="1" lang="en-US" altLang="ja-JP" sz="2400" dirty="0"/>
              <a:t>real-valued function on a finite dim. Hilbert space &lt;.,.&gt;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b="1" dirty="0">
                <a:solidFill>
                  <a:srgbClr val="FF0000"/>
                </a:solidFill>
              </a:rPr>
              <a:t>Bregman</a:t>
            </a:r>
            <a:r>
              <a:rPr lang="ja-JP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divergence </a:t>
            </a:r>
            <a:r>
              <a:rPr lang="en-US" altLang="ja-JP" sz="2400" dirty="0"/>
              <a:t>B</a:t>
            </a:r>
            <a:r>
              <a:rPr lang="en-US" altLang="ja-JP" sz="2400" baseline="-25000" dirty="0"/>
              <a:t>F</a:t>
            </a:r>
            <a:r>
              <a:rPr lang="en-US" altLang="ja-JP" sz="2400" dirty="0"/>
              <a:t>:</a:t>
            </a:r>
            <a:r>
              <a:rPr lang="el-GR" altLang="ja-JP" sz="2400" b="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altLang="ja-JP" sz="2400" dirty="0"/>
              <a:t>x </a:t>
            </a:r>
            <a:r>
              <a:rPr lang="en-US" altLang="ja-JP" sz="2400" dirty="0" err="1"/>
              <a:t>RelInt</a:t>
            </a:r>
            <a:r>
              <a:rPr lang="en-US" altLang="ja-JP" sz="2400" dirty="0"/>
              <a:t>(</a:t>
            </a:r>
            <a:r>
              <a:rPr lang="el-GR" altLang="ja-JP" sz="2400" b="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dirty="0"/>
              <a:t>)</a:t>
            </a:r>
            <a:r>
              <a:rPr lang="ja-JP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 →</a:t>
            </a:r>
            <a:r>
              <a:rPr lang="en-US" altLang="ja-JP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</a:t>
            </a:r>
            <a:r>
              <a:rPr lang="ja-JP" altLang="en-US" sz="2400" b="0" i="0" baseline="-25000" dirty="0">
                <a:effectLst/>
                <a:latin typeface="Source Sans Pro" panose="020B0503030403020204" pitchFamily="34" charset="0"/>
              </a:rPr>
              <a:t>≥</a:t>
            </a:r>
            <a:r>
              <a:rPr lang="en-US" altLang="ja-JP" sz="2400" b="0" i="0" baseline="-25000" dirty="0">
                <a:effectLst/>
                <a:latin typeface="Source Sans Pro" panose="020B0503030403020204" pitchFamily="34" charset="0"/>
              </a:rPr>
              <a:t>0</a:t>
            </a:r>
            <a:endParaRPr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C63B9-C6BC-41A5-66FA-FF3319A5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155" y="142821"/>
            <a:ext cx="2012155" cy="194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156F4-E277-584B-070D-46BABF523105}"/>
              </a:ext>
            </a:extLst>
          </p:cNvPr>
          <p:cNvSpPr txBox="1"/>
          <p:nvPr/>
        </p:nvSpPr>
        <p:spPr>
          <a:xfrm>
            <a:off x="9725632" y="2124190"/>
            <a:ext cx="217719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Lev M. Bregman</a:t>
            </a:r>
          </a:p>
          <a:p>
            <a:pPr algn="ctr"/>
            <a:r>
              <a:rPr lang="da-DK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a-DK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(1941 - 2023)</a:t>
            </a:r>
          </a:p>
          <a:p>
            <a:pPr algn="ctr"/>
            <a:r>
              <a:rPr kumimoji="1" lang="da-DK" altLang="ja-JP" sz="1600" dirty="0">
                <a:solidFill>
                  <a:srgbClr val="202122"/>
                </a:solidFill>
                <a:latin typeface="Arial" panose="020B0604020202020204" pitchFamily="34" charset="0"/>
              </a:rPr>
              <a:t>Photo: courtesy of </a:t>
            </a:r>
          </a:p>
          <a:p>
            <a:pPr algn="ctr"/>
            <a:r>
              <a:rPr lang="en-US" altLang="ja-JP" sz="16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Alexander </a:t>
            </a:r>
            <a:r>
              <a:rPr lang="en-US" altLang="ja-JP" sz="160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Fradkov</a:t>
            </a:r>
            <a:endParaRPr kumimoji="1" lang="en-US" altLang="ja-JP" sz="160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B1DCE-9A06-97A7-E52B-E2469FEC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1150"/>
            <a:ext cx="2743200" cy="365125"/>
          </a:xfrm>
        </p:spPr>
        <p:txBody>
          <a:bodyPr/>
          <a:lstStyle/>
          <a:p>
            <a:fld id="{31CF226C-95D4-40B8-9E1A-366D2434025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3F4BC-6D41-AA03-F347-A4E71E36FA88}"/>
              </a:ext>
            </a:extLst>
          </p:cNvPr>
          <p:cNvSpPr txBox="1"/>
          <p:nvPr/>
        </p:nvSpPr>
        <p:spPr>
          <a:xfrm>
            <a:off x="1900492" y="2832076"/>
            <a:ext cx="6899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en-US" altLang="ja-JP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)=F(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)-F(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)-&lt;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-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2 ,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∇</a:t>
            </a:r>
            <a:r>
              <a:rPr lang="en-US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F(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)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  <a:endParaRPr lang="ja-JP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2C6EE-6985-2218-E43D-F545CA367361}"/>
              </a:ext>
            </a:extLst>
          </p:cNvPr>
          <p:cNvSpPr txBox="1"/>
          <p:nvPr/>
        </p:nvSpPr>
        <p:spPr>
          <a:xfrm>
            <a:off x="460315" y="4492153"/>
            <a:ext cx="11683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BD interpreted as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remainder</a:t>
            </a:r>
            <a:r>
              <a:rPr kumimoji="1" lang="en-US" altLang="ja-JP" sz="2400" dirty="0"/>
              <a:t> of a first order Taylor expression of 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kumimoji="1" lang="en-US" altLang="ja-JP" sz="2400" dirty="0"/>
              <a:t>) around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kumimoji="1" lang="en-US" altLang="ja-JP" sz="2400" dirty="0"/>
              <a:t>:</a:t>
            </a:r>
          </a:p>
          <a:p>
            <a:endParaRPr kumimoji="1"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39302-44FA-1C81-0DE9-A9E04054DFBE}"/>
              </a:ext>
            </a:extLst>
          </p:cNvPr>
          <p:cNvSpPr txBox="1"/>
          <p:nvPr/>
        </p:nvSpPr>
        <p:spPr>
          <a:xfrm>
            <a:off x="1102411" y="4989713"/>
            <a:ext cx="6899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)=F(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baseline="-25000" dirty="0"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)+&lt;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2 ,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∇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&gt;+ </a:t>
            </a:r>
            <a:r>
              <a:rPr lang="en-US" altLang="ja-JP" sz="2400" b="1" dirty="0">
                <a:solidFill>
                  <a:srgbClr val="FF0000"/>
                </a:solidFill>
              </a:rPr>
              <a:t>B</a:t>
            </a:r>
            <a:r>
              <a:rPr lang="en-US" altLang="ja-JP" sz="2400" b="1" baseline="-25000" dirty="0">
                <a:solidFill>
                  <a:srgbClr val="FF0000"/>
                </a:solidFill>
              </a:rPr>
              <a:t>F</a:t>
            </a:r>
            <a:r>
              <a:rPr lang="en-US" altLang="ja-JP" sz="2400" b="1" dirty="0">
                <a:solidFill>
                  <a:srgbClr val="FF0000"/>
                </a:solidFill>
              </a:rPr>
              <a:t>(</a:t>
            </a:r>
            <a:r>
              <a:rPr lang="el-GR" altLang="ja-JP" sz="24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:</a:t>
            </a:r>
            <a:r>
              <a:rPr lang="el-GR" altLang="ja-JP" sz="24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b="1" dirty="0">
                <a:solidFill>
                  <a:srgbClr val="FF0000"/>
                </a:solidFill>
              </a:rPr>
              <a:t>)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7289C-6A23-2EE5-36BD-F71A67CBC006}"/>
              </a:ext>
            </a:extLst>
          </p:cNvPr>
          <p:cNvSpPr txBox="1"/>
          <p:nvPr/>
        </p:nvSpPr>
        <p:spPr>
          <a:xfrm>
            <a:off x="5369941" y="5471549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Taylor remainder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UnderBrace">
            <a:extLst>
              <a:ext uri="{FF2B5EF4-FFF2-40B4-BE49-F238E27FC236}">
                <a16:creationId xmlns:a16="http://schemas.microsoft.com/office/drawing/2014/main" id="{C52A754C-D94C-AEF7-066C-2570B673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28" y="4864797"/>
            <a:ext cx="2086295" cy="84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67FD5A-3293-1825-EA42-A9336ADC930D}"/>
              </a:ext>
            </a:extLst>
          </p:cNvPr>
          <p:cNvSpPr txBox="1"/>
          <p:nvPr/>
        </p:nvSpPr>
        <p:spPr>
          <a:xfrm>
            <a:off x="94023" y="5842242"/>
            <a:ext cx="1190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Example of remainder: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Lagrange remainder </a:t>
            </a:r>
            <a:r>
              <a:rPr kumimoji="1" lang="en-US" altLang="ja-JP" sz="2000" dirty="0"/>
              <a:t>(smooth C</a:t>
            </a:r>
            <a:r>
              <a:rPr kumimoji="1" lang="en-US" altLang="ja-JP" sz="2000" baseline="30000" dirty="0"/>
              <a:t>2</a:t>
            </a:r>
            <a:r>
              <a:rPr kumimoji="1" lang="en-US" altLang="ja-JP" sz="2000" dirty="0"/>
              <a:t> generators): </a:t>
            </a:r>
            <a:r>
              <a:rPr lang="el-GR" altLang="ja-JP" sz="2000" b="1" i="0" dirty="0">
                <a:effectLst/>
              </a:rPr>
              <a:t>∇</a:t>
            </a:r>
            <a:r>
              <a:rPr lang="en-US" altLang="ja-JP" sz="2000" b="1" i="0" baseline="30000" dirty="0">
                <a:effectLst/>
              </a:rPr>
              <a:t>2</a:t>
            </a:r>
            <a:r>
              <a:rPr lang="en-US" altLang="ja-JP" sz="2000" b="1" i="0" dirty="0">
                <a:effectLst/>
              </a:rPr>
              <a:t>F SPD </a:t>
            </a:r>
            <a:r>
              <a:rPr lang="ja-JP" altLang="en-US" sz="2000" b="0" i="0" dirty="0">
                <a:effectLst/>
              </a:rPr>
              <a:t>⇒</a:t>
            </a:r>
            <a:r>
              <a:rPr lang="ja-JP" altLang="en-US" sz="2000" b="0" i="0" dirty="0">
                <a:solidFill>
                  <a:srgbClr val="DF000F"/>
                </a:solidFill>
                <a:effectLst/>
              </a:rPr>
              <a:t> </a:t>
            </a:r>
            <a:r>
              <a:rPr lang="en-US" altLang="ja-JP" sz="2000" dirty="0"/>
              <a:t>B</a:t>
            </a:r>
            <a:r>
              <a:rPr lang="en-US" altLang="ja-JP" sz="2000" baseline="-25000" dirty="0"/>
              <a:t>F</a:t>
            </a:r>
            <a:r>
              <a:rPr lang="en-US" altLang="ja-JP" sz="2000" dirty="0"/>
              <a:t>(</a:t>
            </a:r>
            <a:r>
              <a:rPr lang="el-GR" altLang="ja-JP" sz="2000" i="0" dirty="0">
                <a:effectLst/>
              </a:rPr>
              <a:t>θ</a:t>
            </a:r>
            <a:r>
              <a:rPr lang="en-US" altLang="ja-JP" sz="2000" i="0" baseline="-25000" dirty="0">
                <a:effectLst/>
              </a:rPr>
              <a:t>1</a:t>
            </a:r>
            <a:r>
              <a:rPr lang="el-GR" altLang="ja-JP" sz="2000" i="0" dirty="0">
                <a:effectLst/>
              </a:rPr>
              <a:t> </a:t>
            </a:r>
            <a:r>
              <a:rPr lang="en-US" altLang="ja-JP" sz="2000" dirty="0"/>
              <a:t>:</a:t>
            </a:r>
            <a:r>
              <a:rPr lang="el-GR" altLang="ja-JP" sz="2000" i="0" dirty="0">
                <a:effectLst/>
              </a:rPr>
              <a:t> θ</a:t>
            </a:r>
            <a:r>
              <a:rPr lang="en-US" altLang="ja-JP" sz="2000" i="0" baseline="-25000" dirty="0">
                <a:effectLst/>
              </a:rPr>
              <a:t>2</a:t>
            </a:r>
            <a:r>
              <a:rPr lang="en-US" altLang="ja-JP" sz="2000" dirty="0"/>
              <a:t>)</a:t>
            </a:r>
            <a:r>
              <a:rPr lang="ja-JP" altLang="en-US" sz="2000" b="0" i="0" dirty="0">
                <a:effectLst/>
              </a:rPr>
              <a:t> ≥ </a:t>
            </a:r>
            <a:r>
              <a:rPr lang="en-US" altLang="ja-JP" sz="2000" i="0" dirty="0">
                <a:effectLst/>
              </a:rPr>
              <a:t>0</a:t>
            </a:r>
            <a:r>
              <a:rPr lang="ja-JP" altLang="en-US" sz="2000" b="0" i="0" dirty="0">
                <a:solidFill>
                  <a:srgbClr val="DF000F"/>
                </a:solidFill>
                <a:effectLst/>
              </a:rPr>
              <a:t> </a:t>
            </a:r>
            <a:endParaRPr kumimoji="1" lang="ja-JP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D3855-D754-C4D3-519F-404779FEFC1A}"/>
              </a:ext>
            </a:extLst>
          </p:cNvPr>
          <p:cNvSpPr txBox="1"/>
          <p:nvPr/>
        </p:nvSpPr>
        <p:spPr>
          <a:xfrm>
            <a:off x="3393706" y="6377772"/>
            <a:ext cx="8426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baseline="-25000" dirty="0"/>
              <a:t>F</a:t>
            </a:r>
            <a:r>
              <a:rPr lang="en-US" altLang="ja-JP" sz="2400" dirty="0"/>
              <a:t>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: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)=</a:t>
            </a:r>
            <a:r>
              <a:rPr lang="ja-JP" altLang="en-US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b="0" i="0" dirty="0">
                <a:effectLst/>
                <a:latin typeface="Source Sans Pro" panose="020B0503030403020204" pitchFamily="34" charset="0"/>
              </a:rPr>
              <a:t>½</a:t>
            </a:r>
            <a:r>
              <a:rPr lang="en-US" altLang="ja-JP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 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</a:t>
            </a:r>
            <a:r>
              <a:rPr lang="en-US" altLang="ja-JP" sz="2400" baseline="30000" dirty="0"/>
              <a:t>T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∇</a:t>
            </a:r>
            <a:r>
              <a:rPr lang="en-US" altLang="ja-JP" sz="2400" i="0" baseline="30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</a:t>
            </a:r>
            <a:r>
              <a:rPr lang="en-US" altLang="ja-JP" sz="2400" dirty="0"/>
              <a:t> 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</a:t>
            </a:r>
            <a:r>
              <a:rPr lang="ja-JP" altLang="en-US" sz="2400" dirty="0"/>
              <a:t> ≥</a:t>
            </a:r>
            <a:r>
              <a:rPr lang="en-US" altLang="ja-JP" sz="2400" dirty="0"/>
              <a:t>0</a:t>
            </a:r>
            <a:r>
              <a:rPr lang="el-GR" altLang="ja-JP" sz="2400" dirty="0"/>
              <a:t> </a:t>
            </a:r>
            <a:r>
              <a:rPr lang="en-US" altLang="ja-JP" sz="2400" dirty="0"/>
              <a:t>,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ja-JP" altLang="en-US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ja-JP" altLang="en-US" sz="2400" b="0" i="0" dirty="0">
                <a:effectLst/>
                <a:latin typeface="Source Sans Pro" panose="020B0503030403020204" pitchFamily="34" charset="0"/>
              </a:rPr>
              <a:t>∈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 [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]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A958B-3E59-65EB-1BB1-D7CEA44271B6}"/>
              </a:ext>
            </a:extLst>
          </p:cNvPr>
          <p:cNvSpPr txBox="1"/>
          <p:nvPr/>
        </p:nvSpPr>
        <p:spPr>
          <a:xfrm>
            <a:off x="601561" y="3626863"/>
            <a:ext cx="11541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dirty="0"/>
              <a:t>Smooth measure of discrepancy, n</a:t>
            </a:r>
            <a:r>
              <a:rPr lang="en-US" altLang="ja-JP" sz="1800" dirty="0"/>
              <a:t>ot a metric distance</a:t>
            </a:r>
            <a:r>
              <a:rPr lang="en-US" altLang="ja-JP" dirty="0"/>
              <a:t> because it </a:t>
            </a:r>
            <a:r>
              <a:rPr lang="en-US" altLang="ja-JP" sz="1800" dirty="0"/>
              <a:t>violates the triangle inequality, and it is asymmetric when F is not quadratic function. </a:t>
            </a:r>
            <a:r>
              <a:rPr lang="en-US" altLang="ja-JP" dirty="0"/>
              <a:t>Hence the delimiter notation “:” instead of </a:t>
            </a:r>
            <a:r>
              <a:rPr lang="en-US" altLang="ja-JP" sz="1800" dirty="0"/>
              <a:t>B</a:t>
            </a:r>
            <a:r>
              <a:rPr lang="en-US" altLang="ja-JP" sz="1800" baseline="-25000" dirty="0"/>
              <a:t>F</a:t>
            </a:r>
            <a:r>
              <a:rPr lang="en-US" altLang="ja-JP" sz="1800" dirty="0"/>
              <a:t>(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i="0" dirty="0">
                <a:effectLst/>
                <a:latin typeface="Source Sans Pro" panose="020B0503030403020204" pitchFamily="34" charset="0"/>
              </a:rPr>
              <a:t>,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16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regman chord divergence B α,β F (θ1 : θ2). | Download Scientific  Diagram">
            <a:extLst>
              <a:ext uri="{FF2B5EF4-FFF2-40B4-BE49-F238E27FC236}">
                <a16:creationId xmlns:a16="http://schemas.microsoft.com/office/drawing/2014/main" id="{AA1CBFBA-DFC1-4C13-2093-4FF6CA4D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58" y="2429755"/>
            <a:ext cx="5345749" cy="33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73DFD-CDF6-75C3-5D98-0B9C6762B678}"/>
              </a:ext>
            </a:extLst>
          </p:cNvPr>
          <p:cNvGrpSpPr/>
          <p:nvPr/>
        </p:nvGrpSpPr>
        <p:grpSpPr>
          <a:xfrm>
            <a:off x="-65025" y="1483362"/>
            <a:ext cx="6653048" cy="2991953"/>
            <a:chOff x="6549336" y="3539962"/>
            <a:chExt cx="5886642" cy="3163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64A5BA-D389-78A5-22CB-4D8F74F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336" y="3539962"/>
              <a:ext cx="5886642" cy="316388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182F95-3B61-8C7B-4434-9BEAFD7AD3DF}"/>
                </a:ext>
              </a:extLst>
            </p:cNvPr>
            <p:cNvCxnSpPr>
              <a:cxnSpLocks/>
            </p:cNvCxnSpPr>
            <p:nvPr/>
          </p:nvCxnSpPr>
          <p:spPr>
            <a:xfrm>
              <a:off x="7670209" y="4774942"/>
              <a:ext cx="2706301" cy="180097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DAC09-D28E-E0CC-8120-D3DBCFD159A6}"/>
                </a:ext>
              </a:extLst>
            </p:cNvPr>
            <p:cNvSpPr/>
            <p:nvPr/>
          </p:nvSpPr>
          <p:spPr>
            <a:xfrm flipH="1" flipV="1">
              <a:off x="9911443" y="5225458"/>
              <a:ext cx="141514" cy="1569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C97BF29-B507-9323-E864-A58C2BF120B7}"/>
              </a:ext>
            </a:extLst>
          </p:cNvPr>
          <p:cNvSpPr txBox="1"/>
          <p:nvPr/>
        </p:nvSpPr>
        <p:spPr>
          <a:xfrm>
            <a:off x="263351" y="125170"/>
            <a:ext cx="122074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Geometric interpretation </a:t>
            </a:r>
            <a:r>
              <a:rPr lang="en-US" altLang="ja-JP" sz="2800" dirty="0"/>
              <a:t>as a </a:t>
            </a:r>
            <a:r>
              <a:rPr lang="en-US" altLang="ja-JP" sz="2800" b="1" dirty="0">
                <a:solidFill>
                  <a:srgbClr val="FF0000"/>
                </a:solidFill>
              </a:rPr>
              <a:t>vertical gap </a:t>
            </a:r>
            <a:r>
              <a:rPr lang="en-US" altLang="ja-JP" sz="2800" dirty="0"/>
              <a:t>using the g</a:t>
            </a:r>
            <a:r>
              <a:rPr kumimoji="1" lang="en-US" altLang="ja-JP" sz="2800" dirty="0"/>
              <a:t>raph</a:t>
            </a:r>
            <a:r>
              <a:rPr lang="en-US" altLang="ja-JP" sz="2800" dirty="0"/>
              <a:t> (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800" dirty="0"/>
              <a:t>,F(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800" dirty="0"/>
              <a:t>)):</a:t>
            </a:r>
          </a:p>
          <a:p>
            <a:endParaRPr kumimoji="1" lang="ja-JP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3BBFB-1AF4-FC58-4671-91DCDE6D3D75}"/>
              </a:ext>
            </a:extLst>
          </p:cNvPr>
          <p:cNvSpPr txBox="1"/>
          <p:nvPr/>
        </p:nvSpPr>
        <p:spPr>
          <a:xfrm>
            <a:off x="3026491" y="1541060"/>
            <a:ext cx="888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T</a:t>
            </a:r>
            <a:r>
              <a:rPr lang="el-GR" altLang="ja-JP" sz="2400" i="0" baseline="-250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l-GR" altLang="ja-JP" dirty="0">
                <a:solidFill>
                  <a:schemeClr val="tx2">
                    <a:lumMod val="50000"/>
                    <a:lumOff val="50000"/>
                  </a:schemeClr>
                </a:solidFill>
              </a:rPr>
              <a:t>θ</a:t>
            </a:r>
            <a:r>
              <a:rPr lang="en-US" altLang="ja-JP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ja-JP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: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Tangent of the function graph at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kumimoji="1" lang="en-US" altLang="ja-JP" sz="2400" dirty="0"/>
              <a:t> evaluated at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kumimoji="1" lang="en-US" altLang="ja-JP" sz="2400" dirty="0"/>
              <a:t> 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0E278C-0C15-A62F-D175-D943031E6EA1}"/>
              </a:ext>
            </a:extLst>
          </p:cNvPr>
          <p:cNvGrpSpPr/>
          <p:nvPr/>
        </p:nvGrpSpPr>
        <p:grpSpPr>
          <a:xfrm>
            <a:off x="432170" y="721860"/>
            <a:ext cx="7489404" cy="845461"/>
            <a:chOff x="64308" y="814950"/>
            <a:chExt cx="7489404" cy="8454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94129-AE61-4D34-223C-0B47A4ADC4CA}"/>
                </a:ext>
              </a:extLst>
            </p:cNvPr>
            <p:cNvSpPr txBox="1"/>
            <p:nvPr/>
          </p:nvSpPr>
          <p:spPr>
            <a:xfrm>
              <a:off x="64308" y="846245"/>
              <a:ext cx="68998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b="1" dirty="0">
                  <a:solidFill>
                    <a:srgbClr val="FF0000"/>
                  </a:solidFill>
                </a:rPr>
                <a:t>B</a:t>
              </a:r>
              <a:r>
                <a:rPr lang="en-US" altLang="ja-JP" sz="2400" b="1" baseline="-25000" dirty="0">
                  <a:solidFill>
                    <a:srgbClr val="FF0000"/>
                  </a:solidFill>
                </a:rPr>
                <a:t>F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(</a:t>
              </a:r>
              <a:r>
                <a:rPr lang="el-GR" altLang="ja-JP" sz="2400" b="1" i="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b="1" i="0" baseline="-2500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1</a:t>
              </a:r>
              <a:r>
                <a:rPr lang="el-GR" altLang="ja-JP" sz="2400" b="1" i="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:</a:t>
              </a:r>
              <a:r>
                <a:rPr lang="el-GR" altLang="ja-JP" sz="2400" b="1" i="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 θ</a:t>
              </a:r>
              <a:r>
                <a:rPr lang="en-US" altLang="ja-JP" sz="2400" b="1" i="0" baseline="-2500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2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)=</a:t>
              </a:r>
              <a:r>
                <a:rPr lang="en-US" altLang="ja-JP" sz="2400" dirty="0">
                  <a:solidFill>
                    <a:srgbClr val="00B050"/>
                  </a:solidFill>
                </a:rPr>
                <a:t>F(</a:t>
              </a:r>
              <a:r>
                <a:rPr lang="el-GR" altLang="ja-JP" sz="2400" i="0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i="0" baseline="-25000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1</a:t>
              </a:r>
              <a:r>
                <a:rPr lang="en-US" altLang="ja-JP" sz="2400" dirty="0">
                  <a:solidFill>
                    <a:srgbClr val="00B050"/>
                  </a:solidFill>
                </a:rPr>
                <a:t>)</a:t>
              </a:r>
              <a:r>
                <a:rPr lang="en-US" altLang="ja-JP" sz="2400" dirty="0"/>
                <a:t> - </a:t>
              </a:r>
              <a:r>
                <a:rPr lang="en-US" altLang="ja-JP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(F(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2</a:t>
              </a:r>
              <a:r>
                <a:rPr lang="en-US" altLang="ja-JP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)+&lt;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θ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1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-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θ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2 ,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∇</a:t>
              </a:r>
              <a:r>
                <a:rPr lang="en-US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F(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2</a:t>
              </a:r>
              <a:r>
                <a:rPr lang="en-US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)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altLang="ja-JP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&gt;)</a:t>
              </a:r>
              <a:endParaRPr lang="ja-JP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" name="Picture 2" descr="UnderBrace">
              <a:extLst>
                <a:ext uri="{FF2B5EF4-FFF2-40B4-BE49-F238E27FC236}">
                  <a16:creationId xmlns:a16="http://schemas.microsoft.com/office/drawing/2014/main" id="{99D93B6C-1769-34B3-52AE-EA273B327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502" y="814950"/>
              <a:ext cx="6174210" cy="845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FBDBC3-CDA9-1E05-CADF-5BF8FE1D9237}"/>
              </a:ext>
            </a:extLst>
          </p:cNvPr>
          <p:cNvSpPr txBox="1"/>
          <p:nvPr/>
        </p:nvSpPr>
        <p:spPr>
          <a:xfrm>
            <a:off x="129593" y="5596288"/>
            <a:ext cx="11623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</a:t>
            </a:r>
            <a:r>
              <a:rPr kumimoji="1" lang="en-US" altLang="ja-JP" sz="2400" dirty="0"/>
              <a:t>esign novel divergences from graph of convex functions…</a:t>
            </a:r>
          </a:p>
          <a:p>
            <a:r>
              <a:rPr lang="en-US" altLang="ja-JP" sz="2400" dirty="0"/>
              <a:t>Example: </a:t>
            </a:r>
            <a:r>
              <a:rPr lang="en-US" altLang="ja-JP" sz="2400" b="1" dirty="0">
                <a:solidFill>
                  <a:srgbClr val="FF0000"/>
                </a:solidFill>
              </a:rPr>
              <a:t>Bregman chord divergence</a:t>
            </a:r>
            <a:r>
              <a:rPr lang="en-US" altLang="ja-JP" sz="2000" b="1" dirty="0"/>
              <a:t>, application</a:t>
            </a:r>
            <a:r>
              <a:rPr lang="en-US" altLang="ja-JP" sz="2000" dirty="0"/>
              <a:t>: zero-order optimization in ML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0397B-356C-EB43-8C05-0F0C1527DE34}"/>
              </a:ext>
            </a:extLst>
          </p:cNvPr>
          <p:cNvSpPr txBox="1"/>
          <p:nvPr/>
        </p:nvSpPr>
        <p:spPr>
          <a:xfrm>
            <a:off x="1035268" y="6488668"/>
            <a:ext cx="11235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</a:rPr>
              <a:t>The chord gap divergence and a generalization of the Bhattacharyya distance, IEEE ICASSP 2018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DD6384C-19AC-CBA8-6FF4-954513D76B30}"/>
              </a:ext>
            </a:extLst>
          </p:cNvPr>
          <p:cNvSpPr/>
          <p:nvPr/>
        </p:nvSpPr>
        <p:spPr>
          <a:xfrm rot="1038889">
            <a:off x="5370787" y="3950007"/>
            <a:ext cx="1450427" cy="497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98AF-703D-683C-C176-DB260726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Kullback-Leibler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 between multivariate normal distributions… 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6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16F0-2778-4441-6BD8-62A40412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21001"/>
            <a:ext cx="11478768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divergences in machine learning…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7699-D194-8C4F-F939-94EEF538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1026761"/>
            <a:ext cx="11585448" cy="5513230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between two probability densities: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               </a:t>
            </a:r>
            <a:r>
              <a:rPr lang="en-US" altLang="ja-JP" b="1" dirty="0">
                <a:solidFill>
                  <a:srgbClr val="FF0000"/>
                </a:solidFill>
              </a:rPr>
              <a:t>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b="1" dirty="0">
                <a:solidFill>
                  <a:srgbClr val="FF0000"/>
                </a:solidFill>
              </a:rPr>
              <a:t>[p(x):q(x)]=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∫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p(x) log (p(x)/q(x)) d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μ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(x)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            is </a:t>
            </a:r>
            <a:r>
              <a:rPr lang="en-US" altLang="ja-JP" b="1" dirty="0"/>
              <a:t>difficult to calculate in closed form </a:t>
            </a:r>
            <a:r>
              <a:rPr lang="en-US" altLang="ja-JP" dirty="0"/>
              <a:t>because of the integral </a:t>
            </a:r>
            <a:r>
              <a:rPr lang="ja-JP" altLang="en-US" i="0" dirty="0">
                <a:effectLst/>
                <a:latin typeface="Source Sans Pro" panose="020B0503030403020204" pitchFamily="34" charset="0"/>
              </a:rPr>
              <a:t>∫  </a:t>
            </a:r>
            <a:r>
              <a:rPr lang="en-US" altLang="ja-JP" i="0" dirty="0">
                <a:effectLst/>
                <a:latin typeface="Source Sans Pro" panose="020B0503030403020204" pitchFamily="34" charset="0"/>
              </a:rPr>
              <a:t>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But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between two probability densities of a </a:t>
            </a:r>
            <a:r>
              <a:rPr kumimoji="1" lang="en-US" altLang="ja-JP" b="1" dirty="0">
                <a:solidFill>
                  <a:srgbClr val="FF0000"/>
                </a:solidFill>
              </a:rPr>
              <a:t>natural exponential family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amount to a </a:t>
            </a:r>
            <a:r>
              <a:rPr lang="en-US" altLang="ja-JP" b="1" dirty="0">
                <a:solidFill>
                  <a:schemeClr val="accent4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reverse Bregman divergence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chemeClr val="accent4"/>
                </a:solidFill>
              </a:rPr>
              <a:t>B</a:t>
            </a:r>
            <a:r>
              <a:rPr lang="en-US" altLang="ja-JP" b="1" baseline="-25000" dirty="0" err="1">
                <a:solidFill>
                  <a:schemeClr val="accent4"/>
                </a:solidFill>
              </a:rPr>
              <a:t>F</a:t>
            </a:r>
            <a:r>
              <a:rPr lang="en-US" altLang="ja-JP" b="1" baseline="30000" dirty="0" err="1">
                <a:solidFill>
                  <a:schemeClr val="accent4"/>
                </a:solidFill>
              </a:rPr>
              <a:t>rev</a:t>
            </a:r>
            <a:r>
              <a:rPr lang="en-US" altLang="ja-JP" b="1" dirty="0">
                <a:solidFill>
                  <a:schemeClr val="accent4"/>
                </a:solidFill>
              </a:rPr>
              <a:t>(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i="0" baseline="-250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chemeClr val="accent4"/>
                </a:solidFill>
              </a:rPr>
              <a:t>: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b="1" i="0" baseline="-250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b="1" dirty="0">
                <a:solidFill>
                  <a:schemeClr val="accent4"/>
                </a:solidFill>
              </a:rPr>
              <a:t>):= B</a:t>
            </a:r>
            <a:r>
              <a:rPr lang="en-US" altLang="ja-JP" b="1" baseline="-25000" dirty="0">
                <a:solidFill>
                  <a:schemeClr val="accent4"/>
                </a:solidFill>
              </a:rPr>
              <a:t>F</a:t>
            </a:r>
            <a:r>
              <a:rPr lang="en-US" altLang="ja-JP" b="1" dirty="0">
                <a:solidFill>
                  <a:schemeClr val="accent4"/>
                </a:solidFill>
              </a:rPr>
              <a:t>(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baseline="-25000" dirty="0">
                <a:solidFill>
                  <a:schemeClr val="accent4"/>
                </a:solidFill>
                <a:latin typeface="Source Sans Pro" panose="020B0503030403020204" pitchFamily="34" charset="0"/>
              </a:rPr>
              <a:t>2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chemeClr val="accent4"/>
                </a:solidFill>
              </a:rPr>
              <a:t>: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b="1" baseline="-25000" dirty="0">
                <a:solidFill>
                  <a:schemeClr val="accent4"/>
                </a:solidFill>
                <a:latin typeface="Source Sans Pro" panose="020B0503030403020204" pitchFamily="34" charset="0"/>
              </a:rPr>
              <a:t>1</a:t>
            </a:r>
            <a:r>
              <a:rPr lang="en-US" altLang="ja-JP" b="1" dirty="0">
                <a:solidFill>
                  <a:schemeClr val="accent4"/>
                </a:solidFill>
              </a:rPr>
              <a:t>)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     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KL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[p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30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: p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30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] = </a:t>
            </a:r>
            <a:r>
              <a:rPr lang="en-US" altLang="ja-JP" sz="3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en-US" altLang="ja-JP" sz="3000" b="1" baseline="-25000" dirty="0" err="1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altLang="ja-JP" sz="3000" b="1" baseline="30000" dirty="0" err="1">
                <a:solidFill>
                  <a:srgbClr val="FF0000"/>
                </a:solidFill>
                <a:highlight>
                  <a:srgbClr val="FFFF00"/>
                </a:highlight>
              </a:rPr>
              <a:t>rev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) = B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)  </a:t>
            </a:r>
          </a:p>
          <a:p>
            <a:pPr marL="0" indent="0">
              <a:buNone/>
            </a:pPr>
            <a:endParaRPr lang="en-US" altLang="ja-JP" sz="28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ja-JP" alt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                                ⇒ </a:t>
            </a:r>
            <a:r>
              <a:rPr lang="en-US" altLang="ja-JP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Easy calculations of KLDs</a:t>
            </a:r>
            <a:r>
              <a:rPr lang="en-US" altLang="ja-JP" b="1" dirty="0">
                <a:solidFill>
                  <a:srgbClr val="FF0000"/>
                </a:solidFill>
              </a:rPr>
              <a:t>                 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0446C-EBC4-F2A8-10EA-E4E4DB9BB191}"/>
              </a:ext>
            </a:extLst>
          </p:cNvPr>
          <p:cNvSpPr txBox="1"/>
          <p:nvPr/>
        </p:nvSpPr>
        <p:spPr>
          <a:xfrm>
            <a:off x="713232" y="6298478"/>
            <a:ext cx="11478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Azoury</a:t>
            </a:r>
            <a:r>
              <a:rPr lang="en-US" altLang="ja-JP" sz="16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Katy S., and Manfred K. </a:t>
            </a:r>
            <a:r>
              <a:rPr lang="en-US" altLang="ja-JP" sz="1600" b="1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Warmuth</a:t>
            </a:r>
            <a:r>
              <a:rPr lang="en-US" altLang="ja-JP" sz="16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"Relative loss bounds for on-line density estimation with the exponential family of distributions." </a:t>
            </a:r>
            <a:r>
              <a:rPr lang="en-US" altLang="ja-JP" sz="16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altLang="ja-JP" sz="16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 43 (2001)</a:t>
            </a:r>
            <a:endParaRPr lang="ja-JP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0D232-2127-FC9A-CD63-1B960821DA87}"/>
              </a:ext>
            </a:extLst>
          </p:cNvPr>
          <p:cNvSpPr txBox="1"/>
          <p:nvPr/>
        </p:nvSpPr>
        <p:spPr>
          <a:xfrm>
            <a:off x="5278785" y="3336951"/>
            <a:ext cx="598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ource Sans Pro" panose="020B0503030403020204" pitchFamily="34" charset="0"/>
              </a:rPr>
              <a:t>with densities p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(x|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 ∝ exp(&lt;x,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&gt;)</a:t>
            </a:r>
            <a:endParaRPr kumimoji="1" lang="ja-JP" alt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0300-FE36-3C69-7461-220752D8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26C-95D4-40B8-9E1A-366D2434025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1D6EB-7408-A4A7-2892-5142590BF92E}"/>
              </a:ext>
            </a:extLst>
          </p:cNvPr>
          <p:cNvSpPr txBox="1"/>
          <p:nvPr/>
        </p:nvSpPr>
        <p:spPr>
          <a:xfrm>
            <a:off x="2065610" y="5285997"/>
            <a:ext cx="5020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Bypass the</a:t>
            </a:r>
            <a:r>
              <a:rPr lang="ja-JP" altLang="en-US" sz="2400" i="0" dirty="0">
                <a:effectLst/>
                <a:latin typeface="Source Sans Pro" panose="020B0503030403020204" pitchFamily="34" charset="0"/>
              </a:rPr>
              <a:t> ∫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, </a:t>
            </a:r>
            <a:r>
              <a:rPr lang="ja-JP" altLang="en-US" sz="2000" b="0" i="0" dirty="0">
                <a:effectLst/>
                <a:latin typeface="Source Sans Pro" panose="020B0503030403020204" pitchFamily="34" charset="0"/>
              </a:rPr>
              <a:t>∇</a:t>
            </a:r>
            <a:r>
              <a:rPr lang="en-US" altLang="ja-JP" sz="2000" b="0" i="0" dirty="0">
                <a:effectLst/>
                <a:latin typeface="Source Sans Pro" panose="020B0503030403020204" pitchFamily="34" charset="0"/>
              </a:rPr>
              <a:t>F in BD  easy to calculate!</a:t>
            </a:r>
            <a:endParaRPr kumimoji="1" lang="ja-JP" altLang="en-US" sz="20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460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6B3-96BD-0723-01D1-293D02C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-147115"/>
            <a:ext cx="11780196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Representational Bregman divergences (2009)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A706-7182-2397-BAB5-C44C8FFB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22" y="951880"/>
            <a:ext cx="11908277" cy="550445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Use a </a:t>
            </a:r>
            <a:r>
              <a:rPr kumimoji="1" lang="en-US" altLang="ja-JP" b="1" dirty="0">
                <a:solidFill>
                  <a:srgbClr val="00B0F0"/>
                </a:solidFill>
              </a:rPr>
              <a:t>representation function </a:t>
            </a:r>
            <a:r>
              <a:rPr kumimoji="1" lang="en-US" altLang="ja-JP" dirty="0"/>
              <a:t>R</a:t>
            </a:r>
            <a:r>
              <a:rPr lang="en-US" altLang="ja-JP" dirty="0"/>
              <a:t> :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2800" dirty="0"/>
              <a:t>B</a:t>
            </a:r>
            <a:r>
              <a:rPr lang="en-US" altLang="ja-JP" sz="2800" baseline="-25000" dirty="0"/>
              <a:t>F,R</a:t>
            </a:r>
            <a:r>
              <a:rPr lang="en-US" altLang="ja-JP" sz="2800" dirty="0"/>
              <a:t>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800" dirty="0"/>
              <a:t>: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800" dirty="0"/>
              <a:t>):= B</a:t>
            </a:r>
            <a:r>
              <a:rPr lang="en-US" altLang="ja-JP" sz="2800" baseline="-25000" dirty="0"/>
              <a:t>F</a:t>
            </a:r>
            <a:r>
              <a:rPr lang="en-US" altLang="ja-JP" sz="2800" dirty="0"/>
              <a:t>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800" dirty="0"/>
              <a:t>):R(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800" dirty="0"/>
              <a:t>))</a:t>
            </a:r>
          </a:p>
          <a:p>
            <a:pPr marL="0" indent="0">
              <a:buNone/>
            </a:pPr>
            <a:r>
              <a:rPr lang="en-US" altLang="ja-JP" sz="2800" dirty="0"/>
              <a:t>                   =  F(R(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1</a:t>
            </a:r>
            <a:r>
              <a:rPr lang="en-US" altLang="ja-JP" sz="2800" dirty="0"/>
              <a:t>))-F(R(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baseline="-25000" dirty="0"/>
              <a:t>2</a:t>
            </a:r>
            <a:r>
              <a:rPr lang="en-US" altLang="ja-JP" sz="2800" dirty="0"/>
              <a:t>))-&lt;</a:t>
            </a:r>
            <a:r>
              <a:rPr lang="el-GR" altLang="ja-JP" sz="2800" i="0" dirty="0">
                <a:effectLst/>
              </a:rPr>
              <a:t> </a:t>
            </a:r>
            <a:r>
              <a:rPr lang="en-US" altLang="ja-JP" dirty="0"/>
              <a:t>R</a:t>
            </a:r>
            <a:r>
              <a:rPr lang="en-US" altLang="ja-JP" sz="2800" i="0" dirty="0">
                <a:effectLst/>
              </a:rPr>
              <a:t>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1</a:t>
            </a:r>
            <a:r>
              <a:rPr lang="en-US" altLang="ja-JP" sz="2800" dirty="0"/>
              <a:t>)</a:t>
            </a:r>
            <a:r>
              <a:rPr lang="en-US" altLang="ja-JP" sz="2800" i="0" dirty="0">
                <a:effectLst/>
              </a:rPr>
              <a:t>–R(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2 </a:t>
            </a:r>
            <a:r>
              <a:rPr lang="el-GR" altLang="ja-JP" sz="2800" i="0" dirty="0">
                <a:effectLst/>
              </a:rPr>
              <a:t> </a:t>
            </a:r>
            <a:r>
              <a:rPr lang="en-US" altLang="ja-JP" sz="2800" dirty="0"/>
              <a:t>)</a:t>
            </a:r>
            <a:r>
              <a:rPr lang="en-US" altLang="ja-JP" sz="2800" i="0" dirty="0">
                <a:effectLst/>
              </a:rPr>
              <a:t>,</a:t>
            </a:r>
            <a:r>
              <a:rPr lang="el-GR" altLang="ja-JP" sz="2800" i="0" dirty="0">
                <a:effectLst/>
              </a:rPr>
              <a:t>∇</a:t>
            </a:r>
            <a:r>
              <a:rPr lang="en-US" altLang="ja-JP" sz="2800" i="0" dirty="0">
                <a:effectLst/>
              </a:rPr>
              <a:t>F(R(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2</a:t>
            </a:r>
            <a:r>
              <a:rPr lang="en-US" altLang="ja-JP" sz="2800" i="0" dirty="0">
                <a:effectLst/>
              </a:rPr>
              <a:t>)</a:t>
            </a:r>
            <a:r>
              <a:rPr lang="en-US" altLang="ja-JP" sz="2800" dirty="0"/>
              <a:t> )</a:t>
            </a:r>
            <a:r>
              <a:rPr lang="en-US" altLang="ja-JP" sz="2800" i="0" baseline="-25000" dirty="0">
                <a:effectLst/>
              </a:rPr>
              <a:t> </a:t>
            </a:r>
            <a:r>
              <a:rPr lang="en-US" altLang="ja-JP" sz="28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         Note that F</a:t>
            </a:r>
            <a:r>
              <a:rPr lang="ja-JP" altLang="en-US" sz="2400" i="0" dirty="0">
                <a:solidFill>
                  <a:srgbClr val="202122"/>
                </a:solidFill>
                <a:effectLst/>
              </a:rPr>
              <a:t>∘</a:t>
            </a:r>
            <a:r>
              <a:rPr lang="en-US" altLang="ja-JP" sz="2400" dirty="0">
                <a:solidFill>
                  <a:srgbClr val="202122"/>
                </a:solidFill>
              </a:rPr>
              <a:t>R</a:t>
            </a:r>
            <a:r>
              <a:rPr lang="en-US" altLang="ja-JP" sz="2400" i="0" dirty="0">
                <a:solidFill>
                  <a:srgbClr val="202122"/>
                </a:solidFill>
                <a:effectLst/>
              </a:rPr>
              <a:t> may not be a Bregman generator, i.e., not be strictly convex.</a:t>
            </a:r>
          </a:p>
          <a:p>
            <a:pPr marL="0" indent="0">
              <a:buNone/>
            </a:pPr>
            <a:endParaRPr lang="en-US" altLang="ja-JP" sz="2400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altLang="ja-JP" sz="2400" i="0" dirty="0">
                <a:solidFill>
                  <a:srgbClr val="202122"/>
                </a:solidFill>
                <a:effectLst/>
              </a:rPr>
              <a:t>For example, consider the KLD between two densities of a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generic exponential family (natural parameter from representation function) </a:t>
            </a:r>
          </a:p>
          <a:p>
            <a:pPr marL="0" indent="0">
              <a:buNone/>
            </a:pPr>
            <a:r>
              <a:rPr lang="en-US" altLang="ja-JP" sz="2400" b="1" i="0" dirty="0">
                <a:solidFill>
                  <a:srgbClr val="202122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l-GR" altLang="ja-JP" sz="2400" b="1" i="0" dirty="0">
                <a:effectLst/>
              </a:rPr>
              <a:t>θ</a:t>
            </a:r>
            <a:r>
              <a:rPr lang="en-US" altLang="ja-JP" sz="2400" b="1" i="0" dirty="0">
                <a:effectLst/>
              </a:rPr>
              <a:t>(</a:t>
            </a:r>
            <a:r>
              <a:rPr lang="el-GR" altLang="ja-JP" sz="2400" b="1" i="0" dirty="0">
                <a:effectLst/>
                <a:latin typeface="Google Sans"/>
              </a:rPr>
              <a:t>λ </a:t>
            </a:r>
            <a:r>
              <a:rPr lang="en-US" altLang="ja-JP" sz="2400" b="1" i="0" dirty="0">
                <a:effectLst/>
                <a:latin typeface="Source Sans Pro" panose="020B0503030403020204" pitchFamily="34" charset="0"/>
              </a:rPr>
              <a:t>): </a:t>
            </a:r>
            <a:r>
              <a:rPr lang="en-US" altLang="ja-JP" sz="2400" b="1" dirty="0"/>
              <a:t>natural parameter corresponding to </a:t>
            </a:r>
            <a:r>
              <a:rPr lang="el-GR" altLang="ja-JP" sz="2400" b="1" i="0" dirty="0">
                <a:effectLst/>
                <a:latin typeface="Google Sans"/>
              </a:rPr>
              <a:t>λ</a:t>
            </a:r>
            <a:r>
              <a:rPr lang="en-US" altLang="ja-JP" sz="2400" b="1" i="0" dirty="0">
                <a:effectLst/>
                <a:latin typeface="Google Sans"/>
              </a:rPr>
              <a:t>,  representation function R(.)=</a:t>
            </a:r>
            <a:r>
              <a:rPr lang="el-GR" altLang="ja-JP" sz="2400" b="1" i="0" dirty="0">
                <a:effectLst/>
              </a:rPr>
              <a:t>θ</a:t>
            </a:r>
            <a:r>
              <a:rPr lang="en-US" altLang="ja-JP" sz="2400" b="1" i="0" dirty="0">
                <a:effectLst/>
              </a:rPr>
              <a:t>(</a:t>
            </a:r>
            <a:r>
              <a:rPr lang="en-US" altLang="ja-JP" sz="2400" b="1" dirty="0">
                <a:latin typeface="Google Sans"/>
              </a:rPr>
              <a:t>.</a:t>
            </a:r>
            <a:r>
              <a:rPr lang="el-GR" altLang="ja-JP" sz="2400" b="1" i="0" dirty="0">
                <a:effectLst/>
                <a:latin typeface="Google Sans"/>
              </a:rPr>
              <a:t> </a:t>
            </a:r>
            <a:r>
              <a:rPr lang="en-US" altLang="ja-JP" sz="2400" b="1" i="0" dirty="0">
                <a:effectLst/>
                <a:latin typeface="Source Sans Pro" panose="020B0503030403020204" pitchFamily="34" charset="0"/>
              </a:rPr>
              <a:t>) 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EE0AC-E0A4-2BFE-22A9-1C3148A0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1" y="4576161"/>
            <a:ext cx="6094065" cy="601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A8B25-861B-457A-AA38-31D35E7822A8}"/>
              </a:ext>
            </a:extLst>
          </p:cNvPr>
          <p:cNvSpPr txBox="1"/>
          <p:nvPr/>
        </p:nvSpPr>
        <p:spPr>
          <a:xfrm>
            <a:off x="406400" y="5727542"/>
            <a:ext cx="11385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highlight>
                  <a:srgbClr val="FFFF00"/>
                </a:highlight>
              </a:rPr>
              <a:t>D</a:t>
            </a:r>
            <a:r>
              <a:rPr lang="en-US" altLang="ja-JP" sz="2800" baseline="-25000" dirty="0">
                <a:highlight>
                  <a:srgbClr val="FFFF00"/>
                </a:highlight>
              </a:rPr>
              <a:t>KL</a:t>
            </a:r>
            <a:r>
              <a:rPr lang="en-US" altLang="ja-JP" sz="2800" dirty="0">
                <a:highlight>
                  <a:srgbClr val="FFFF00"/>
                </a:highlight>
              </a:rPr>
              <a:t>[p</a:t>
            </a:r>
            <a:r>
              <a:rPr lang="en-US" altLang="ja-JP" sz="2800" dirty="0"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λ 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dirty="0">
                <a:highlight>
                  <a:srgbClr val="FFFF00"/>
                </a:highlight>
              </a:rPr>
              <a:t>)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highlight>
                  <a:srgbClr val="FFFF00"/>
                </a:highlight>
              </a:rPr>
              <a:t>: p</a:t>
            </a:r>
            <a:r>
              <a:rPr lang="en-US" altLang="ja-JP" sz="2800" dirty="0"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λ </a:t>
            </a:r>
            <a:r>
              <a:rPr lang="en-US" altLang="ja-JP" sz="2800" baseline="-25000" dirty="0"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dirty="0">
                <a:highlight>
                  <a:srgbClr val="FFFF00"/>
                </a:highlight>
              </a:rPr>
              <a:t>)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highlight>
                  <a:srgbClr val="FFFF00"/>
                </a:highlight>
              </a:rPr>
              <a:t>] = </a:t>
            </a:r>
            <a:r>
              <a:rPr lang="en-US" altLang="ja-JP" sz="2800" dirty="0" err="1">
                <a:highlight>
                  <a:srgbClr val="FFFF00"/>
                </a:highlight>
              </a:rPr>
              <a:t>B</a:t>
            </a:r>
            <a:r>
              <a:rPr lang="en-US" altLang="ja-JP" sz="2800" baseline="-25000" dirty="0" err="1">
                <a:highlight>
                  <a:srgbClr val="FFFF00"/>
                </a:highlight>
              </a:rPr>
              <a:t>F</a:t>
            </a:r>
            <a:r>
              <a:rPr lang="en-US" altLang="ja-JP" sz="2800" baseline="30000" dirty="0" err="1">
                <a:highlight>
                  <a:srgbClr val="FFFF00"/>
                </a:highlight>
              </a:rPr>
              <a:t>rev</a:t>
            </a:r>
            <a:r>
              <a:rPr lang="en-US" altLang="ja-JP" sz="2800" dirty="0"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i="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)</a:t>
            </a:r>
            <a:r>
              <a:rPr lang="en-US" altLang="ja-JP" sz="2800" dirty="0">
                <a:highlight>
                  <a:srgbClr val="FFFF00"/>
                </a:highlight>
              </a:rPr>
              <a:t>: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dirty="0">
                <a:highlight>
                  <a:srgbClr val="FFFF00"/>
                </a:highlight>
              </a:rPr>
              <a:t>))=B</a:t>
            </a:r>
            <a:r>
              <a:rPr lang="en-US" altLang="ja-JP" sz="2800" baseline="-25000" dirty="0">
                <a:highlight>
                  <a:srgbClr val="FFFF00"/>
                </a:highlight>
              </a:rPr>
              <a:t>F</a:t>
            </a:r>
            <a:r>
              <a:rPr lang="en-US" altLang="ja-JP" sz="2800" dirty="0"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baseline="-25000" dirty="0"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i="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)</a:t>
            </a:r>
            <a:r>
              <a:rPr lang="en-US" altLang="ja-JP" sz="2800" dirty="0">
                <a:highlight>
                  <a:srgbClr val="FFFF00"/>
                </a:highlight>
              </a:rPr>
              <a:t>: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baseline="-25000" dirty="0"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dirty="0">
                <a:highlight>
                  <a:srgbClr val="FFFF00"/>
                </a:highlight>
              </a:rPr>
              <a:t>))  </a:t>
            </a:r>
            <a:endParaRPr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9BFCB-ECF9-80C8-546E-D64DC43D87CC}"/>
              </a:ext>
            </a:extLst>
          </p:cNvPr>
          <p:cNvSpPr txBox="1"/>
          <p:nvPr/>
        </p:nvSpPr>
        <p:spPr>
          <a:xfrm>
            <a:off x="6237860" y="4735691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nclude normal, Gamma/Beta, Wishart, Poisson, etc.</a:t>
            </a:r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48822-7619-DE14-349A-7834C6E0159F}"/>
              </a:ext>
            </a:extLst>
          </p:cNvPr>
          <p:cNvSpPr txBox="1"/>
          <p:nvPr/>
        </p:nvSpPr>
        <p:spPr>
          <a:xfrm>
            <a:off x="2271368" y="632828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ource Sans Pro" panose="020B0503030403020204" pitchFamily="34" charset="0"/>
              </a:rPr>
              <a:t>NEF density p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(x|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 ∝ exp(&lt;x,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&gt;)</a:t>
            </a:r>
            <a:endParaRPr kumimoji="1" lang="ja-JP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E850B-7F02-4E0C-4939-5686456676B2}"/>
              </a:ext>
            </a:extLst>
          </p:cNvPr>
          <p:cNvSpPr txBox="1"/>
          <p:nvPr/>
        </p:nvSpPr>
        <p:spPr>
          <a:xfrm>
            <a:off x="6788096" y="6398261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D</a:t>
            </a:r>
            <a:r>
              <a:rPr lang="en-US" altLang="ja-JP" sz="1800" baseline="-25000" dirty="0"/>
              <a:t>KL</a:t>
            </a:r>
            <a:r>
              <a:rPr lang="en-US" altLang="ja-JP" sz="1800" dirty="0"/>
              <a:t>[p</a:t>
            </a:r>
            <a:r>
              <a:rPr lang="en-US" altLang="ja-JP" sz="1800" dirty="0">
                <a:latin typeface="Source Sans Pro" panose="020B0503030403020204" pitchFamily="34" charset="0"/>
              </a:rPr>
              <a:t>(x|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1800" dirty="0"/>
              <a:t>)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: p</a:t>
            </a:r>
            <a:r>
              <a:rPr lang="en-US" altLang="ja-JP" sz="1800" dirty="0">
                <a:latin typeface="Source Sans Pro" panose="020B0503030403020204" pitchFamily="34" charset="0"/>
              </a:rPr>
              <a:t>(x|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baseline="-25000" dirty="0">
                <a:latin typeface="Source Sans Pro" panose="020B0503030403020204" pitchFamily="34" charset="0"/>
              </a:rPr>
              <a:t>2</a:t>
            </a:r>
            <a:r>
              <a:rPr lang="en-US" altLang="ja-JP" sz="1800" dirty="0"/>
              <a:t>)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B</a:t>
            </a:r>
            <a:r>
              <a:rPr lang="en-US" altLang="ja-JP" sz="1800" baseline="-25000" dirty="0" err="1"/>
              <a:t>F</a:t>
            </a:r>
            <a:r>
              <a:rPr lang="en-US" altLang="ja-JP" sz="1800" baseline="30000" dirty="0" err="1"/>
              <a:t>rev</a:t>
            </a:r>
            <a:r>
              <a:rPr lang="en-US" altLang="ja-JP" sz="1800" dirty="0"/>
              <a:t>(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: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1800" dirty="0"/>
              <a:t>) = B</a:t>
            </a:r>
            <a:r>
              <a:rPr lang="en-US" altLang="ja-JP" sz="1800" baseline="-25000" dirty="0"/>
              <a:t>F</a:t>
            </a:r>
            <a:r>
              <a:rPr lang="en-US" altLang="ja-JP" sz="1800" dirty="0"/>
              <a:t>(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baseline="-25000" dirty="0">
                <a:latin typeface="Source Sans Pro" panose="020B0503030403020204" pitchFamily="34" charset="0"/>
              </a:rPr>
              <a:t>2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: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1800" baseline="-25000" dirty="0">
                <a:latin typeface="Source Sans Pro" panose="020B0503030403020204" pitchFamily="34" charset="0"/>
              </a:rPr>
              <a:t>1</a:t>
            </a:r>
            <a:r>
              <a:rPr lang="en-US" altLang="ja-JP" sz="1800" dirty="0"/>
              <a:t>)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21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76DF-281E-0F46-2B61-6081394B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1" y="-90785"/>
            <a:ext cx="12229761" cy="1325563"/>
          </a:xfrm>
        </p:spPr>
        <p:txBody>
          <a:bodyPr/>
          <a:lstStyle/>
          <a:p>
            <a:r>
              <a:rPr lang="en-US" altLang="ja-JP" sz="4400" b="1" dirty="0">
                <a:solidFill>
                  <a:schemeClr val="accent5"/>
                </a:solidFill>
              </a:rPr>
              <a:t>Extended</a:t>
            </a:r>
            <a:r>
              <a:rPr lang="el-GR" altLang="ja-JP" sz="4400" b="1" dirty="0">
                <a:solidFill>
                  <a:schemeClr val="accent5"/>
                </a:solidFill>
              </a:rPr>
              <a:t>α</a:t>
            </a:r>
            <a:r>
              <a:rPr lang="en-US" altLang="ja-JP" sz="4400" b="1" dirty="0">
                <a:solidFill>
                  <a:schemeClr val="accent5"/>
                </a:solidFill>
              </a:rPr>
              <a:t>-divergences are representational BDs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83E95-C5C8-5378-0662-C264AC0FCFFF}"/>
              </a:ext>
            </a:extLst>
          </p:cNvPr>
          <p:cNvSpPr txBox="1"/>
          <p:nvPr/>
        </p:nvSpPr>
        <p:spPr>
          <a:xfrm>
            <a:off x="448583" y="1103083"/>
            <a:ext cx="11030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l-GR" altLang="ja-JP" sz="2400" b="1" dirty="0">
                <a:solidFill>
                  <a:schemeClr val="accent4"/>
                </a:solidFill>
              </a:rPr>
              <a:t>α</a:t>
            </a:r>
            <a:r>
              <a:rPr lang="en-US" altLang="ja-JP" sz="2400" b="1" dirty="0">
                <a:solidFill>
                  <a:schemeClr val="accent4"/>
                </a:solidFill>
              </a:rPr>
              <a:t>-divergences extended to m-dimensional positive measures </a:t>
            </a:r>
          </a:p>
          <a:p>
            <a:pPr marL="0" indent="0">
              <a:buNone/>
            </a:pPr>
            <a:r>
              <a:rPr lang="en-US" altLang="ja-JP" sz="2400" dirty="0"/>
              <a:t>are </a:t>
            </a:r>
            <a:r>
              <a:rPr lang="en-US" altLang="ja-JP" sz="2400" b="1" dirty="0">
                <a:solidFill>
                  <a:srgbClr val="FF0000"/>
                </a:solidFill>
              </a:rPr>
              <a:t>representational Bregman divergences</a:t>
            </a:r>
            <a:r>
              <a:rPr lang="en-US" altLang="ja-JP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300B4-D6BE-B0A0-E334-FF690BF4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01" y="1879501"/>
            <a:ext cx="8624099" cy="1420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86D64-725A-332A-05DB-0F817A8A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44" y="4498007"/>
            <a:ext cx="6276975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1ABC5D-CD6F-CDDA-1A80-CF42C484E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44" y="5313742"/>
            <a:ext cx="5534025" cy="5810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6E1FAFA-59AC-3339-9432-F41F067995F0}"/>
              </a:ext>
            </a:extLst>
          </p:cNvPr>
          <p:cNvGrpSpPr/>
          <p:nvPr/>
        </p:nvGrpSpPr>
        <p:grpSpPr>
          <a:xfrm>
            <a:off x="2224444" y="3597238"/>
            <a:ext cx="4903499" cy="669956"/>
            <a:chOff x="3585884" y="2574029"/>
            <a:chExt cx="4903499" cy="6699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B39D81-69B2-519C-F1AA-348357C6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2617" y="2612894"/>
              <a:ext cx="4786766" cy="63109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7B1771-71C1-DC90-5D25-A21E6CB4784E}"/>
                </a:ext>
              </a:extLst>
            </p:cNvPr>
            <p:cNvSpPr/>
            <p:nvPr/>
          </p:nvSpPr>
          <p:spPr>
            <a:xfrm>
              <a:off x="3585884" y="2574029"/>
              <a:ext cx="4903499" cy="63109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55109F-FDA6-2314-1A2C-1A3196EDDAAA}"/>
              </a:ext>
            </a:extLst>
          </p:cNvPr>
          <p:cNvSpPr txBox="1"/>
          <p:nvPr/>
        </p:nvSpPr>
        <p:spPr>
          <a:xfrm>
            <a:off x="259371" y="4607764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Bregman generator:</a:t>
            </a:r>
            <a:endParaRPr kumimoji="1" lang="ja-JP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93EF5-F1A2-EEE6-4A0F-E662C7203CE0}"/>
              </a:ext>
            </a:extLst>
          </p:cNvPr>
          <p:cNvSpPr txBox="1"/>
          <p:nvPr/>
        </p:nvSpPr>
        <p:spPr>
          <a:xfrm>
            <a:off x="259371" y="539335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Representation function: </a:t>
            </a:r>
            <a:endParaRPr kumimoji="1" lang="ja-JP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3F46E-36B1-8F1C-1C3B-61245157A4A6}"/>
              </a:ext>
            </a:extLst>
          </p:cNvPr>
          <p:cNvSpPr txBox="1"/>
          <p:nvPr/>
        </p:nvSpPr>
        <p:spPr>
          <a:xfrm>
            <a:off x="3436844" y="5894767"/>
            <a:ext cx="6899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baseline="-25000" dirty="0"/>
              <a:t>F</a:t>
            </a:r>
            <a:r>
              <a:rPr lang="en-US" altLang="ja-JP" sz="2400" dirty="0"/>
              <a:t>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: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)=F(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)-F(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baseline="-25000" dirty="0"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)-&lt;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2 ,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∇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027AF-ED64-5C4F-657F-7D171BE666CA}"/>
              </a:ext>
            </a:extLst>
          </p:cNvPr>
          <p:cNvSpPr txBox="1"/>
          <p:nvPr/>
        </p:nvSpPr>
        <p:spPr>
          <a:xfrm>
            <a:off x="259371" y="5925544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Bregman divergence:</a:t>
            </a:r>
            <a:endParaRPr kumimoji="1" lang="ja-JP" altLang="en-US" sz="2000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77A09F42-88F4-F463-D9C2-3CC9D0AE9678}"/>
              </a:ext>
            </a:extLst>
          </p:cNvPr>
          <p:cNvSpPr/>
          <p:nvPr/>
        </p:nvSpPr>
        <p:spPr>
          <a:xfrm>
            <a:off x="1584681" y="2655919"/>
            <a:ext cx="477520" cy="142075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AE1D2-DFE4-444D-C48B-0F91C6ACE7DB}"/>
              </a:ext>
            </a:extLst>
          </p:cNvPr>
          <p:cNvSpPr txBox="1"/>
          <p:nvPr/>
        </p:nvSpPr>
        <p:spPr>
          <a:xfrm>
            <a:off x="771021" y="6504151"/>
            <a:ext cx="12231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"The dual Voronoi diagrams with respect to representational Bregman divergences." IEEE ISVD 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2009  </a:t>
            </a:r>
            <a:endParaRPr lang="ja-JP" altLang="en-US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3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0C7316-8A77-5B99-98F2-518C2A42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77" y="0"/>
            <a:ext cx="11995355" cy="132556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FFC000"/>
                </a:solidFill>
              </a:rPr>
              <a:t>Generalized Artstein-Avidan—Milman Legendre transforms</a:t>
            </a:r>
            <a:endParaRPr kumimoji="1" lang="ja-JP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0C912-78AD-3F3E-5942-7F0B2812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5" y="1325563"/>
            <a:ext cx="10401300" cy="1771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FB47C0-5B40-62F2-2A90-BAD62461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40" y="3279556"/>
            <a:ext cx="9305925" cy="158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3D4C00-D91E-B465-A3DC-F3938C3F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710" y="5361814"/>
            <a:ext cx="3514725" cy="60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40979D-C634-186C-8789-02266EBF6FF5}"/>
              </a:ext>
            </a:extLst>
          </p:cNvPr>
          <p:cNvSpPr txBox="1"/>
          <p:nvPr/>
        </p:nvSpPr>
        <p:spPr>
          <a:xfrm>
            <a:off x="1771977" y="5392759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</a:t>
            </a:r>
            <a:r>
              <a:rPr kumimoji="1" lang="en-US" altLang="ja-JP" sz="2000" dirty="0"/>
              <a:t>here </a:t>
            </a:r>
            <a:endParaRPr kumimoji="1" lang="ja-JP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81A7E-6F21-E977-DB04-57B6425D3786}"/>
              </a:ext>
            </a:extLst>
          </p:cNvPr>
          <p:cNvSpPr txBox="1"/>
          <p:nvPr/>
        </p:nvSpPr>
        <p:spPr>
          <a:xfrm>
            <a:off x="6768709" y="5392759"/>
            <a:ext cx="4309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is the Legendre-Fenchel transform</a:t>
            </a:r>
            <a:endParaRPr kumimoji="1" lang="ja-JP" alt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B1F99F-F7E0-1ED1-A7D9-9A19B90F8113}"/>
              </a:ext>
            </a:extLst>
          </p:cNvPr>
          <p:cNvSpPr/>
          <p:nvPr/>
        </p:nvSpPr>
        <p:spPr>
          <a:xfrm>
            <a:off x="564545" y="1154124"/>
            <a:ext cx="10513357" cy="3943393"/>
          </a:xfrm>
          <a:prstGeom prst="rect">
            <a:avLst/>
          </a:prstGeom>
          <a:noFill/>
          <a:ln w="63500" cap="rnd" cmpd="thinThick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87898"/>
                      <a:gd name="connsiteY0" fmla="*/ 0 h 2019557"/>
                      <a:gd name="connsiteX1" fmla="*/ 492527 w 10087898"/>
                      <a:gd name="connsiteY1" fmla="*/ 0 h 2019557"/>
                      <a:gd name="connsiteX2" fmla="*/ 783296 w 10087898"/>
                      <a:gd name="connsiteY2" fmla="*/ 0 h 2019557"/>
                      <a:gd name="connsiteX3" fmla="*/ 1578459 w 10087898"/>
                      <a:gd name="connsiteY3" fmla="*/ 0 h 2019557"/>
                      <a:gd name="connsiteX4" fmla="*/ 2070986 w 10087898"/>
                      <a:gd name="connsiteY4" fmla="*/ 0 h 2019557"/>
                      <a:gd name="connsiteX5" fmla="*/ 2563513 w 10087898"/>
                      <a:gd name="connsiteY5" fmla="*/ 0 h 2019557"/>
                      <a:gd name="connsiteX6" fmla="*/ 3358677 w 10087898"/>
                      <a:gd name="connsiteY6" fmla="*/ 0 h 2019557"/>
                      <a:gd name="connsiteX7" fmla="*/ 3750324 w 10087898"/>
                      <a:gd name="connsiteY7" fmla="*/ 0 h 2019557"/>
                      <a:gd name="connsiteX8" fmla="*/ 4545488 w 10087898"/>
                      <a:gd name="connsiteY8" fmla="*/ 0 h 2019557"/>
                      <a:gd name="connsiteX9" fmla="*/ 5340652 w 10087898"/>
                      <a:gd name="connsiteY9" fmla="*/ 0 h 2019557"/>
                      <a:gd name="connsiteX10" fmla="*/ 5934058 w 10087898"/>
                      <a:gd name="connsiteY10" fmla="*/ 0 h 2019557"/>
                      <a:gd name="connsiteX11" fmla="*/ 6729221 w 10087898"/>
                      <a:gd name="connsiteY11" fmla="*/ 0 h 2019557"/>
                      <a:gd name="connsiteX12" fmla="*/ 7221748 w 10087898"/>
                      <a:gd name="connsiteY12" fmla="*/ 0 h 2019557"/>
                      <a:gd name="connsiteX13" fmla="*/ 7714275 w 10087898"/>
                      <a:gd name="connsiteY13" fmla="*/ 0 h 2019557"/>
                      <a:gd name="connsiteX14" fmla="*/ 8408560 w 10087898"/>
                      <a:gd name="connsiteY14" fmla="*/ 0 h 2019557"/>
                      <a:gd name="connsiteX15" fmla="*/ 8901086 w 10087898"/>
                      <a:gd name="connsiteY15" fmla="*/ 0 h 2019557"/>
                      <a:gd name="connsiteX16" fmla="*/ 10087898 w 10087898"/>
                      <a:gd name="connsiteY16" fmla="*/ 0 h 2019557"/>
                      <a:gd name="connsiteX17" fmla="*/ 10087898 w 10087898"/>
                      <a:gd name="connsiteY17" fmla="*/ 545280 h 2019557"/>
                      <a:gd name="connsiteX18" fmla="*/ 10087898 w 10087898"/>
                      <a:gd name="connsiteY18" fmla="*/ 1070365 h 2019557"/>
                      <a:gd name="connsiteX19" fmla="*/ 10087898 w 10087898"/>
                      <a:gd name="connsiteY19" fmla="*/ 2019557 h 2019557"/>
                      <a:gd name="connsiteX20" fmla="*/ 9797129 w 10087898"/>
                      <a:gd name="connsiteY20" fmla="*/ 2019557 h 2019557"/>
                      <a:gd name="connsiteX21" fmla="*/ 9001965 w 10087898"/>
                      <a:gd name="connsiteY21" fmla="*/ 2019557 h 2019557"/>
                      <a:gd name="connsiteX22" fmla="*/ 8408560 w 10087898"/>
                      <a:gd name="connsiteY22" fmla="*/ 2019557 h 2019557"/>
                      <a:gd name="connsiteX23" fmla="*/ 8016912 w 10087898"/>
                      <a:gd name="connsiteY23" fmla="*/ 2019557 h 2019557"/>
                      <a:gd name="connsiteX24" fmla="*/ 7423506 w 10087898"/>
                      <a:gd name="connsiteY24" fmla="*/ 2019557 h 2019557"/>
                      <a:gd name="connsiteX25" fmla="*/ 7132737 w 10087898"/>
                      <a:gd name="connsiteY25" fmla="*/ 2019557 h 2019557"/>
                      <a:gd name="connsiteX26" fmla="*/ 6841968 w 10087898"/>
                      <a:gd name="connsiteY26" fmla="*/ 2019557 h 2019557"/>
                      <a:gd name="connsiteX27" fmla="*/ 6248563 w 10087898"/>
                      <a:gd name="connsiteY27" fmla="*/ 2019557 h 2019557"/>
                      <a:gd name="connsiteX28" fmla="*/ 5856915 w 10087898"/>
                      <a:gd name="connsiteY28" fmla="*/ 2019557 h 2019557"/>
                      <a:gd name="connsiteX29" fmla="*/ 5162630 w 10087898"/>
                      <a:gd name="connsiteY29" fmla="*/ 2019557 h 2019557"/>
                      <a:gd name="connsiteX30" fmla="*/ 4770982 w 10087898"/>
                      <a:gd name="connsiteY30" fmla="*/ 2019557 h 2019557"/>
                      <a:gd name="connsiteX31" fmla="*/ 4076698 w 10087898"/>
                      <a:gd name="connsiteY31" fmla="*/ 2019557 h 2019557"/>
                      <a:gd name="connsiteX32" fmla="*/ 3785929 w 10087898"/>
                      <a:gd name="connsiteY32" fmla="*/ 2019557 h 2019557"/>
                      <a:gd name="connsiteX33" fmla="*/ 3091644 w 10087898"/>
                      <a:gd name="connsiteY33" fmla="*/ 2019557 h 2019557"/>
                      <a:gd name="connsiteX34" fmla="*/ 2699996 w 10087898"/>
                      <a:gd name="connsiteY34" fmla="*/ 2019557 h 2019557"/>
                      <a:gd name="connsiteX35" fmla="*/ 2409227 w 10087898"/>
                      <a:gd name="connsiteY35" fmla="*/ 2019557 h 2019557"/>
                      <a:gd name="connsiteX36" fmla="*/ 2017580 w 10087898"/>
                      <a:gd name="connsiteY36" fmla="*/ 2019557 h 2019557"/>
                      <a:gd name="connsiteX37" fmla="*/ 1323295 w 10087898"/>
                      <a:gd name="connsiteY37" fmla="*/ 2019557 h 2019557"/>
                      <a:gd name="connsiteX38" fmla="*/ 931647 w 10087898"/>
                      <a:gd name="connsiteY38" fmla="*/ 2019557 h 2019557"/>
                      <a:gd name="connsiteX39" fmla="*/ 640878 w 10087898"/>
                      <a:gd name="connsiteY39" fmla="*/ 2019557 h 2019557"/>
                      <a:gd name="connsiteX40" fmla="*/ 0 w 10087898"/>
                      <a:gd name="connsiteY40" fmla="*/ 2019557 h 2019557"/>
                      <a:gd name="connsiteX41" fmla="*/ 0 w 10087898"/>
                      <a:gd name="connsiteY41" fmla="*/ 1534863 h 2019557"/>
                      <a:gd name="connsiteX42" fmla="*/ 0 w 10087898"/>
                      <a:gd name="connsiteY42" fmla="*/ 1090561 h 2019557"/>
                      <a:gd name="connsiteX43" fmla="*/ 0 w 10087898"/>
                      <a:gd name="connsiteY43" fmla="*/ 585672 h 2019557"/>
                      <a:gd name="connsiteX44" fmla="*/ 0 w 10087898"/>
                      <a:gd name="connsiteY44" fmla="*/ 0 h 2019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0087898" h="2019557" extrusionOk="0">
                        <a:moveTo>
                          <a:pt x="0" y="0"/>
                        </a:moveTo>
                        <a:cubicBezTo>
                          <a:pt x="169310" y="-12084"/>
                          <a:pt x="334612" y="17112"/>
                          <a:pt x="492527" y="0"/>
                        </a:cubicBezTo>
                        <a:cubicBezTo>
                          <a:pt x="650442" y="-17112"/>
                          <a:pt x="708686" y="26617"/>
                          <a:pt x="783296" y="0"/>
                        </a:cubicBezTo>
                        <a:cubicBezTo>
                          <a:pt x="857906" y="-26617"/>
                          <a:pt x="1360119" y="27896"/>
                          <a:pt x="1578459" y="0"/>
                        </a:cubicBezTo>
                        <a:cubicBezTo>
                          <a:pt x="1796799" y="-27896"/>
                          <a:pt x="1880308" y="51230"/>
                          <a:pt x="2070986" y="0"/>
                        </a:cubicBezTo>
                        <a:cubicBezTo>
                          <a:pt x="2261664" y="-51230"/>
                          <a:pt x="2383870" y="27711"/>
                          <a:pt x="2563513" y="0"/>
                        </a:cubicBezTo>
                        <a:cubicBezTo>
                          <a:pt x="2743156" y="-27711"/>
                          <a:pt x="2962957" y="79409"/>
                          <a:pt x="3358677" y="0"/>
                        </a:cubicBezTo>
                        <a:cubicBezTo>
                          <a:pt x="3754397" y="-79409"/>
                          <a:pt x="3558139" y="12559"/>
                          <a:pt x="3750324" y="0"/>
                        </a:cubicBezTo>
                        <a:cubicBezTo>
                          <a:pt x="3942509" y="-12559"/>
                          <a:pt x="4308549" y="64556"/>
                          <a:pt x="4545488" y="0"/>
                        </a:cubicBezTo>
                        <a:cubicBezTo>
                          <a:pt x="4782427" y="-64556"/>
                          <a:pt x="5122812" y="37214"/>
                          <a:pt x="5340652" y="0"/>
                        </a:cubicBezTo>
                        <a:cubicBezTo>
                          <a:pt x="5558492" y="-37214"/>
                          <a:pt x="5744631" y="11902"/>
                          <a:pt x="5934058" y="0"/>
                        </a:cubicBezTo>
                        <a:cubicBezTo>
                          <a:pt x="6123485" y="-11902"/>
                          <a:pt x="6471219" y="34393"/>
                          <a:pt x="6729221" y="0"/>
                        </a:cubicBezTo>
                        <a:cubicBezTo>
                          <a:pt x="6987223" y="-34393"/>
                          <a:pt x="7096863" y="13354"/>
                          <a:pt x="7221748" y="0"/>
                        </a:cubicBezTo>
                        <a:cubicBezTo>
                          <a:pt x="7346633" y="-13354"/>
                          <a:pt x="7542365" y="26769"/>
                          <a:pt x="7714275" y="0"/>
                        </a:cubicBezTo>
                        <a:cubicBezTo>
                          <a:pt x="7886185" y="-26769"/>
                          <a:pt x="8245744" y="53311"/>
                          <a:pt x="8408560" y="0"/>
                        </a:cubicBezTo>
                        <a:cubicBezTo>
                          <a:pt x="8571376" y="-53311"/>
                          <a:pt x="8671904" y="55278"/>
                          <a:pt x="8901086" y="0"/>
                        </a:cubicBezTo>
                        <a:cubicBezTo>
                          <a:pt x="9130268" y="-55278"/>
                          <a:pt x="9797756" y="136679"/>
                          <a:pt x="10087898" y="0"/>
                        </a:cubicBezTo>
                        <a:cubicBezTo>
                          <a:pt x="10134471" y="224585"/>
                          <a:pt x="10026321" y="368593"/>
                          <a:pt x="10087898" y="545280"/>
                        </a:cubicBezTo>
                        <a:cubicBezTo>
                          <a:pt x="10149475" y="721967"/>
                          <a:pt x="10070005" y="831306"/>
                          <a:pt x="10087898" y="1070365"/>
                        </a:cubicBezTo>
                        <a:cubicBezTo>
                          <a:pt x="10105791" y="1309425"/>
                          <a:pt x="10038786" y="1780817"/>
                          <a:pt x="10087898" y="2019557"/>
                        </a:cubicBezTo>
                        <a:cubicBezTo>
                          <a:pt x="9943338" y="2038737"/>
                          <a:pt x="9864924" y="2004790"/>
                          <a:pt x="9797129" y="2019557"/>
                        </a:cubicBezTo>
                        <a:cubicBezTo>
                          <a:pt x="9729334" y="2034324"/>
                          <a:pt x="9161640" y="1991541"/>
                          <a:pt x="9001965" y="2019557"/>
                        </a:cubicBezTo>
                        <a:cubicBezTo>
                          <a:pt x="8842290" y="2047573"/>
                          <a:pt x="8650158" y="2017759"/>
                          <a:pt x="8408560" y="2019557"/>
                        </a:cubicBezTo>
                        <a:cubicBezTo>
                          <a:pt x="8166962" y="2021355"/>
                          <a:pt x="8166075" y="1984258"/>
                          <a:pt x="8016912" y="2019557"/>
                        </a:cubicBezTo>
                        <a:cubicBezTo>
                          <a:pt x="7867749" y="2054856"/>
                          <a:pt x="7657508" y="1996999"/>
                          <a:pt x="7423506" y="2019557"/>
                        </a:cubicBezTo>
                        <a:cubicBezTo>
                          <a:pt x="7189504" y="2042115"/>
                          <a:pt x="7217186" y="2003513"/>
                          <a:pt x="7132737" y="2019557"/>
                        </a:cubicBezTo>
                        <a:cubicBezTo>
                          <a:pt x="7048288" y="2035601"/>
                          <a:pt x="6933122" y="2014099"/>
                          <a:pt x="6841968" y="2019557"/>
                        </a:cubicBezTo>
                        <a:cubicBezTo>
                          <a:pt x="6750814" y="2025015"/>
                          <a:pt x="6438859" y="1951592"/>
                          <a:pt x="6248563" y="2019557"/>
                        </a:cubicBezTo>
                        <a:cubicBezTo>
                          <a:pt x="6058268" y="2087522"/>
                          <a:pt x="6023953" y="1999490"/>
                          <a:pt x="5856915" y="2019557"/>
                        </a:cubicBezTo>
                        <a:cubicBezTo>
                          <a:pt x="5689877" y="2039624"/>
                          <a:pt x="5461575" y="1952039"/>
                          <a:pt x="5162630" y="2019557"/>
                        </a:cubicBezTo>
                        <a:cubicBezTo>
                          <a:pt x="4863686" y="2087075"/>
                          <a:pt x="4873241" y="1986559"/>
                          <a:pt x="4770982" y="2019557"/>
                        </a:cubicBezTo>
                        <a:cubicBezTo>
                          <a:pt x="4668723" y="2052555"/>
                          <a:pt x="4227349" y="2005784"/>
                          <a:pt x="4076698" y="2019557"/>
                        </a:cubicBezTo>
                        <a:cubicBezTo>
                          <a:pt x="3926047" y="2033330"/>
                          <a:pt x="3925148" y="2018608"/>
                          <a:pt x="3785929" y="2019557"/>
                        </a:cubicBezTo>
                        <a:cubicBezTo>
                          <a:pt x="3646710" y="2020506"/>
                          <a:pt x="3376707" y="1952206"/>
                          <a:pt x="3091644" y="2019557"/>
                        </a:cubicBezTo>
                        <a:cubicBezTo>
                          <a:pt x="2806582" y="2086908"/>
                          <a:pt x="2856048" y="1979419"/>
                          <a:pt x="2699996" y="2019557"/>
                        </a:cubicBezTo>
                        <a:cubicBezTo>
                          <a:pt x="2543944" y="2059695"/>
                          <a:pt x="2485419" y="2001253"/>
                          <a:pt x="2409227" y="2019557"/>
                        </a:cubicBezTo>
                        <a:cubicBezTo>
                          <a:pt x="2333035" y="2037861"/>
                          <a:pt x="2184595" y="1979749"/>
                          <a:pt x="2017580" y="2019557"/>
                        </a:cubicBezTo>
                        <a:cubicBezTo>
                          <a:pt x="1850565" y="2059365"/>
                          <a:pt x="1489260" y="1996013"/>
                          <a:pt x="1323295" y="2019557"/>
                        </a:cubicBezTo>
                        <a:cubicBezTo>
                          <a:pt x="1157331" y="2043101"/>
                          <a:pt x="1111554" y="1995817"/>
                          <a:pt x="931647" y="2019557"/>
                        </a:cubicBezTo>
                        <a:cubicBezTo>
                          <a:pt x="751740" y="2043297"/>
                          <a:pt x="749131" y="1991580"/>
                          <a:pt x="640878" y="2019557"/>
                        </a:cubicBezTo>
                        <a:cubicBezTo>
                          <a:pt x="532625" y="2047534"/>
                          <a:pt x="142668" y="1943640"/>
                          <a:pt x="0" y="2019557"/>
                        </a:cubicBezTo>
                        <a:cubicBezTo>
                          <a:pt x="-4366" y="1783111"/>
                          <a:pt x="26237" y="1744813"/>
                          <a:pt x="0" y="1534863"/>
                        </a:cubicBezTo>
                        <a:cubicBezTo>
                          <a:pt x="-26237" y="1324913"/>
                          <a:pt x="26128" y="1301547"/>
                          <a:pt x="0" y="1090561"/>
                        </a:cubicBezTo>
                        <a:cubicBezTo>
                          <a:pt x="-26128" y="879575"/>
                          <a:pt x="4725" y="717972"/>
                          <a:pt x="0" y="585672"/>
                        </a:cubicBezTo>
                        <a:cubicBezTo>
                          <a:pt x="-4725" y="453372"/>
                          <a:pt x="788" y="2004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C0D5C-B25A-28A4-9142-58934EE12C22}"/>
              </a:ext>
            </a:extLst>
          </p:cNvPr>
          <p:cNvSpPr txBox="1"/>
          <p:nvPr/>
        </p:nvSpPr>
        <p:spPr>
          <a:xfrm>
            <a:off x="3392129" y="6142037"/>
            <a:ext cx="9189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800" b="1" i="0" u="none" strike="noStrike" baseline="0" dirty="0">
                <a:solidFill>
                  <a:schemeClr val="accent6"/>
                </a:solidFill>
                <a:latin typeface="CMR10"/>
              </a:rPr>
              <a:t>Shiri Artstein-Avidan and Vitali Milman. The concept of duality in convex analysis, and the</a:t>
            </a:r>
          </a:p>
          <a:p>
            <a:pPr algn="l"/>
            <a:r>
              <a:rPr lang="en-US" altLang="ja-JP" sz="1800" b="1" i="0" u="none" strike="noStrike" baseline="0" dirty="0">
                <a:solidFill>
                  <a:schemeClr val="accent6"/>
                </a:solidFill>
                <a:latin typeface="CMR10"/>
              </a:rPr>
              <a:t>characterization of the Legendre transform. </a:t>
            </a:r>
            <a:r>
              <a:rPr lang="en-US" altLang="ja-JP" sz="1800" b="1" i="0" u="none" strike="noStrike" baseline="0" dirty="0">
                <a:solidFill>
                  <a:schemeClr val="accent6"/>
                </a:solidFill>
                <a:latin typeface="CMTI10"/>
              </a:rPr>
              <a:t>Annals of mathematics</a:t>
            </a:r>
            <a:r>
              <a:rPr lang="en-US" altLang="ja-JP" sz="1800" b="1" i="0" u="none" strike="noStrike" baseline="0" dirty="0">
                <a:solidFill>
                  <a:schemeClr val="accent6"/>
                </a:solidFill>
                <a:latin typeface="CMR10"/>
              </a:rPr>
              <a:t>, 169:661–674, 2009.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6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7CC0-3B50-6B41-F4EC-032F36F9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-136321"/>
            <a:ext cx="11926529" cy="132556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solidFill>
                  <a:srgbClr val="FFC000"/>
                </a:solidFill>
              </a:rPr>
              <a:t>Generalized Artstein-Avidan—Milman Legendre transforms</a:t>
            </a:r>
            <a:endParaRPr kumimoji="1" lang="ja-JP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1070DF-1F24-2756-D6C3-71B285F5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40" y="918312"/>
            <a:ext cx="10744200" cy="1800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58FC8-2EE4-58EA-56CB-5A254B39E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35" y="2237157"/>
            <a:ext cx="3514725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51B46-C29F-16DA-CD4C-E37598E29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688" y="3653575"/>
            <a:ext cx="4003040" cy="5003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1D8DFE-E926-2A7A-4117-5D60187C5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440" y="4481433"/>
            <a:ext cx="9144000" cy="647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3D824E-C3E4-2EA2-BBDC-65DA558F2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335" y="3653575"/>
            <a:ext cx="6296025" cy="447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355B5D-00C3-19DF-CB6D-DB95968626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6040" y="5115328"/>
            <a:ext cx="5867400" cy="752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B17D7F-C320-9254-A9AA-5E983A638B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1533" y="5763028"/>
            <a:ext cx="1291907" cy="5452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6DADBD-401F-2D75-BC11-67A40A995B02}"/>
              </a:ext>
            </a:extLst>
          </p:cNvPr>
          <p:cNvSpPr txBox="1"/>
          <p:nvPr/>
        </p:nvSpPr>
        <p:spPr>
          <a:xfrm>
            <a:off x="10091911" y="6527425"/>
            <a:ext cx="2163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Lucida Grande"/>
              </a:rPr>
              <a:t>arXiv:2507.20577</a:t>
            </a:r>
            <a:endParaRPr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7242A-9509-94CA-841E-0A095F3E2210}"/>
              </a:ext>
            </a:extLst>
          </p:cNvPr>
          <p:cNvSpPr txBox="1"/>
          <p:nvPr/>
        </p:nvSpPr>
        <p:spPr>
          <a:xfrm>
            <a:off x="6533002" y="2268102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</a:t>
            </a:r>
            <a:r>
              <a:rPr kumimoji="1" lang="en-US" altLang="ja-JP" sz="2000" dirty="0"/>
              <a:t>here </a:t>
            </a:r>
            <a:endParaRPr kumimoji="1" lang="ja-JP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A1F8B-1E7B-DAC6-86B2-B5924F0E36B1}"/>
              </a:ext>
            </a:extLst>
          </p:cNvPr>
          <p:cNvSpPr txBox="1"/>
          <p:nvPr/>
        </p:nvSpPr>
        <p:spPr>
          <a:xfrm>
            <a:off x="975688" y="3063374"/>
            <a:ext cx="10461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Affine-deformed convex functions of both argument and returned value remain convex:</a:t>
            </a:r>
            <a:endParaRPr kumimoji="1" lang="ja-JP" alt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574EF3-BEAA-D7F5-95E3-7A5364826293}"/>
              </a:ext>
            </a:extLst>
          </p:cNvPr>
          <p:cNvSpPr/>
          <p:nvPr/>
        </p:nvSpPr>
        <p:spPr>
          <a:xfrm>
            <a:off x="1504335" y="4436690"/>
            <a:ext cx="10028904" cy="1944445"/>
          </a:xfrm>
          <a:prstGeom prst="rect">
            <a:avLst/>
          </a:prstGeom>
          <a:noFill/>
          <a:ln w="63500" cap="rnd" cmpd="thinThick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087898"/>
                      <a:gd name="connsiteY0" fmla="*/ 0 h 2019557"/>
                      <a:gd name="connsiteX1" fmla="*/ 492527 w 10087898"/>
                      <a:gd name="connsiteY1" fmla="*/ 0 h 2019557"/>
                      <a:gd name="connsiteX2" fmla="*/ 783296 w 10087898"/>
                      <a:gd name="connsiteY2" fmla="*/ 0 h 2019557"/>
                      <a:gd name="connsiteX3" fmla="*/ 1578459 w 10087898"/>
                      <a:gd name="connsiteY3" fmla="*/ 0 h 2019557"/>
                      <a:gd name="connsiteX4" fmla="*/ 2070986 w 10087898"/>
                      <a:gd name="connsiteY4" fmla="*/ 0 h 2019557"/>
                      <a:gd name="connsiteX5" fmla="*/ 2563513 w 10087898"/>
                      <a:gd name="connsiteY5" fmla="*/ 0 h 2019557"/>
                      <a:gd name="connsiteX6" fmla="*/ 3358677 w 10087898"/>
                      <a:gd name="connsiteY6" fmla="*/ 0 h 2019557"/>
                      <a:gd name="connsiteX7" fmla="*/ 3750324 w 10087898"/>
                      <a:gd name="connsiteY7" fmla="*/ 0 h 2019557"/>
                      <a:gd name="connsiteX8" fmla="*/ 4545488 w 10087898"/>
                      <a:gd name="connsiteY8" fmla="*/ 0 h 2019557"/>
                      <a:gd name="connsiteX9" fmla="*/ 5340652 w 10087898"/>
                      <a:gd name="connsiteY9" fmla="*/ 0 h 2019557"/>
                      <a:gd name="connsiteX10" fmla="*/ 5934058 w 10087898"/>
                      <a:gd name="connsiteY10" fmla="*/ 0 h 2019557"/>
                      <a:gd name="connsiteX11" fmla="*/ 6729221 w 10087898"/>
                      <a:gd name="connsiteY11" fmla="*/ 0 h 2019557"/>
                      <a:gd name="connsiteX12" fmla="*/ 7221748 w 10087898"/>
                      <a:gd name="connsiteY12" fmla="*/ 0 h 2019557"/>
                      <a:gd name="connsiteX13" fmla="*/ 7714275 w 10087898"/>
                      <a:gd name="connsiteY13" fmla="*/ 0 h 2019557"/>
                      <a:gd name="connsiteX14" fmla="*/ 8408560 w 10087898"/>
                      <a:gd name="connsiteY14" fmla="*/ 0 h 2019557"/>
                      <a:gd name="connsiteX15" fmla="*/ 8901086 w 10087898"/>
                      <a:gd name="connsiteY15" fmla="*/ 0 h 2019557"/>
                      <a:gd name="connsiteX16" fmla="*/ 10087898 w 10087898"/>
                      <a:gd name="connsiteY16" fmla="*/ 0 h 2019557"/>
                      <a:gd name="connsiteX17" fmla="*/ 10087898 w 10087898"/>
                      <a:gd name="connsiteY17" fmla="*/ 545280 h 2019557"/>
                      <a:gd name="connsiteX18" fmla="*/ 10087898 w 10087898"/>
                      <a:gd name="connsiteY18" fmla="*/ 1070365 h 2019557"/>
                      <a:gd name="connsiteX19" fmla="*/ 10087898 w 10087898"/>
                      <a:gd name="connsiteY19" fmla="*/ 2019557 h 2019557"/>
                      <a:gd name="connsiteX20" fmla="*/ 9797129 w 10087898"/>
                      <a:gd name="connsiteY20" fmla="*/ 2019557 h 2019557"/>
                      <a:gd name="connsiteX21" fmla="*/ 9001965 w 10087898"/>
                      <a:gd name="connsiteY21" fmla="*/ 2019557 h 2019557"/>
                      <a:gd name="connsiteX22" fmla="*/ 8408560 w 10087898"/>
                      <a:gd name="connsiteY22" fmla="*/ 2019557 h 2019557"/>
                      <a:gd name="connsiteX23" fmla="*/ 8016912 w 10087898"/>
                      <a:gd name="connsiteY23" fmla="*/ 2019557 h 2019557"/>
                      <a:gd name="connsiteX24" fmla="*/ 7423506 w 10087898"/>
                      <a:gd name="connsiteY24" fmla="*/ 2019557 h 2019557"/>
                      <a:gd name="connsiteX25" fmla="*/ 7132737 w 10087898"/>
                      <a:gd name="connsiteY25" fmla="*/ 2019557 h 2019557"/>
                      <a:gd name="connsiteX26" fmla="*/ 6841968 w 10087898"/>
                      <a:gd name="connsiteY26" fmla="*/ 2019557 h 2019557"/>
                      <a:gd name="connsiteX27" fmla="*/ 6248563 w 10087898"/>
                      <a:gd name="connsiteY27" fmla="*/ 2019557 h 2019557"/>
                      <a:gd name="connsiteX28" fmla="*/ 5856915 w 10087898"/>
                      <a:gd name="connsiteY28" fmla="*/ 2019557 h 2019557"/>
                      <a:gd name="connsiteX29" fmla="*/ 5162630 w 10087898"/>
                      <a:gd name="connsiteY29" fmla="*/ 2019557 h 2019557"/>
                      <a:gd name="connsiteX30" fmla="*/ 4770982 w 10087898"/>
                      <a:gd name="connsiteY30" fmla="*/ 2019557 h 2019557"/>
                      <a:gd name="connsiteX31" fmla="*/ 4076698 w 10087898"/>
                      <a:gd name="connsiteY31" fmla="*/ 2019557 h 2019557"/>
                      <a:gd name="connsiteX32" fmla="*/ 3785929 w 10087898"/>
                      <a:gd name="connsiteY32" fmla="*/ 2019557 h 2019557"/>
                      <a:gd name="connsiteX33" fmla="*/ 3091644 w 10087898"/>
                      <a:gd name="connsiteY33" fmla="*/ 2019557 h 2019557"/>
                      <a:gd name="connsiteX34" fmla="*/ 2699996 w 10087898"/>
                      <a:gd name="connsiteY34" fmla="*/ 2019557 h 2019557"/>
                      <a:gd name="connsiteX35" fmla="*/ 2409227 w 10087898"/>
                      <a:gd name="connsiteY35" fmla="*/ 2019557 h 2019557"/>
                      <a:gd name="connsiteX36" fmla="*/ 2017580 w 10087898"/>
                      <a:gd name="connsiteY36" fmla="*/ 2019557 h 2019557"/>
                      <a:gd name="connsiteX37" fmla="*/ 1323295 w 10087898"/>
                      <a:gd name="connsiteY37" fmla="*/ 2019557 h 2019557"/>
                      <a:gd name="connsiteX38" fmla="*/ 931647 w 10087898"/>
                      <a:gd name="connsiteY38" fmla="*/ 2019557 h 2019557"/>
                      <a:gd name="connsiteX39" fmla="*/ 640878 w 10087898"/>
                      <a:gd name="connsiteY39" fmla="*/ 2019557 h 2019557"/>
                      <a:gd name="connsiteX40" fmla="*/ 0 w 10087898"/>
                      <a:gd name="connsiteY40" fmla="*/ 2019557 h 2019557"/>
                      <a:gd name="connsiteX41" fmla="*/ 0 w 10087898"/>
                      <a:gd name="connsiteY41" fmla="*/ 1534863 h 2019557"/>
                      <a:gd name="connsiteX42" fmla="*/ 0 w 10087898"/>
                      <a:gd name="connsiteY42" fmla="*/ 1090561 h 2019557"/>
                      <a:gd name="connsiteX43" fmla="*/ 0 w 10087898"/>
                      <a:gd name="connsiteY43" fmla="*/ 585672 h 2019557"/>
                      <a:gd name="connsiteX44" fmla="*/ 0 w 10087898"/>
                      <a:gd name="connsiteY44" fmla="*/ 0 h 2019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0087898" h="2019557" extrusionOk="0">
                        <a:moveTo>
                          <a:pt x="0" y="0"/>
                        </a:moveTo>
                        <a:cubicBezTo>
                          <a:pt x="169310" y="-12084"/>
                          <a:pt x="334612" y="17112"/>
                          <a:pt x="492527" y="0"/>
                        </a:cubicBezTo>
                        <a:cubicBezTo>
                          <a:pt x="650442" y="-17112"/>
                          <a:pt x="708686" y="26617"/>
                          <a:pt x="783296" y="0"/>
                        </a:cubicBezTo>
                        <a:cubicBezTo>
                          <a:pt x="857906" y="-26617"/>
                          <a:pt x="1360119" y="27896"/>
                          <a:pt x="1578459" y="0"/>
                        </a:cubicBezTo>
                        <a:cubicBezTo>
                          <a:pt x="1796799" y="-27896"/>
                          <a:pt x="1880308" y="51230"/>
                          <a:pt x="2070986" y="0"/>
                        </a:cubicBezTo>
                        <a:cubicBezTo>
                          <a:pt x="2261664" y="-51230"/>
                          <a:pt x="2383870" y="27711"/>
                          <a:pt x="2563513" y="0"/>
                        </a:cubicBezTo>
                        <a:cubicBezTo>
                          <a:pt x="2743156" y="-27711"/>
                          <a:pt x="2962957" y="79409"/>
                          <a:pt x="3358677" y="0"/>
                        </a:cubicBezTo>
                        <a:cubicBezTo>
                          <a:pt x="3754397" y="-79409"/>
                          <a:pt x="3558139" y="12559"/>
                          <a:pt x="3750324" y="0"/>
                        </a:cubicBezTo>
                        <a:cubicBezTo>
                          <a:pt x="3942509" y="-12559"/>
                          <a:pt x="4308549" y="64556"/>
                          <a:pt x="4545488" y="0"/>
                        </a:cubicBezTo>
                        <a:cubicBezTo>
                          <a:pt x="4782427" y="-64556"/>
                          <a:pt x="5122812" y="37214"/>
                          <a:pt x="5340652" y="0"/>
                        </a:cubicBezTo>
                        <a:cubicBezTo>
                          <a:pt x="5558492" y="-37214"/>
                          <a:pt x="5744631" y="11902"/>
                          <a:pt x="5934058" y="0"/>
                        </a:cubicBezTo>
                        <a:cubicBezTo>
                          <a:pt x="6123485" y="-11902"/>
                          <a:pt x="6471219" y="34393"/>
                          <a:pt x="6729221" y="0"/>
                        </a:cubicBezTo>
                        <a:cubicBezTo>
                          <a:pt x="6987223" y="-34393"/>
                          <a:pt x="7096863" y="13354"/>
                          <a:pt x="7221748" y="0"/>
                        </a:cubicBezTo>
                        <a:cubicBezTo>
                          <a:pt x="7346633" y="-13354"/>
                          <a:pt x="7542365" y="26769"/>
                          <a:pt x="7714275" y="0"/>
                        </a:cubicBezTo>
                        <a:cubicBezTo>
                          <a:pt x="7886185" y="-26769"/>
                          <a:pt x="8245744" y="53311"/>
                          <a:pt x="8408560" y="0"/>
                        </a:cubicBezTo>
                        <a:cubicBezTo>
                          <a:pt x="8571376" y="-53311"/>
                          <a:pt x="8671904" y="55278"/>
                          <a:pt x="8901086" y="0"/>
                        </a:cubicBezTo>
                        <a:cubicBezTo>
                          <a:pt x="9130268" y="-55278"/>
                          <a:pt x="9797756" y="136679"/>
                          <a:pt x="10087898" y="0"/>
                        </a:cubicBezTo>
                        <a:cubicBezTo>
                          <a:pt x="10134471" y="224585"/>
                          <a:pt x="10026321" y="368593"/>
                          <a:pt x="10087898" y="545280"/>
                        </a:cubicBezTo>
                        <a:cubicBezTo>
                          <a:pt x="10149475" y="721967"/>
                          <a:pt x="10070005" y="831306"/>
                          <a:pt x="10087898" y="1070365"/>
                        </a:cubicBezTo>
                        <a:cubicBezTo>
                          <a:pt x="10105791" y="1309425"/>
                          <a:pt x="10038786" y="1780817"/>
                          <a:pt x="10087898" y="2019557"/>
                        </a:cubicBezTo>
                        <a:cubicBezTo>
                          <a:pt x="9943338" y="2038737"/>
                          <a:pt x="9864924" y="2004790"/>
                          <a:pt x="9797129" y="2019557"/>
                        </a:cubicBezTo>
                        <a:cubicBezTo>
                          <a:pt x="9729334" y="2034324"/>
                          <a:pt x="9161640" y="1991541"/>
                          <a:pt x="9001965" y="2019557"/>
                        </a:cubicBezTo>
                        <a:cubicBezTo>
                          <a:pt x="8842290" y="2047573"/>
                          <a:pt x="8650158" y="2017759"/>
                          <a:pt x="8408560" y="2019557"/>
                        </a:cubicBezTo>
                        <a:cubicBezTo>
                          <a:pt x="8166962" y="2021355"/>
                          <a:pt x="8166075" y="1984258"/>
                          <a:pt x="8016912" y="2019557"/>
                        </a:cubicBezTo>
                        <a:cubicBezTo>
                          <a:pt x="7867749" y="2054856"/>
                          <a:pt x="7657508" y="1996999"/>
                          <a:pt x="7423506" y="2019557"/>
                        </a:cubicBezTo>
                        <a:cubicBezTo>
                          <a:pt x="7189504" y="2042115"/>
                          <a:pt x="7217186" y="2003513"/>
                          <a:pt x="7132737" y="2019557"/>
                        </a:cubicBezTo>
                        <a:cubicBezTo>
                          <a:pt x="7048288" y="2035601"/>
                          <a:pt x="6933122" y="2014099"/>
                          <a:pt x="6841968" y="2019557"/>
                        </a:cubicBezTo>
                        <a:cubicBezTo>
                          <a:pt x="6750814" y="2025015"/>
                          <a:pt x="6438859" y="1951592"/>
                          <a:pt x="6248563" y="2019557"/>
                        </a:cubicBezTo>
                        <a:cubicBezTo>
                          <a:pt x="6058268" y="2087522"/>
                          <a:pt x="6023953" y="1999490"/>
                          <a:pt x="5856915" y="2019557"/>
                        </a:cubicBezTo>
                        <a:cubicBezTo>
                          <a:pt x="5689877" y="2039624"/>
                          <a:pt x="5461575" y="1952039"/>
                          <a:pt x="5162630" y="2019557"/>
                        </a:cubicBezTo>
                        <a:cubicBezTo>
                          <a:pt x="4863686" y="2087075"/>
                          <a:pt x="4873241" y="1986559"/>
                          <a:pt x="4770982" y="2019557"/>
                        </a:cubicBezTo>
                        <a:cubicBezTo>
                          <a:pt x="4668723" y="2052555"/>
                          <a:pt x="4227349" y="2005784"/>
                          <a:pt x="4076698" y="2019557"/>
                        </a:cubicBezTo>
                        <a:cubicBezTo>
                          <a:pt x="3926047" y="2033330"/>
                          <a:pt x="3925148" y="2018608"/>
                          <a:pt x="3785929" y="2019557"/>
                        </a:cubicBezTo>
                        <a:cubicBezTo>
                          <a:pt x="3646710" y="2020506"/>
                          <a:pt x="3376707" y="1952206"/>
                          <a:pt x="3091644" y="2019557"/>
                        </a:cubicBezTo>
                        <a:cubicBezTo>
                          <a:pt x="2806582" y="2086908"/>
                          <a:pt x="2856048" y="1979419"/>
                          <a:pt x="2699996" y="2019557"/>
                        </a:cubicBezTo>
                        <a:cubicBezTo>
                          <a:pt x="2543944" y="2059695"/>
                          <a:pt x="2485419" y="2001253"/>
                          <a:pt x="2409227" y="2019557"/>
                        </a:cubicBezTo>
                        <a:cubicBezTo>
                          <a:pt x="2333035" y="2037861"/>
                          <a:pt x="2184595" y="1979749"/>
                          <a:pt x="2017580" y="2019557"/>
                        </a:cubicBezTo>
                        <a:cubicBezTo>
                          <a:pt x="1850565" y="2059365"/>
                          <a:pt x="1489260" y="1996013"/>
                          <a:pt x="1323295" y="2019557"/>
                        </a:cubicBezTo>
                        <a:cubicBezTo>
                          <a:pt x="1157331" y="2043101"/>
                          <a:pt x="1111554" y="1995817"/>
                          <a:pt x="931647" y="2019557"/>
                        </a:cubicBezTo>
                        <a:cubicBezTo>
                          <a:pt x="751740" y="2043297"/>
                          <a:pt x="749131" y="1991580"/>
                          <a:pt x="640878" y="2019557"/>
                        </a:cubicBezTo>
                        <a:cubicBezTo>
                          <a:pt x="532625" y="2047534"/>
                          <a:pt x="142668" y="1943640"/>
                          <a:pt x="0" y="2019557"/>
                        </a:cubicBezTo>
                        <a:cubicBezTo>
                          <a:pt x="-4366" y="1783111"/>
                          <a:pt x="26237" y="1744813"/>
                          <a:pt x="0" y="1534863"/>
                        </a:cubicBezTo>
                        <a:cubicBezTo>
                          <a:pt x="-26237" y="1324913"/>
                          <a:pt x="26128" y="1301547"/>
                          <a:pt x="0" y="1090561"/>
                        </a:cubicBezTo>
                        <a:cubicBezTo>
                          <a:pt x="-26128" y="879575"/>
                          <a:pt x="4725" y="717972"/>
                          <a:pt x="0" y="585672"/>
                        </a:cubicBezTo>
                        <a:cubicBezTo>
                          <a:pt x="-4725" y="453372"/>
                          <a:pt x="788" y="2004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84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1165</Words>
  <Application>Microsoft Office PowerPoint</Application>
  <PresentationFormat>Widescreen</PresentationFormat>
  <Paragraphs>105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-apple-system</vt:lpstr>
      <vt:lpstr>CMR10</vt:lpstr>
      <vt:lpstr>CMTI10</vt:lpstr>
      <vt:lpstr>Google Sans</vt:lpstr>
      <vt:lpstr>Inter</vt:lpstr>
      <vt:lpstr>Lucida Grande</vt:lpstr>
      <vt:lpstr>Noto Sans JP</vt:lpstr>
      <vt:lpstr>游ゴシック</vt:lpstr>
      <vt:lpstr>游ゴシック Light</vt:lpstr>
      <vt:lpstr>Arial</vt:lpstr>
      <vt:lpstr>Georgia</vt:lpstr>
      <vt:lpstr>Source Sans Pro</vt:lpstr>
      <vt:lpstr>Verdana</vt:lpstr>
      <vt:lpstr>Office Theme</vt:lpstr>
      <vt:lpstr>Curved representational Bregman divergences  and their applications</vt:lpstr>
      <vt:lpstr>Bregman divergences  (1960’s)</vt:lpstr>
      <vt:lpstr>PowerPoint Presentation</vt:lpstr>
      <vt:lpstr>Kullback-Leibler divergence between multivariate normal distributions… </vt:lpstr>
      <vt:lpstr>Bregman divergences in machine learning…</vt:lpstr>
      <vt:lpstr>Representational Bregman divergences (2009)</vt:lpstr>
      <vt:lpstr>Extendedα-divergences are representational BDs</vt:lpstr>
      <vt:lpstr>Generalized Artstein-Avidan—Milman Legendre transforms</vt:lpstr>
      <vt:lpstr>Generalized Artstein-Avidan—Milman Legendre transforms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4</cp:revision>
  <dcterms:created xsi:type="dcterms:W3CDTF">2025-07-01T06:40:04Z</dcterms:created>
  <dcterms:modified xsi:type="dcterms:W3CDTF">2025-07-30T07:14:15Z</dcterms:modified>
</cp:coreProperties>
</file>