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2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14" autoAdjust="0"/>
  </p:normalViewPr>
  <p:slideViewPr>
    <p:cSldViewPr snapToGrid="0">
      <p:cViewPr varScale="1">
        <p:scale>
          <a:sx n="56" d="100"/>
          <a:sy n="56" d="100"/>
        </p:scale>
        <p:origin x="104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92C21-9D5A-4D6F-B434-D3073EB968B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8389A-A27E-4C39-8326-3C4BB1B7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1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tsulliv.github.io/perceptr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hazcode.gitlab.io/meb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https://neuripsmeetup.jp/2021/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389A-A27E-4C39-8326-3C4BB1B7E9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48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https://jtsulliv.github.io/perceptron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https://mitpress.mit.edu/books/perceptrons</a:t>
            </a:r>
          </a:p>
          <a:p>
            <a:r>
              <a:rPr lang="en-US" dirty="0" smtClean="0"/>
              <a:t>https://towardsdatascience.com/perceptron-explanation-implementation-and-a-visual-example-3c8e76b4e2d1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4CFBC-6C53-4DED-A956-28169B3051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19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https://phazcode.gitlab.io/meb/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D472-13BA-43C2-8808-4406E5234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1C68-7A87-49AB-8D63-AA53DED2C69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0DC1-9BCC-4AD9-807D-8EB6FBFE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9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1C68-7A87-49AB-8D63-AA53DED2C69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0DC1-9BCC-4AD9-807D-8EB6FBFE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0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1C68-7A87-49AB-8D63-AA53DED2C69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0DC1-9BCC-4AD9-807D-8EB6FBFE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8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1C68-7A87-49AB-8D63-AA53DED2C69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0DC1-9BCC-4AD9-807D-8EB6FBFE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8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1C68-7A87-49AB-8D63-AA53DED2C69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0DC1-9BCC-4AD9-807D-8EB6FBFE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1C68-7A87-49AB-8D63-AA53DED2C69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0DC1-9BCC-4AD9-807D-8EB6FBFE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2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1C68-7A87-49AB-8D63-AA53DED2C69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0DC1-9BCC-4AD9-807D-8EB6FBFE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8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1C68-7A87-49AB-8D63-AA53DED2C69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0DC1-9BCC-4AD9-807D-8EB6FBFE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2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1C68-7A87-49AB-8D63-AA53DED2C69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0DC1-9BCC-4AD9-807D-8EB6FBFE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1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1C68-7A87-49AB-8D63-AA53DED2C69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0DC1-9BCC-4AD9-807D-8EB6FBFE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9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1C68-7A87-49AB-8D63-AA53DED2C69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0DC1-9BCC-4AD9-807D-8EB6FBFE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9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51C68-7A87-49AB-8D63-AA53DED2C69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0DC1-9BCC-4AD9-807D-8EB6FBFE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6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357" y="550607"/>
            <a:ext cx="11133218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Information Geometry: </a:t>
            </a:r>
            <a:r>
              <a:rPr lang="en-US" b="1" dirty="0" smtClean="0">
                <a:solidFill>
                  <a:schemeClr val="accent1"/>
                </a:solidFill>
              </a:rPr>
              <a:t/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b="1" dirty="0" smtClean="0">
                <a:solidFill>
                  <a:schemeClr val="accent1"/>
                </a:solidFill>
              </a:rPr>
              <a:t>An Introduction</a:t>
            </a:r>
            <a:r>
              <a:rPr lang="en-US" b="1" baseline="30000" dirty="0" smtClean="0">
                <a:solidFill>
                  <a:srgbClr val="FF0000"/>
                </a:solidFill>
              </a:rPr>
              <a:t>*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for Machine </a:t>
            </a:r>
            <a:r>
              <a:rPr lang="en-US" b="1" dirty="0" smtClean="0">
                <a:solidFill>
                  <a:schemeClr val="accent1"/>
                </a:solidFill>
              </a:rPr>
              <a:t>Learning</a:t>
            </a:r>
            <a:br>
              <a:rPr lang="en-US" b="1" dirty="0" smtClean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11979" y="3274573"/>
            <a:ext cx="9144000" cy="2095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Frank Nielsen</a:t>
            </a:r>
          </a:p>
          <a:p>
            <a:r>
              <a:rPr lang="en-US" dirty="0" smtClean="0"/>
              <a:t>Sony Computer Science Laboratories Inc.</a:t>
            </a:r>
          </a:p>
          <a:p>
            <a:r>
              <a:rPr lang="en-US" dirty="0" smtClean="0"/>
              <a:t>Tokyo, Japan</a:t>
            </a:r>
          </a:p>
          <a:p>
            <a:endParaRPr lang="en-US" dirty="0" smtClean="0"/>
          </a:p>
          <a:p>
            <a:r>
              <a:rPr lang="en-US" sz="1800" i="1" dirty="0"/>
              <a:t>https://franknielsen.github.io/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24" y="5370293"/>
            <a:ext cx="4792910" cy="12295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97369" y="6488668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December </a:t>
            </a:r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19877" y="6015077"/>
            <a:ext cx="1547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baseline="30000" dirty="0" smtClean="0">
                <a:solidFill>
                  <a:srgbClr val="FF0000"/>
                </a:solidFill>
              </a:rPr>
              <a:t>*: invitation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0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Outline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&amp; computational geometry: A long history!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1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Neural Network from Scratch: Perceptron Linear Classif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9091" y="888287"/>
            <a:ext cx="8703681" cy="24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01165" y="-185942"/>
            <a:ext cx="116553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1"/>
                </a:solidFill>
              </a:rPr>
              <a:t>Geometric learning machines: I. P</a:t>
            </a:r>
            <a:r>
              <a:rPr lang="en-US" b="1" dirty="0" smtClean="0">
                <a:solidFill>
                  <a:schemeClr val="accent1"/>
                </a:solidFill>
              </a:rPr>
              <a:t>erceptron (1960’s)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s://media.lesechos.com/api/v1/images/view/5bf3e6443e454627390c6d24/1280x720/2108927-1957-le-perceptron-premiere-machine-apprenante-web-tete-03050464933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9" y="3543060"/>
            <a:ext cx="4044051" cy="227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&quot;Perceptrons: An Introduction to Computational Geometry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234" y="888287"/>
            <a:ext cx="1400217" cy="211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mazon | Perceptrons (MIT Press): An Introduction to Computational  Geometry, Expanded Edition (The MIT Press) | Minsky, Marvin, Papert,  Seymour A. | Neural Network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234" y="3530455"/>
            <a:ext cx="1411756" cy="211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72088" y="5711064"/>
            <a:ext cx="16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MIT Press, 1987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5850" y="5817838"/>
            <a:ext cx="3307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Connectionism machine</a:t>
            </a:r>
          </a:p>
          <a:p>
            <a:r>
              <a:rPr lang="en-US" sz="2400" dirty="0" smtClean="0"/>
              <a:t>≠ von Neumann machine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4648897" y="6083240"/>
            <a:ext cx="76839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Marvin Minsky and Seymour </a:t>
            </a:r>
            <a:r>
              <a:rPr lang="en-US" sz="2000" b="1" dirty="0" err="1">
                <a:solidFill>
                  <a:schemeClr val="accent6"/>
                </a:solidFill>
              </a:rPr>
              <a:t>Papert</a:t>
            </a:r>
            <a:r>
              <a:rPr lang="en-US" sz="20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000" b="1" i="1" dirty="0" err="1">
                <a:solidFill>
                  <a:schemeClr val="accent6"/>
                </a:solidFill>
              </a:rPr>
              <a:t>Perceptrons</a:t>
            </a:r>
            <a:r>
              <a:rPr lang="en-US" sz="2000" b="1" i="1" dirty="0">
                <a:solidFill>
                  <a:schemeClr val="accent6"/>
                </a:solidFill>
              </a:rPr>
              <a:t>: An Introduction </a:t>
            </a:r>
            <a:r>
              <a:rPr lang="en-US" sz="2400" b="1" i="1" dirty="0">
                <a:solidFill>
                  <a:schemeClr val="accent6"/>
                </a:solidFill>
              </a:rPr>
              <a:t>to </a:t>
            </a:r>
            <a:r>
              <a:rPr lang="en-US" sz="2400" b="1" u="sng" dirty="0">
                <a:solidFill>
                  <a:schemeClr val="accent6"/>
                </a:solidFill>
              </a:rPr>
              <a:t>Computational Geometry</a:t>
            </a:r>
            <a:r>
              <a:rPr lang="en-US" sz="2000" b="1" i="1" dirty="0">
                <a:solidFill>
                  <a:schemeClr val="accent6"/>
                </a:solidFill>
              </a:rPr>
              <a:t>, 1969</a:t>
            </a:r>
            <a:endParaRPr lang="en-US" sz="2000" b="1" i="1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72088" y="3001821"/>
            <a:ext cx="16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MIT Press, 1969</a:t>
            </a:r>
            <a:endParaRPr lang="en-US" dirty="0"/>
          </a:p>
        </p:txBody>
      </p:sp>
      <p:pic>
        <p:nvPicPr>
          <p:cNvPr id="9" name="Picture 4" descr="https://miro.medium.com/max/1050/1*reB4jvs908ivMs_yAUZRO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67" y="836275"/>
            <a:ext cx="3008960" cy="30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23379" y="3675304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boundary: hyperplanes</a:t>
            </a:r>
          </a:p>
        </p:txBody>
      </p:sp>
      <p:sp>
        <p:nvSpPr>
          <p:cNvPr id="11" name="AutoShape 6" descr="Nonlinear decision boundaries | Mastering Machine Learning with  scikit-learn - Second Edi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Nonlinear decision boundaries | Mastering Machine Learning with  scikit-learn - Second Editi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985" y="4212965"/>
            <a:ext cx="4493716" cy="133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86766" y="5531668"/>
            <a:ext cx="249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XOR cannot be learned…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4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upport vector machines (SVM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01" y="1713511"/>
            <a:ext cx="51816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rateekvjoshi.files.wordpress.com/2012/08/2d-to-3d-projection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992" y="2272145"/>
            <a:ext cx="4916474" cy="368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8648" y="1080842"/>
            <a:ext cx="295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Linear separator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95100" y="5836492"/>
            <a:ext cx="26597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Kernel machines</a:t>
            </a:r>
          </a:p>
          <a:p>
            <a:r>
              <a:rPr lang="en-US" sz="2800" dirty="0" smtClean="0"/>
              <a:t>(RKHS geometry)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162623" y="2884854"/>
            <a:ext cx="176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 map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255241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1970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731726" y="6135141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1992</a:t>
            </a:r>
            <a:endParaRPr lang="en-US" sz="3600" dirty="0"/>
          </a:p>
        </p:txBody>
      </p:sp>
      <p:sp>
        <p:nvSpPr>
          <p:cNvPr id="7" name="Right Arrow 6"/>
          <p:cNvSpPr/>
          <p:nvPr/>
        </p:nvSpPr>
        <p:spPr>
          <a:xfrm>
            <a:off x="5374219" y="2826082"/>
            <a:ext cx="1779192" cy="1690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65495" y="1048599"/>
            <a:ext cx="3723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Non-linear separator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98702" y="4511889"/>
            <a:ext cx="2052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Inner product</a:t>
            </a:r>
          </a:p>
          <a:p>
            <a:r>
              <a:rPr lang="en-US" sz="2400" b="1" dirty="0" smtClean="0"/>
              <a:t>(Hilbert space)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08910" y="1936649"/>
            <a:ext cx="2041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Support vector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 rot="3491237">
            <a:off x="3005299" y="2439644"/>
            <a:ext cx="727704" cy="46206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-72397"/>
            <a:ext cx="124383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1"/>
                </a:solidFill>
              </a:rPr>
              <a:t>Geometric learning machines: II. SVMs</a:t>
            </a:r>
            <a:r>
              <a:rPr lang="en-US" b="1" dirty="0" smtClean="0">
                <a:solidFill>
                  <a:schemeClr val="accent1"/>
                </a:solidFill>
              </a:rPr>
              <a:t> (1970’s, 1992)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17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19" y="154191"/>
            <a:ext cx="12425516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SVM: Dual quadratic program amount to solve for a </a:t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u="sng" dirty="0" smtClean="0">
                <a:solidFill>
                  <a:schemeClr val="accent1"/>
                </a:solidFill>
              </a:rPr>
              <a:t>smallest enclosing ball </a:t>
            </a:r>
            <a:r>
              <a:rPr lang="en-US" b="1" dirty="0" smtClean="0">
                <a:solidFill>
                  <a:schemeClr val="accent1"/>
                </a:solidFill>
              </a:rPr>
              <a:t>(= SEB): </a:t>
            </a:r>
            <a:r>
              <a:rPr lang="en-US" b="1" dirty="0" smtClean="0">
                <a:solidFill>
                  <a:srgbClr val="FF0000"/>
                </a:solidFill>
              </a:rPr>
              <a:t>Computational geometry !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Image result for svm dual quadratic pro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9" y="1479754"/>
            <a:ext cx="6010190" cy="450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mallest enclosing b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074" y="1844163"/>
            <a:ext cx="29527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6906493" y="2731217"/>
            <a:ext cx="2015613" cy="114054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1408137" y="3035485"/>
            <a:ext cx="670046" cy="1140542"/>
          </a:xfrm>
          <a:prstGeom prst="leftRightArrow">
            <a:avLst>
              <a:gd name="adj1" fmla="val 50000"/>
              <a:gd name="adj2" fmla="val 17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99161" y="4711922"/>
            <a:ext cx="50012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Smallest enclosing ball:</a:t>
            </a:r>
            <a:endParaRPr lang="en-US" sz="2800" b="1" dirty="0"/>
          </a:p>
          <a:p>
            <a:r>
              <a:rPr lang="en-US" sz="3200" b="1" dirty="0" smtClean="0"/>
              <a:t>Smallest ball with respect to</a:t>
            </a:r>
          </a:p>
          <a:p>
            <a:r>
              <a:rPr lang="en-US" sz="3200" b="1" dirty="0"/>
              <a:t>r</a:t>
            </a:r>
            <a:r>
              <a:rPr lang="en-US" sz="3200" b="1" dirty="0" smtClean="0"/>
              <a:t>adius or set inclusion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51619" y="6385575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  <a:latin typeface="Open Sans"/>
              </a:rPr>
              <a:t>Approximating </a:t>
            </a:r>
            <a:r>
              <a:rPr lang="en-US" sz="2400" b="1" dirty="0">
                <a:solidFill>
                  <a:schemeClr val="accent6"/>
                </a:solidFill>
                <a:latin typeface="Open Sans"/>
              </a:rPr>
              <a:t>Smallest Enclosing Balls with Applications to Machine </a:t>
            </a:r>
            <a:r>
              <a:rPr lang="en-US" sz="2400" b="1" dirty="0" smtClean="0">
                <a:solidFill>
                  <a:schemeClr val="accent6"/>
                </a:solidFill>
                <a:latin typeface="Open Sans"/>
              </a:rPr>
              <a:t>Learning, IJGA 2009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40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9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171</Words>
  <Application>Microsoft Office PowerPoint</Application>
  <PresentationFormat>Widescreen</PresentationFormat>
  <Paragraphs>43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Open Sans</vt:lpstr>
      <vt:lpstr>Arial</vt:lpstr>
      <vt:lpstr>Calibri</vt:lpstr>
      <vt:lpstr>Calibri Light</vt:lpstr>
      <vt:lpstr>Office Theme</vt:lpstr>
      <vt:lpstr>Information Geometry:  An Introduction* for Machine Learning </vt:lpstr>
      <vt:lpstr>Outline</vt:lpstr>
      <vt:lpstr>PowerPoint Presentation</vt:lpstr>
      <vt:lpstr>PowerPoint Presentation</vt:lpstr>
      <vt:lpstr>SVM: Dual quadratic program amount to solve for a   smallest enclosing ball (= SEB): Computational geometry 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Geometry:  An Introduction* for Machine Learning </dc:title>
  <dc:creator>Nielsen</dc:creator>
  <cp:lastModifiedBy>Nielsen</cp:lastModifiedBy>
  <cp:revision>4</cp:revision>
  <dcterms:created xsi:type="dcterms:W3CDTF">2021-11-30T08:43:14Z</dcterms:created>
  <dcterms:modified xsi:type="dcterms:W3CDTF">2021-12-01T23:58:33Z</dcterms:modified>
</cp:coreProperties>
</file>