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43" autoAdjust="0"/>
  </p:normalViewPr>
  <p:slideViewPr>
    <p:cSldViewPr snapToGrid="0">
      <p:cViewPr varScale="1">
        <p:scale>
          <a:sx n="71" d="100"/>
          <a:sy n="71" d="100"/>
        </p:scale>
        <p:origin x="11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D4C2D-CE11-4A36-9412-76A548B99578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3250-0369-4FF2-8A87-F471EFBE0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94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4NUyH4U04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Two definitions of the geometric Jensen-Shannon divergences (G-JSD):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① Use M-statistical mixtures. Merit is to obtain closed-form formula for multivariate normal with M=geometric mean: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https://www.mdpi.com/1099-4300/21/5/485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② Define statistical divergence geometrically as a function on the product manifold. Then replace abstract mean by midpoint on a geodesic:</a:t>
            </a:r>
          </a:p>
          <a:p>
            <a:r>
              <a:rPr kumimoji="1" lang="en-US" altLang="ja-JP" dirty="0"/>
              <a:t>https://link.springer.com/chapter/10.1007/978-3-031-38271-0_15</a:t>
            </a:r>
          </a:p>
          <a:p>
            <a:r>
              <a:rPr kumimoji="1" lang="en-US" altLang="ja-JP" dirty="0"/>
              <a:t>Video: https://www.youtube.com/watch?v=m-mElw8nRPM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6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Affine manifold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lang="en-US" altLang="ja-JP" b="1" i="0" dirty="0">
                <a:effectLst/>
                <a:latin typeface="+mj-lt"/>
              </a:rPr>
              <a:t>)</a:t>
            </a:r>
            <a:r>
              <a:rPr kumimoji="1" lang="en-US" altLang="ja-JP" b="1" dirty="0">
                <a:latin typeface="+mj-lt"/>
              </a:rPr>
              <a:t>: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Hessian manifold : Affine manifold + Hessian metric tensor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Bregman manifold = Hessian manifold with global chart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 </a:t>
            </a: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https://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tinyurl.com/HessBreg</a:t>
            </a:r>
            <a:endParaRPr lang="en-US" altLang="ja-JP" b="1" i="0" u="none" strike="noStrike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https://twitter.com/FrnkNlsn/status/1712991125672518000</a:t>
            </a:r>
          </a:p>
          <a:p>
            <a:endParaRPr lang="en-US" altLang="ja-JP" b="1" i="0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https://link.springer.com/chapter/10.1007/978-3-030-65459-7_7</a:t>
            </a:r>
          </a:p>
          <a:p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Simple iterative algorithm to compute the geometric matrix mean of n SPD matrices.</a:t>
            </a:r>
          </a:p>
          <a:p>
            <a:r>
              <a:rPr kumimoji="1" lang="en-US" altLang="ja-JP" dirty="0"/>
              <a:t>Extend to approximate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 from variates:</a:t>
            </a:r>
          </a:p>
          <a:p>
            <a:endParaRPr kumimoji="1" lang="en-US" altLang="ja-JP" dirty="0">
              <a:solidFill>
                <a:schemeClr val="accent4"/>
              </a:solidFill>
              <a:latin typeface="Arial Narrow" panose="020B0606020202030204" pitchFamily="34" charset="0"/>
            </a:endParaRPr>
          </a:p>
          <a:p>
            <a:r>
              <a:rPr kumimoji="1" lang="en-US" altLang="ja-JP" dirty="0"/>
              <a:t>https://franknielsen.github.io/MatrixGeometricMean/WhatIsInductiveMean-notformatted.pdf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1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39E8-4553-E688-58F1-3107AF670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E8D6A-D124-1012-C030-7B6E9CB5E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E499-0163-991D-9DA4-29CBD956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4BC9-BD90-A49F-F2B0-A8EB44F1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26CA-A62D-5383-1CB6-E06BFF0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DC74-90E8-A06F-483F-ECA59C52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BB9FC-A15D-25AA-C74F-09888322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4045-5780-54E6-F536-6787422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8D64-C179-01CA-73FD-70A6322A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294E-DD04-8F28-4968-59B3DEE1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0F98-0119-B5EA-23AE-EB5464415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4923D-C41C-40D0-10A6-B17CECFF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34DA6-6594-8A48-2E2E-F1B6AD8E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6564-3F4A-BB1B-733A-E3004A7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5BB0-4B28-0F56-E8C4-06BDA75A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8F01-BB68-DB88-F5CF-6FB4445D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8A29-5A9D-6243-F35A-7F99D127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8788-1240-B4A5-490B-F8A31D40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8E6F-E601-29EF-B48C-D1B4421D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9A8D-1205-0F5B-B7E8-BB004E79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4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D7D3-AFC8-04B6-E8FF-F14F2C45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198C-8709-C4A2-EABE-F810A096B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7F14-9728-77B4-DCB8-9B7CD1A2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A607-489D-46F6-0789-81C0D11D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63B7-D2CE-A991-74B2-4A174A0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22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E70-0856-E35A-45BC-3DE26223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D76F-0FC7-7813-23F7-E6DD2B176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371F-F467-4CB6-D55D-FD2EB3BA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57B8-20F0-9DAD-AF8B-77F95484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87B1-1A2A-8600-CD3D-545560FD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7D5F-C05A-D8A6-5D13-774BA050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F5BC-3094-141E-C81D-D2F3CCDE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BDB4-985F-2A64-9195-151FFB4A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5BB70-99B8-9DDA-BB04-F47A55BA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BF85E-BFD7-F9E4-BA80-64AC47ECC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3E324-7838-CEB9-A7BD-AF9375E9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D52E4-F99A-5ED2-74CD-61DDD92D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92DD1-2D82-10F7-8A9F-A3094688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39946-71C7-5934-B859-28DFB15D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51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65CA-FA40-127B-A875-B2E0E884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E47D1-5BCF-16D9-5039-9CE91660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46F70-04D7-00CD-D21E-5D649CB7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B67C-88D7-97C2-945C-39C33CF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EDA49-6FA1-8C07-07F4-0FDB627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23E26-2E5E-D49F-39B0-5D1F1C9A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2281-0F45-61CF-9C13-F62C2B75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73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536-14F1-B282-6C80-E422DDD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C3DF-4C8E-063E-443E-6F85BF6F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0E6C-7A9C-4718-D5D5-D18854B0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CB768-BBDF-FC74-D443-90758208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BFBE-B930-CB72-15C2-B4269E0F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0F05B-3B3E-C203-F70A-07CD039F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4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B94D-3C54-810C-E370-B910F74D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32F1A-9389-D0FB-BFF3-584FA3B4C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617CE-1855-942F-025F-F232B3AD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91C2-DAF3-EAD3-2011-8D27838D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4A276-7BB9-F09B-926C-3EA6AE3A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217B-4274-7C6A-B050-FBD5251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00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514A7-4151-2CE6-9E98-6AC7A6DF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00639-AD01-45E1-0A6A-3326FC20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C59F-0210-A50C-92BF-6E4FCE08D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D380-D20F-4BF7-A204-3A9DABE281DF}" type="datetimeFigureOut">
              <a:rPr kumimoji="1" lang="ja-JP" altLang="en-US" smtClean="0"/>
              <a:t>2023/11/22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9C01-3DE6-CF01-F425-13F21F5A3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2EC3-3002-0AE7-3B71-D791DD89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2E4A7-9247-E0ED-8B71-62398425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120028"/>
            <a:ext cx="10515600" cy="1325563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5"/>
                </a:solidFill>
              </a:rPr>
              <a:t>Geometric Jensen-Shannon divergences:</a:t>
            </a:r>
            <a:br>
              <a:rPr lang="en-US" altLang="ja-JP" b="1" dirty="0">
                <a:solidFill>
                  <a:schemeClr val="accent5"/>
                </a:solidFill>
              </a:rPr>
            </a:br>
            <a:r>
              <a:rPr lang="en-US" altLang="ja-JP" b="1" dirty="0">
                <a:solidFill>
                  <a:schemeClr val="accent5"/>
                </a:solidFill>
              </a:rPr>
              <a:t>Two meanings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F10E64-7C91-9504-7EF5-DE608D85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918" y="2777733"/>
            <a:ext cx="10515600" cy="4351338"/>
          </a:xfrm>
        </p:spPr>
        <p:txBody>
          <a:bodyPr/>
          <a:lstStyle/>
          <a:p>
            <a:r>
              <a:rPr lang="en-US" altLang="ja-JP" dirty="0"/>
              <a:t>Replace </a:t>
            </a:r>
            <a:r>
              <a:rPr lang="en-US" altLang="ja-JP" i="1" dirty="0"/>
              <a:t>arithmetic</a:t>
            </a:r>
            <a:r>
              <a:rPr lang="en-US" altLang="ja-JP" dirty="0"/>
              <a:t> by </a:t>
            </a:r>
            <a:r>
              <a:rPr lang="en-US" altLang="ja-JP" b="1" dirty="0">
                <a:solidFill>
                  <a:srgbClr val="FF0000"/>
                </a:solidFill>
              </a:rPr>
              <a:t>abstract mean </a:t>
            </a:r>
            <a:r>
              <a:rPr lang="en-US" altLang="ja-JP" dirty="0"/>
              <a:t>in the JSD: 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</a:rPr>
              <a:t>M-JSD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View JSD as a </a:t>
            </a:r>
            <a:r>
              <a:rPr lang="en-US" altLang="ja-JP" b="1" dirty="0">
                <a:solidFill>
                  <a:srgbClr val="FF0000"/>
                </a:solidFill>
              </a:rPr>
              <a:t>contrast divergence</a:t>
            </a:r>
            <a:r>
              <a:rPr lang="en-US" altLang="ja-JP" dirty="0"/>
              <a:t>, a </a:t>
            </a:r>
            <a:r>
              <a:rPr lang="en-US" altLang="ja-JP" i="1" dirty="0">
                <a:solidFill>
                  <a:srgbClr val="FF0000"/>
                </a:solidFill>
              </a:rPr>
              <a:t>geometric function </a:t>
            </a:r>
            <a:r>
              <a:rPr lang="en-US" altLang="ja-JP" dirty="0"/>
              <a:t>on the product manifold </a:t>
            </a:r>
            <a:r>
              <a:rPr lang="en-US" altLang="ja-JP" dirty="0" err="1"/>
              <a:t>MxM</a:t>
            </a:r>
            <a:r>
              <a:rPr lang="en-US" altLang="ja-JP" dirty="0"/>
              <a:t> using a 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-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geodesic</a:t>
            </a:r>
            <a:r>
              <a:rPr lang="en-US" altLang="ja-JP" dirty="0"/>
              <a:t>: </a:t>
            </a:r>
            <a:r>
              <a:rPr lang="ja-JP" altLang="en-US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∇</a:t>
            </a:r>
            <a:r>
              <a:rPr lang="en-US" altLang="ja-JP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-JSD</a:t>
            </a:r>
            <a:endParaRPr lang="ja-JP" altLang="en-US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C0AC0-6F65-3ECF-9887-C435D9B2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98" y="1677093"/>
            <a:ext cx="8715375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F3324-F887-B0FF-95FD-FA81994D32F4}"/>
              </a:ext>
            </a:extLst>
          </p:cNvPr>
          <p:cNvSpPr txBox="1"/>
          <p:nvPr/>
        </p:nvSpPr>
        <p:spPr>
          <a:xfrm>
            <a:off x="6328466" y="976724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FF00"/>
                </a:highlight>
              </a:rPr>
              <a:t>Ordinary</a:t>
            </a:r>
          </a:p>
          <a:p>
            <a:pPr algn="ctr"/>
            <a:r>
              <a:rPr lang="en-US" altLang="ja-JP" dirty="0">
                <a:highlight>
                  <a:srgbClr val="FFFF00"/>
                </a:highlight>
              </a:rPr>
              <a:t>Jensen-Shannon divergence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466B1F01-FC8E-C9BD-B81D-DD7F64E33F33}"/>
              </a:ext>
            </a:extLst>
          </p:cNvPr>
          <p:cNvSpPr/>
          <p:nvPr/>
        </p:nvSpPr>
        <p:spPr>
          <a:xfrm>
            <a:off x="72462" y="1802883"/>
            <a:ext cx="2338633" cy="27764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92E84BD5-DC00-D2D8-39DA-D398D54AB40F}"/>
              </a:ext>
            </a:extLst>
          </p:cNvPr>
          <p:cNvSpPr/>
          <p:nvPr/>
        </p:nvSpPr>
        <p:spPr>
          <a:xfrm>
            <a:off x="245882" y="1800520"/>
            <a:ext cx="2186233" cy="5057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875D03-0A0B-8FB5-79CC-6AAC19D7A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205" y="5762986"/>
            <a:ext cx="8515545" cy="8712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5BBCB7-845B-98F3-4AE8-AC6E6355E4F7}"/>
              </a:ext>
            </a:extLst>
          </p:cNvPr>
          <p:cNvSpPr txBox="1"/>
          <p:nvPr/>
        </p:nvSpPr>
        <p:spPr>
          <a:xfrm>
            <a:off x="2509027" y="3579138"/>
            <a:ext cx="2100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2551C-83BC-F8C9-3836-0B8D4FFBBA48}"/>
              </a:ext>
            </a:extLst>
          </p:cNvPr>
          <p:cNvSpPr txBox="1"/>
          <p:nvPr/>
        </p:nvSpPr>
        <p:spPr>
          <a:xfrm>
            <a:off x="2584515" y="5846822"/>
            <a:ext cx="868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②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F8D360-6B3F-ABCC-BEAD-BF2D13BE8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689" y="3191095"/>
            <a:ext cx="7262459" cy="8130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51F1E7-7F05-6026-E5BD-A1BA2CFE5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248" y="3885464"/>
            <a:ext cx="2881256" cy="7847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3A93A-0DFA-C5D7-CB54-7AA0387E4212}"/>
              </a:ext>
            </a:extLst>
          </p:cNvPr>
          <p:cNvSpPr txBox="1"/>
          <p:nvPr/>
        </p:nvSpPr>
        <p:spPr>
          <a:xfrm>
            <a:off x="7919607" y="3928260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Mixture </a:t>
            </a:r>
            <a:r>
              <a:rPr kumimoji="1" lang="en-US" altLang="ja-JP" sz="1600" dirty="0" err="1"/>
              <a:t>wrt</a:t>
            </a:r>
            <a:endParaRPr kumimoji="1" lang="en-US" altLang="ja-JP" sz="1600" dirty="0"/>
          </a:p>
          <a:p>
            <a:pPr algn="ctr"/>
            <a:r>
              <a:rPr lang="en-US" altLang="ja-JP" sz="1600" dirty="0"/>
              <a:t>a mean M</a:t>
            </a:r>
            <a:endParaRPr kumimoji="1" lang="ja-JP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FF767-3525-4800-3C6A-2A7157206B4D}"/>
              </a:ext>
            </a:extLst>
          </p:cNvPr>
          <p:cNvSpPr txBox="1"/>
          <p:nvPr/>
        </p:nvSpPr>
        <p:spPr>
          <a:xfrm>
            <a:off x="7076386" y="4415455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Geometric mean M=G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328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642B-9742-5616-9937-04663142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6" y="-273488"/>
            <a:ext cx="11752068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5"/>
                </a:solidFill>
              </a:rPr>
              <a:t>Hessian manifolds, Hessian geometry, Bregman geometry</a:t>
            </a:r>
            <a:endParaRPr kumimoji="1" lang="ja-JP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 descr="A book cover with text&#10;&#10;Description automatically generated">
            <a:extLst>
              <a:ext uri="{FF2B5EF4-FFF2-40B4-BE49-F238E27FC236}">
                <a16:creationId xmlns:a16="http://schemas.microsoft.com/office/drawing/2014/main" id="{D048D31E-7654-8254-FA04-F9748BFF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8" y="2025615"/>
            <a:ext cx="2577158" cy="3655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7AD0D-A17F-006E-8AC8-E7411C575379}"/>
              </a:ext>
            </a:extLst>
          </p:cNvPr>
          <p:cNvSpPr txBox="1"/>
          <p:nvPr/>
        </p:nvSpPr>
        <p:spPr>
          <a:xfrm>
            <a:off x="219966" y="772497"/>
            <a:ext cx="12067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Hessian structure </a:t>
            </a:r>
            <a:r>
              <a:rPr kumimoji="1" lang="en-US" altLang="ja-JP" dirty="0"/>
              <a:t>on a manifold:  </a:t>
            </a:r>
            <a:r>
              <a:rPr kumimoji="1" lang="en-US" altLang="ja-JP" b="1" dirty="0">
                <a:latin typeface="+mj-lt"/>
              </a:rPr>
              <a:t>(g,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/>
              <a:t>where g is a Hessian metric tensor and a torsion-free flat connection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endParaRPr kumimoji="1" lang="en-US" altLang="ja-JP" dirty="0"/>
          </a:p>
          <a:p>
            <a:r>
              <a:rPr lang="en-US" altLang="ja-JP" dirty="0"/>
              <a:t>To every chart there is a </a:t>
            </a:r>
            <a:r>
              <a:rPr lang="en-US" altLang="ja-JP" b="1" dirty="0">
                <a:solidFill>
                  <a:srgbClr val="FF0000"/>
                </a:solidFill>
              </a:rPr>
              <a:t>potential function </a:t>
            </a:r>
            <a:r>
              <a:rPr lang="en-US" altLang="ja-JP" dirty="0"/>
              <a:t>defining the Hessian metric in local coordinates of the chart</a:t>
            </a:r>
          </a:p>
          <a:p>
            <a:r>
              <a:rPr kumimoji="1" lang="en-US" altLang="ja-JP" dirty="0"/>
              <a:t>Hessian </a:t>
            </a:r>
            <a:r>
              <a:rPr lang="en-US" altLang="ja-JP" dirty="0"/>
              <a:t>manifolds are special </a:t>
            </a:r>
            <a:r>
              <a:rPr lang="en-US" altLang="ja-JP" b="1" dirty="0">
                <a:solidFill>
                  <a:srgbClr val="FF0000"/>
                </a:solidFill>
              </a:rPr>
              <a:t>affine manifolds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>
                <a:latin typeface="+mj-lt"/>
              </a:rPr>
              <a:t>where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</a:p>
          <a:p>
            <a:r>
              <a:rPr lang="en-US" altLang="ja-JP" dirty="0"/>
              <a:t>A Bregman divergence induces a Hessian manifold with a global chart, a </a:t>
            </a:r>
            <a:r>
              <a:rPr lang="en-US" altLang="ja-JP" b="1" dirty="0">
                <a:solidFill>
                  <a:srgbClr val="FF0000"/>
                </a:solidFill>
              </a:rPr>
              <a:t>Bregman manifold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1026" name="Picture 2" descr="The Geometry of Hessian Structures: Shima, Hirohiko: 9789812700315:  Amazon.com: Books">
            <a:extLst>
              <a:ext uri="{FF2B5EF4-FFF2-40B4-BE49-F238E27FC236}">
                <a16:creationId xmlns:a16="http://schemas.microsoft.com/office/drawing/2014/main" id="{4270141D-62DE-8996-E8BA-9560EC07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51" y="1990611"/>
            <a:ext cx="2504871" cy="37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6DFD9-206F-9197-815E-92946154232B}"/>
              </a:ext>
            </a:extLst>
          </p:cNvPr>
          <p:cNvSpPr txBox="1"/>
          <p:nvPr/>
        </p:nvSpPr>
        <p:spPr>
          <a:xfrm>
            <a:off x="0" y="5716171"/>
            <a:ext cx="618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志摩裕彦, へッセ幾何学， 裳華房， 2001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B527E-ECB8-8DAB-CB88-FAE7BC8F0082}"/>
              </a:ext>
            </a:extLst>
          </p:cNvPr>
          <p:cNvSpPr txBox="1"/>
          <p:nvPr/>
        </p:nvSpPr>
        <p:spPr>
          <a:xfrm>
            <a:off x="4656286" y="5751243"/>
            <a:ext cx="7860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Shima, </a:t>
            </a:r>
            <a:r>
              <a:rPr lang="en-US" altLang="ja-JP" b="0" i="0" dirty="0" err="1">
                <a:solidFill>
                  <a:srgbClr val="222222"/>
                </a:solidFill>
                <a:effectLst/>
                <a:latin typeface="+mj-lt"/>
              </a:rPr>
              <a:t>Hirohiko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The geometry of Hessian structures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 World Scientific, 2007.</a:t>
            </a:r>
            <a:endParaRPr lang="ja-JP" altLang="en-US" dirty="0">
              <a:latin typeface="+mj-lt"/>
            </a:endParaRPr>
          </a:p>
        </p:txBody>
      </p:sp>
      <p:pic>
        <p:nvPicPr>
          <p:cNvPr id="1028" name="Picture 4" descr="Jean-Louis Koszul and Hirihiko Shima at GSI'13 “Geometric Science of... |  Download Scientific Diagram">
            <a:extLst>
              <a:ext uri="{FF2B5EF4-FFF2-40B4-BE49-F238E27FC236}">
                <a16:creationId xmlns:a16="http://schemas.microsoft.com/office/drawing/2014/main" id="{531CC6B4-2CF9-4BBC-DF59-40E0E720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50" y="2025614"/>
            <a:ext cx="3704165" cy="278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E3A9D-DC74-5C90-F7BB-77EFD2367579}"/>
              </a:ext>
            </a:extLst>
          </p:cNvPr>
          <p:cNvSpPr txBox="1"/>
          <p:nvPr/>
        </p:nvSpPr>
        <p:spPr>
          <a:xfrm>
            <a:off x="8303384" y="4893919"/>
            <a:ext cx="34034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Professor Jean-Louis </a:t>
            </a:r>
            <a:r>
              <a:rPr kumimoji="1" lang="en-US" altLang="ja-JP" sz="1600" dirty="0" err="1"/>
              <a:t>Koszul</a:t>
            </a:r>
            <a:r>
              <a:rPr kumimoji="1" lang="en-US" altLang="ja-JP" sz="1600" dirty="0"/>
              <a:t> (left)</a:t>
            </a:r>
          </a:p>
          <a:p>
            <a:pPr algn="ctr"/>
            <a:r>
              <a:rPr lang="en-US" altLang="ja-JP" sz="1600" dirty="0"/>
              <a:t>Professor </a:t>
            </a:r>
            <a:r>
              <a:rPr lang="en-US" altLang="ja-JP" sz="1600" dirty="0" err="1"/>
              <a:t>Hirohiko</a:t>
            </a:r>
            <a:r>
              <a:rPr lang="en-US" altLang="ja-JP" sz="1600" dirty="0"/>
              <a:t> Shima (right)</a:t>
            </a:r>
          </a:p>
          <a:p>
            <a:pPr algn="ctr"/>
            <a:r>
              <a:rPr lang="en-US" altLang="ja-JP" sz="1600" dirty="0"/>
              <a:t>at GSI 2013 </a:t>
            </a:r>
            <a:endParaRPr kumimoji="1" lang="ja-JP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B09E9-86D5-9D8E-E99E-A9452DF7D641}"/>
              </a:ext>
            </a:extLst>
          </p:cNvPr>
          <p:cNvSpPr txBox="1"/>
          <p:nvPr/>
        </p:nvSpPr>
        <p:spPr>
          <a:xfrm>
            <a:off x="46241" y="6165189"/>
            <a:ext cx="12209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"On geodesic triangles with right angles in a dually flat space." 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Progress in Information Geometry: Theory and Applications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. Cham: Springer International Publishing, 2021. 153-190.</a:t>
            </a:r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09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CF7D-F6C2-8E01-6684-C59AC917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0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Mathematics, proof, and computation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09CD-EEB7-0AF0-BD0A-58CFFFD9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1253331"/>
            <a:ext cx="11640671" cy="500762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Mathematics can manipulate definite numbers (“mathematical  entities”) as </a:t>
            </a:r>
            <a:r>
              <a:rPr kumimoji="1" lang="en-US" altLang="ja-JP" b="1" dirty="0">
                <a:solidFill>
                  <a:srgbClr val="FF0000"/>
                </a:solidFill>
              </a:rPr>
              <a:t>limits</a:t>
            </a:r>
            <a:r>
              <a:rPr kumimoji="1" lang="en-US" altLang="ja-JP" dirty="0"/>
              <a:t> of computational processes. Shall computation be finite or how can we </a:t>
            </a:r>
            <a:r>
              <a:rPr lang="en-US" altLang="ja-JP" dirty="0"/>
              <a:t>compute limits</a:t>
            </a:r>
            <a:r>
              <a:rPr kumimoji="1" lang="en-US" altLang="ja-JP" dirty="0"/>
              <a:t> (halting problem, parallelism)?</a:t>
            </a:r>
          </a:p>
          <a:p>
            <a:pPr marL="0" indent="0">
              <a:buNone/>
            </a:pPr>
            <a:r>
              <a:rPr kumimoji="1" lang="en-US" altLang="ja-JP" dirty="0"/>
              <a:t>  For example: continued fractions, arithmetic-geometric means, etc.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Dualities</a:t>
            </a:r>
            <a:r>
              <a:rPr lang="en-US" altLang="ja-JP" dirty="0"/>
              <a:t> in mathematics and computing:</a:t>
            </a:r>
            <a:r>
              <a:rPr kumimoji="1" lang="en-US" altLang="ja-JP" dirty="0"/>
              <a:t> A program can be interpreted or solve many dual problems.</a:t>
            </a:r>
          </a:p>
          <a:p>
            <a:pPr marL="0" indent="0">
              <a:buNone/>
            </a:pPr>
            <a:r>
              <a:rPr kumimoji="1" lang="en-US" altLang="ja-JP" dirty="0"/>
              <a:t>  For example: cross product of two homogeneous 3D vectors interpreted as line passing through two points or dual intersection point of the corresponding two dual lines  (here, projective geometry duality).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44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1ECD-5744-03DF-E2A8-1D624D8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8" y="-42880"/>
            <a:ext cx="12313921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  <a:latin typeface="Arial Narrow" panose="020B0606020202030204" pitchFamily="34" charset="0"/>
              </a:rPr>
              <a:t>Geometric mean of n symmetric positive-definite matrices</a:t>
            </a:r>
            <a:endParaRPr kumimoji="1" lang="ja-JP" altLang="en-US" sz="40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0483-DF3B-77EC-8978-DAF7DF91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8" y="1169409"/>
            <a:ext cx="11930231" cy="5575636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latin typeface="Arial Narrow" panose="020B0606020202030204" pitchFamily="34" charset="0"/>
              </a:rPr>
              <a:t>Define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geometric mean </a:t>
            </a:r>
            <a:r>
              <a:rPr kumimoji="1" lang="en-US" altLang="ja-JP" dirty="0">
                <a:latin typeface="Arial Narrow" panose="020B0606020202030204" pitchFamily="34" charset="0"/>
              </a:rPr>
              <a:t>of n SPD matrices as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unique minimizer </a:t>
            </a:r>
            <a:r>
              <a:rPr kumimoji="1" lang="en-US" altLang="ja-JP" dirty="0">
                <a:latin typeface="Arial Narrow" panose="020B0606020202030204" pitchFamily="34" charset="0"/>
              </a:rPr>
              <a:t>of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kumimoji="1"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When n=2</a:t>
            </a:r>
            <a:r>
              <a:rPr kumimoji="1" lang="en-US" altLang="ja-JP" dirty="0">
                <a:latin typeface="Arial Narrow" panose="020B0606020202030204" pitchFamily="34" charset="0"/>
              </a:rPr>
              <a:t>: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closed-form formula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lang="en-US" altLang="ja-JP" dirty="0">
                <a:latin typeface="Arial Narrow" panose="020B0606020202030204" pitchFamily="34" charset="0"/>
              </a:rPr>
              <a:t>Unique solution is characterized by </a:t>
            </a:r>
            <a:r>
              <a:rPr lang="en-US" altLang="ja-JP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Karcher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 equation</a:t>
            </a:r>
            <a:r>
              <a:rPr lang="en-US" altLang="ja-JP" dirty="0">
                <a:latin typeface="Arial Narrow" panose="020B0606020202030204" pitchFamily="34" charset="0"/>
              </a:rPr>
              <a:t>: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Simple 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inductive geometric mean</a:t>
            </a:r>
            <a:r>
              <a:rPr lang="en-US" altLang="ja-JP" dirty="0">
                <a:latin typeface="Arial Narrow" panose="020B0606020202030204" pitchFamily="34" charset="0"/>
              </a:rPr>
              <a:t>: Let M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=P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 . Then </a:t>
            </a:r>
            <a:r>
              <a:rPr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iterate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In the limit, it converges to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geometric n-variable mean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Extend  to calculate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</a:t>
            </a:r>
            <a:endParaRPr kumimoji="1" lang="ja-JP" altLang="en-US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6792E-98C1-508E-0619-AFA5EDDB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0" y="1659432"/>
            <a:ext cx="4885093" cy="758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7B7CB-1898-733F-0CD9-D4CF9CB0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06" y="1631833"/>
            <a:ext cx="6299562" cy="814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CA99C7-8C79-EF16-DC0A-D3C6DE261AA0}"/>
              </a:ext>
            </a:extLst>
          </p:cNvPr>
          <p:cNvSpPr txBox="1"/>
          <p:nvPr/>
        </p:nvSpPr>
        <p:spPr>
          <a:xfrm>
            <a:off x="5264431" y="182409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7D8C21-CADE-01D7-B6CD-26ADA780A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81" y="2496704"/>
            <a:ext cx="4448175" cy="47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4D8DDD-2362-A0E3-94B9-89EA3CC97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702" y="3019061"/>
            <a:ext cx="336232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463FC7-A5BC-3B09-E7FF-01CE013B46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031" y="3908168"/>
            <a:ext cx="3162300" cy="581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7CB5F2-299A-7BA1-E433-619116B1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3740" y="5368027"/>
            <a:ext cx="17145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2890CF-6530-8FA3-56A7-A9DBB76C1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1932" y="5431696"/>
            <a:ext cx="16383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A15012-A0DD-C7D0-3842-E413B6F2D4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2381" y="4505564"/>
            <a:ext cx="4171950" cy="7143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417A58-3FD2-050B-5B4F-7769BDF9AF9C}"/>
              </a:ext>
            </a:extLst>
          </p:cNvPr>
          <p:cNvSpPr txBox="1"/>
          <p:nvPr/>
        </p:nvSpPr>
        <p:spPr>
          <a:xfrm>
            <a:off x="492400" y="4664579"/>
            <a:ext cx="729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Arial Narrow" panose="020B0606020202030204" pitchFamily="34" charset="0"/>
              </a:rPr>
              <a:t>w</a:t>
            </a:r>
            <a:r>
              <a:rPr kumimoji="1" lang="en-US" altLang="ja-JP" sz="2400" dirty="0">
                <a:latin typeface="Arial Narrow" panose="020B0606020202030204" pitchFamily="34" charset="0"/>
              </a:rPr>
              <a:t>ith geodesic barycenter (weighted geometric bivariate mean):</a:t>
            </a:r>
            <a:endParaRPr kumimoji="1" lang="ja-JP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AD6329-71D7-63DA-F973-DBEC583B7706}"/>
              </a:ext>
            </a:extLst>
          </p:cNvPr>
          <p:cNvSpPr txBox="1"/>
          <p:nvPr/>
        </p:nvSpPr>
        <p:spPr>
          <a:xfrm>
            <a:off x="5178583" y="6466452"/>
            <a:ext cx="6926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6"/>
                </a:solidFill>
              </a:rPr>
              <a:t>What is... An inductive mean? AMS Notices, Dec. 2023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3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610</Words>
  <Application>Microsoft Office PowerPoint</Application>
  <PresentationFormat>Widescreen</PresentationFormat>
  <Paragraphs>69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inherit</vt:lpstr>
      <vt:lpstr>TwitterChirp</vt:lpstr>
      <vt:lpstr>游ゴシック</vt:lpstr>
      <vt:lpstr>游ゴシック Light</vt:lpstr>
      <vt:lpstr>Arial</vt:lpstr>
      <vt:lpstr>Arial Narrow</vt:lpstr>
      <vt:lpstr>Office Theme</vt:lpstr>
      <vt:lpstr>Geometric Jensen-Shannon divergences: Two meanings</vt:lpstr>
      <vt:lpstr>Hessian manifolds, Hessian geometry, Bregman geometry</vt:lpstr>
      <vt:lpstr>Mathematics, proof, and computation</vt:lpstr>
      <vt:lpstr>Geometric mean of n symmetric positive-definite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Jensen-Shannon divergence: Two meanings</dc:title>
  <dc:creator>Nielsen, Frank (Sony CSL)</dc:creator>
  <cp:lastModifiedBy>Nielsen, Frank (Sony CSL)</cp:lastModifiedBy>
  <cp:revision>6</cp:revision>
  <dcterms:created xsi:type="dcterms:W3CDTF">2023-10-30T04:39:16Z</dcterms:created>
  <dcterms:modified xsi:type="dcterms:W3CDTF">2023-11-22T10:02:05Z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2023-10-30T04:39:27Z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6dfa6801-7b3b-4885-b999-47c07df68d98</vt:lpwstr>
  </property>
  <property fmtid="{D5CDD505-2E9C-101B-9397-08002B2CF9AE}" pid="8" name="MSIP_Label_1f8e20e6-048a-4bad-a26b-318dd1cd4d47_ContentBits">
    <vt:lpwstr>0</vt:lpwstr>
  </property>
</Properties>
</file>