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7" r:id="rId4"/>
    <p:sldId id="299" r:id="rId5"/>
    <p:sldId id="300" r:id="rId6"/>
    <p:sldId id="30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6" r:id="rId18"/>
    <p:sldId id="279" r:id="rId19"/>
    <p:sldId id="280" r:id="rId20"/>
    <p:sldId id="281" r:id="rId21"/>
    <p:sldId id="282" r:id="rId22"/>
    <p:sldId id="294" r:id="rId23"/>
    <p:sldId id="295" r:id="rId24"/>
    <p:sldId id="284" r:id="rId25"/>
    <p:sldId id="297" r:id="rId26"/>
    <p:sldId id="285" r:id="rId27"/>
    <p:sldId id="286" r:id="rId28"/>
    <p:sldId id="296" r:id="rId29"/>
    <p:sldId id="287" r:id="rId30"/>
    <p:sldId id="288" r:id="rId31"/>
    <p:sldId id="289" r:id="rId32"/>
    <p:sldId id="290" r:id="rId33"/>
    <p:sldId id="301" r:id="rId34"/>
    <p:sldId id="292" r:id="rId35"/>
    <p:sldId id="291" r:id="rId36"/>
    <p:sldId id="293" r:id="rId37"/>
    <p:sldId id="298" r:id="rId38"/>
    <p:sldId id="304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87" autoAdjust="0"/>
  </p:normalViewPr>
  <p:slideViewPr>
    <p:cSldViewPr snapToGrid="0">
      <p:cViewPr varScale="1">
        <p:scale>
          <a:sx n="53" d="100"/>
          <a:sy n="53" d="100"/>
        </p:scale>
        <p:origin x="11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2FFC5-815B-49B9-8F6A-A89016BC57B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4A44D-1928-481F-B16E-A825F3745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00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20 minutes : 15 minutes + question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/*m(x)=0.5*N(0,1)+0.5*N(5,2)*/normal(x,mu,sigma) := (1.0/(sqrt(2*%pi)*sigma))*exp(-((x-mu)**2)/(2*sigma**2) );p1(x):=0.5*normal(x,0,1);p2(x):=0.5*normal(x,5,2);m(x):=p1(x)+p2(x);plot2d([p1(x),p2(x),m(x)],[x,-3,15], [xlabel,"x"], [ylabel,"Probability"],[legend, "p1", "p2", "m"],[style, [lines,5,1],[lines,5,2],[lines,5,5]]);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A44D-1928-481F-B16E-A825F3745D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28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A44D-1928-481F-B16E-A825F3745D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21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\begin{eqnarray*}</a:t>
            </a:r>
          </a:p>
          <a:p>
            <a:r>
              <a:rPr lang="fr-FR" smtClean="0"/>
              <a:t>D_C[p,q] &amp;=&amp; B_{F_{pq}}(1:\alpha^*)=B_{F_{pq}}(0:\alpha^*)\\</a:t>
            </a:r>
          </a:p>
          <a:p>
            <a:r>
              <a:rPr lang="fr-FR" smtClean="0"/>
              <a:t>&amp;=&amp; J_{F_{pq}}(0:1)</a:t>
            </a:r>
          </a:p>
          <a:p>
            <a:r>
              <a:rPr lang="fr-FR" smtClean="0"/>
              <a:t>\end{eqnarray*}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A44D-1928-481F-B16E-A825F3745D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31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7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2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3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58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1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9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76D8-DBA2-46D3-B0E7-A1E747AB09F4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A333-3304-4DB1-89B7-0377AF643E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6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92" y="838580"/>
            <a:ext cx="11690555" cy="3990411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Revisiting Chernoff information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with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Likelihood Ratio Exponential Families	</a:t>
            </a:r>
            <a:r>
              <a:rPr lang="en-US" smtClean="0"/>
              <a:t/>
            </a:r>
            <a:br>
              <a:rPr lang="en-US" smtClean="0"/>
            </a:br>
            <a:endParaRPr lang="fr-F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331126" y="5765799"/>
            <a:ext cx="301850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fr-FR" altLang="fr-FR" sz="2800" b="1">
                <a:solidFill>
                  <a:schemeClr val="accent6"/>
                </a:solidFill>
                <a:ea typeface="Lucida Grande"/>
              </a:rPr>
              <a:t>Entropy </a:t>
            </a:r>
            <a:r>
              <a:rPr lang="fr-FR" altLang="fr-FR" sz="2800" b="1" smtClean="0">
                <a:solidFill>
                  <a:schemeClr val="accent6"/>
                </a:solidFill>
                <a:ea typeface="Lucida Grande"/>
              </a:rPr>
              <a:t>2022</a:t>
            </a:r>
          </a:p>
          <a:p>
            <a:pPr lvl="0" algn="ctr"/>
            <a:r>
              <a:rPr lang="fr-FR" altLang="fr-FR" sz="2800" b="1" smtClean="0">
                <a:solidFill>
                  <a:schemeClr val="accent6"/>
                </a:solidFill>
                <a:ea typeface="Lucida Grande"/>
              </a:rPr>
              <a:t>[</a:t>
            </a:r>
            <a:r>
              <a:rPr lang="fr-FR" sz="2800" b="1" smtClean="0">
                <a:solidFill>
                  <a:schemeClr val="accent6"/>
                </a:solidFill>
              </a:rPr>
              <a:t>2207.03745</a:t>
            </a:r>
            <a:r>
              <a:rPr kumimoji="0" lang="fr-FR" altLang="fr-FR" sz="2800" b="1" i="0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ea typeface="Lucida Grande"/>
              </a:rPr>
              <a:t>]</a:t>
            </a:r>
            <a:endParaRPr kumimoji="0" lang="fr-FR" altLang="fr-FR" sz="2800" b="1" i="0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69" y="5659260"/>
            <a:ext cx="4792910" cy="122955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637070" y="3962831"/>
            <a:ext cx="9144000" cy="209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Frank Nielsen</a:t>
            </a:r>
          </a:p>
          <a:p>
            <a:r>
              <a:rPr lang="en-US" dirty="0" smtClean="0"/>
              <a:t>Sony Computer Science Laboratories Inc.</a:t>
            </a:r>
          </a:p>
          <a:p>
            <a:r>
              <a:rPr lang="en-US" dirty="0" smtClean="0"/>
              <a:t>Tokyo</a:t>
            </a:r>
            <a:r>
              <a:rPr lang="en-US" smtClean="0"/>
              <a:t>, Japan</a:t>
            </a:r>
            <a:endParaRPr lang="en-US" dirty="0" smtClean="0"/>
          </a:p>
          <a:p>
            <a:r>
              <a:rPr lang="en-US" sz="1800" i="1" dirty="0"/>
              <a:t>https://franknielsen.github.io/</a:t>
            </a:r>
          </a:p>
        </p:txBody>
      </p:sp>
    </p:spTree>
    <p:extLst>
      <p:ext uri="{BB962C8B-B14F-4D97-AF65-F5344CB8AC3E}">
        <p14:creationId xmlns:p14="http://schemas.microsoft.com/office/powerpoint/2010/main" val="30750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8" y="-5082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When (0,1) is strictly </a:t>
            </a:r>
            <a:r>
              <a:rPr lang="en-US" b="1" smtClean="0">
                <a:solidFill>
                  <a:schemeClr val="accent1"/>
                </a:solidFill>
              </a:rPr>
              <a:t>included </a:t>
            </a:r>
            <a:r>
              <a:rPr lang="en-US" b="1" smtClean="0">
                <a:solidFill>
                  <a:schemeClr val="accent1"/>
                </a:solidFill>
              </a:rPr>
              <a:t>in regular LREFs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6" y="3428999"/>
            <a:ext cx="11495983" cy="2110289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KLD between two densities of a regular EF = reverse Bregman divergence:</a:t>
            </a:r>
            <a:endParaRPr lang="fr-FR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8" y="1077077"/>
            <a:ext cx="11652392" cy="1208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40" y="2402640"/>
            <a:ext cx="563880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06" y="3890000"/>
            <a:ext cx="687705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55" y="5771660"/>
            <a:ext cx="11377193" cy="809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88" y="4616715"/>
            <a:ext cx="2524125" cy="476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7726" y="5090624"/>
            <a:ext cx="341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regular EF  </a:t>
            </a:r>
            <a:r>
              <a:rPr lang="fr-FR" sz="2800" smtClean="0"/>
              <a:t>⇒ steep</a:t>
            </a:r>
            <a:r>
              <a:rPr lang="en-US" sz="2800"/>
              <a:t> </a:t>
            </a:r>
            <a:r>
              <a:rPr lang="en-US" sz="2800" smtClean="0"/>
              <a:t>EF</a:t>
            </a:r>
            <a:endParaRPr lang="fr-FR" sz="2800"/>
          </a:p>
        </p:txBody>
      </p:sp>
      <p:sp>
        <p:nvSpPr>
          <p:cNvPr id="10" name="Rectangle 9"/>
          <p:cNvSpPr/>
          <p:nvPr/>
        </p:nvSpPr>
        <p:spPr>
          <a:xfrm>
            <a:off x="7645662" y="4571038"/>
            <a:ext cx="1375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smtClean="0"/>
              <a:t>steep </a:t>
            </a:r>
            <a:r>
              <a:rPr lang="fr-FR" sz="2800"/>
              <a:t>⇒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231" y="5771660"/>
            <a:ext cx="11532908" cy="8270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95084" y="1804737"/>
            <a:ext cx="3023264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0916" y="2248654"/>
            <a:ext cx="2694737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50190" y="2244824"/>
            <a:ext cx="8338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89" y="-21239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Venn diagram: Regular &amp; steepness of (LR)EFs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8651"/>
            <a:ext cx="11554326" cy="4351338"/>
          </a:xfrm>
        </p:spPr>
        <p:txBody>
          <a:bodyPr/>
          <a:lstStyle/>
          <a:p>
            <a:r>
              <a:rPr lang="en-US" smtClean="0"/>
              <a:t>Steepness implies </a:t>
            </a:r>
            <a:r>
              <a:rPr lang="en-US" b="1" smtClean="0">
                <a:solidFill>
                  <a:srgbClr val="FF0000"/>
                </a:solidFill>
              </a:rPr>
              <a:t>duality between natural </a:t>
            </a:r>
            <a:r>
              <a:rPr lang="el-GR" smtClean="0"/>
              <a:t>θ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and moment </a:t>
            </a:r>
            <a:r>
              <a:rPr lang="fr-FR"/>
              <a:t>𝜂</a:t>
            </a:r>
            <a:r>
              <a:rPr lang="en-US" b="1" smtClean="0">
                <a:solidFill>
                  <a:srgbClr val="FF0000"/>
                </a:solidFill>
              </a:rPr>
              <a:t> parameters</a:t>
            </a:r>
            <a:r>
              <a:rPr lang="en-US" smtClean="0"/>
              <a:t>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18" y="1518947"/>
            <a:ext cx="9331993" cy="51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03" y="2035875"/>
            <a:ext cx="11773807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Remember KLD=Bregman divergence between densities of a </a:t>
            </a:r>
            <a:r>
              <a:rPr lang="en-US" b="1" smtClean="0"/>
              <a:t>regular (LR)EF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4" y="230188"/>
            <a:ext cx="11652392" cy="1208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93" y="2577690"/>
            <a:ext cx="8976197" cy="805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94" y="3869706"/>
            <a:ext cx="8393482" cy="694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991" y="4534245"/>
            <a:ext cx="3260688" cy="694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421" y="3329081"/>
            <a:ext cx="3992176" cy="595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020" y="5276384"/>
            <a:ext cx="9553495" cy="651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691" y="6073893"/>
            <a:ext cx="9935635" cy="693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9804" y="1380416"/>
            <a:ext cx="1349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PROOF</a:t>
            </a:r>
            <a:endParaRPr lang="fr-FR" sz="3200"/>
          </a:p>
        </p:txBody>
      </p:sp>
      <p:sp>
        <p:nvSpPr>
          <p:cNvPr id="13" name="TextBox 12"/>
          <p:cNvSpPr txBox="1"/>
          <p:nvPr/>
        </p:nvSpPr>
        <p:spPr>
          <a:xfrm>
            <a:off x="483594" y="3310668"/>
            <a:ext cx="4112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Scalar Bregman divergence</a:t>
            </a:r>
            <a:endParaRPr lang="fr-FR" sz="2800"/>
          </a:p>
        </p:txBody>
      </p:sp>
      <p:sp>
        <p:nvSpPr>
          <p:cNvPr id="14" name="TextBox 13"/>
          <p:cNvSpPr txBox="1"/>
          <p:nvPr/>
        </p:nvSpPr>
        <p:spPr>
          <a:xfrm>
            <a:off x="0" y="6210331"/>
            <a:ext cx="1499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idem for </a:t>
            </a:r>
            <a:endParaRPr lang="fr-FR" sz="28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131968" y="6086226"/>
            <a:ext cx="20405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31968" y="6816710"/>
            <a:ext cx="2434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3771" y="1384034"/>
            <a:ext cx="2694737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804872" y="1003843"/>
            <a:ext cx="2694737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897338" y="1408097"/>
            <a:ext cx="642328" cy="134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99578" y="5299220"/>
            <a:ext cx="4768932" cy="690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506391" y="6086225"/>
            <a:ext cx="4768932" cy="718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2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6411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Chernoff information (for densities of a LREF)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8" y="1079667"/>
            <a:ext cx="10515600" cy="4351338"/>
          </a:xfrm>
        </p:spPr>
        <p:txBody>
          <a:bodyPr/>
          <a:lstStyle/>
          <a:p>
            <a:r>
              <a:rPr lang="en-US" smtClean="0"/>
              <a:t>Proposition: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3" y="892387"/>
            <a:ext cx="7902148" cy="852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158" y="1661708"/>
            <a:ext cx="1349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PROOF</a:t>
            </a:r>
            <a:endParaRPr lang="fr-FR" sz="3200"/>
          </a:p>
        </p:txBody>
      </p:sp>
      <p:sp>
        <p:nvSpPr>
          <p:cNvPr id="7" name="TextBox 6"/>
          <p:cNvSpPr txBox="1"/>
          <p:nvPr/>
        </p:nvSpPr>
        <p:spPr>
          <a:xfrm>
            <a:off x="782053" y="2154867"/>
            <a:ext cx="7514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First, </a:t>
            </a:r>
            <a:r>
              <a:rPr lang="en-US" sz="2800" b="1" smtClean="0">
                <a:solidFill>
                  <a:srgbClr val="FF0000"/>
                </a:solidFill>
              </a:rPr>
              <a:t>Bhattacharyya </a:t>
            </a:r>
            <a:r>
              <a:rPr lang="en-US" sz="2800" b="1" smtClean="0">
                <a:solidFill>
                  <a:srgbClr val="FF0000"/>
                </a:solidFill>
              </a:rPr>
              <a:t>distance = Jensen divergence</a:t>
            </a:r>
            <a:endParaRPr lang="fr-FR" sz="2800" b="1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47" y="2632941"/>
            <a:ext cx="3876699" cy="634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40" y="3232197"/>
            <a:ext cx="7610195" cy="716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046" y="3948211"/>
            <a:ext cx="226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Thus we have:</a:t>
            </a:r>
            <a:endParaRPr lang="fr-FR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838" y="3936234"/>
            <a:ext cx="9399615" cy="987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851" y="5169395"/>
            <a:ext cx="504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At the optimal value </a:t>
            </a:r>
            <a:r>
              <a:rPr lang="el-GR" sz="2800" smtClean="0"/>
              <a:t>α</a:t>
            </a:r>
            <a:r>
              <a:rPr lang="en-US" sz="2800" smtClean="0"/>
              <a:t>*, we have </a:t>
            </a:r>
            <a:endParaRPr lang="fr-FR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258" y="5186716"/>
            <a:ext cx="1527617" cy="5058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831" y="5696508"/>
            <a:ext cx="3971925" cy="485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75" y="5682191"/>
            <a:ext cx="1057275" cy="476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8553" y="5701241"/>
            <a:ext cx="49149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91" y="6319367"/>
            <a:ext cx="3800475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8616" y="6319367"/>
            <a:ext cx="2990850" cy="4667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37793" y="875135"/>
            <a:ext cx="7790988" cy="8270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053" y="2669222"/>
            <a:ext cx="3771900" cy="5810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751637" y="2779295"/>
            <a:ext cx="1107742" cy="452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10141" y="5615215"/>
            <a:ext cx="72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>
                <a:solidFill>
                  <a:srgbClr val="202124"/>
                </a:solidFill>
                <a:latin typeface="arial" panose="020B0604020202020204" pitchFamily="34" charset="0"/>
              </a:rPr>
              <a:t>①</a:t>
            </a:r>
            <a:endParaRPr lang="fr-FR" sz="3600"/>
          </a:p>
        </p:txBody>
      </p:sp>
      <p:sp>
        <p:nvSpPr>
          <p:cNvPr id="23" name="Rectangle 22"/>
          <p:cNvSpPr/>
          <p:nvPr/>
        </p:nvSpPr>
        <p:spPr>
          <a:xfrm>
            <a:off x="6380421" y="5627666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>
                <a:solidFill>
                  <a:srgbClr val="202124"/>
                </a:solidFill>
                <a:latin typeface="arial" panose="020B0604020202020204" pitchFamily="34" charset="0"/>
              </a:rPr>
              <a:t>②</a:t>
            </a:r>
            <a:endParaRPr lang="fr-FR" sz="3600"/>
          </a:p>
        </p:txBody>
      </p:sp>
      <p:sp>
        <p:nvSpPr>
          <p:cNvPr id="24" name="Rectangle 23"/>
          <p:cNvSpPr/>
          <p:nvPr/>
        </p:nvSpPr>
        <p:spPr>
          <a:xfrm>
            <a:off x="1388900" y="6182283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>
                <a:solidFill>
                  <a:srgbClr val="202124"/>
                </a:solidFill>
                <a:latin typeface="arial" panose="020B0604020202020204" pitchFamily="34" charset="0"/>
              </a:rPr>
              <a:t>③</a:t>
            </a:r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14935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6" y="18796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Jensen-Chernoff divergence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272717" y="1230174"/>
            <a:ext cx="918410" cy="21988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137" y="5382656"/>
            <a:ext cx="723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In general, define </a:t>
            </a:r>
            <a:r>
              <a:rPr lang="en-US" sz="2800" b="1" smtClean="0">
                <a:solidFill>
                  <a:srgbClr val="FF0000"/>
                </a:solidFill>
              </a:rPr>
              <a:t>Jensen-Chernoff divergence</a:t>
            </a:r>
            <a:endParaRPr lang="fr-FR" sz="2800" b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16" y="6041942"/>
            <a:ext cx="4808736" cy="781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6361" y="1826794"/>
            <a:ext cx="466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non-parametric arguments</a:t>
            </a:r>
            <a:endParaRPr lang="fr-FR" sz="3200"/>
          </a:p>
        </p:txBody>
      </p:sp>
      <p:sp>
        <p:nvSpPr>
          <p:cNvPr id="12" name="TextBox 11"/>
          <p:cNvSpPr txBox="1"/>
          <p:nvPr/>
        </p:nvSpPr>
        <p:spPr>
          <a:xfrm>
            <a:off x="1191127" y="3944708"/>
            <a:ext cx="4943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scalar parametric arguments</a:t>
            </a:r>
            <a:endParaRPr lang="fr-FR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662" y="1002897"/>
            <a:ext cx="5081337" cy="405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266" y="1022382"/>
            <a:ext cx="6472845" cy="643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866" y="2754142"/>
            <a:ext cx="5829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43" y="-160397"/>
            <a:ext cx="1087253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Geometric interpretation for densities on L</a:t>
            </a:r>
            <a:r>
              <a:rPr lang="en-US" b="1" baseline="-25000" smtClean="0">
                <a:solidFill>
                  <a:schemeClr val="accent1"/>
                </a:solidFill>
              </a:rPr>
              <a:t>1</a:t>
            </a:r>
            <a:r>
              <a:rPr lang="en-US" b="1" smtClean="0">
                <a:solidFill>
                  <a:schemeClr val="accent1"/>
                </a:solidFill>
              </a:rPr>
              <a:t>(</a:t>
            </a:r>
            <a:r>
              <a:rPr lang="el-GR" b="1">
                <a:solidFill>
                  <a:schemeClr val="accent1"/>
                </a:solidFill>
              </a:rPr>
              <a:t>μ</a:t>
            </a:r>
            <a:r>
              <a:rPr lang="en-US" b="1" smtClean="0">
                <a:solidFill>
                  <a:schemeClr val="accent1"/>
                </a:solidFill>
              </a:rPr>
              <a:t>)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73" y="2574039"/>
            <a:ext cx="7693556" cy="825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866" y="3514386"/>
            <a:ext cx="4804170" cy="802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143" y="2719995"/>
            <a:ext cx="4337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Left KL </a:t>
            </a:r>
            <a:r>
              <a:rPr lang="en-US" sz="3200" b="1" smtClean="0">
                <a:solidFill>
                  <a:srgbClr val="FF0000"/>
                </a:solidFill>
              </a:rPr>
              <a:t>Voronoi bisector</a:t>
            </a:r>
            <a:r>
              <a:rPr lang="en-US" sz="3200" smtClean="0"/>
              <a:t>:</a:t>
            </a:r>
            <a:endParaRPr lang="fr-FR" sz="3200"/>
          </a:p>
        </p:txBody>
      </p:sp>
      <p:sp>
        <p:nvSpPr>
          <p:cNvPr id="7" name="TextBox 6"/>
          <p:cNvSpPr txBox="1"/>
          <p:nvPr/>
        </p:nvSpPr>
        <p:spPr>
          <a:xfrm>
            <a:off x="645695" y="3565897"/>
            <a:ext cx="487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Geodesic</a:t>
            </a:r>
            <a:r>
              <a:rPr lang="en-US" sz="3200" smtClean="0"/>
              <a:t> = exponential  arc:</a:t>
            </a:r>
            <a:endParaRPr lang="fr-FR" sz="3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0" y="937744"/>
            <a:ext cx="12072920" cy="1636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0" y="4252106"/>
            <a:ext cx="7737541" cy="25626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036" y="5810700"/>
            <a:ext cx="1139681" cy="6891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36305" y="5862868"/>
            <a:ext cx="2779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Chernoff point</a:t>
            </a:r>
            <a:r>
              <a:rPr lang="en-US" sz="3200" smtClean="0"/>
              <a:t>:</a:t>
            </a:r>
            <a:endParaRPr lang="fr-FR" sz="3200"/>
          </a:p>
        </p:txBody>
      </p:sp>
      <p:sp>
        <p:nvSpPr>
          <p:cNvPr id="3" name="Rectangle 2"/>
          <p:cNvSpPr/>
          <p:nvPr/>
        </p:nvSpPr>
        <p:spPr>
          <a:xfrm>
            <a:off x="645695" y="4055382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>
                <a:solidFill>
                  <a:schemeClr val="accent6"/>
                </a:solidFill>
                <a:latin typeface="Arial" panose="020B0604020202020204" pitchFamily="34" charset="0"/>
              </a:rPr>
              <a:t>2209.07481</a:t>
            </a:r>
            <a:endParaRPr lang="fr-FR" sz="2800" b="1">
              <a:solidFill>
                <a:schemeClr val="accent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87850" y="5264959"/>
            <a:ext cx="3748455" cy="9523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6200" y="1843308"/>
            <a:ext cx="4355432" cy="8270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9228221" y="3305826"/>
            <a:ext cx="3368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107434" y="3321964"/>
            <a:ext cx="3368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63" y="0"/>
            <a:ext cx="11931976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F</a:t>
            </a:r>
            <a:r>
              <a:rPr lang="en-US" b="1" smtClean="0">
                <a:solidFill>
                  <a:schemeClr val="accent1"/>
                </a:solidFill>
              </a:rPr>
              <a:t>ast dichotomic search for approximating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			  				the Chernoff point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9" y="1358483"/>
            <a:ext cx="10515600" cy="4351338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0770"/>
            <a:ext cx="10780295" cy="56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60" y="2476333"/>
            <a:ext cx="5879979" cy="379116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915400" y="4371913"/>
            <a:ext cx="240631" cy="3368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50" y="4749081"/>
            <a:ext cx="1139681" cy="689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6680" y="6094543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Chernoff point</a:t>
            </a:r>
            <a:endParaRPr lang="fr-FR" sz="3200"/>
          </a:p>
        </p:txBody>
      </p:sp>
      <p:sp>
        <p:nvSpPr>
          <p:cNvPr id="9" name="TextBox 8"/>
          <p:cNvSpPr txBox="1"/>
          <p:nvPr/>
        </p:nvSpPr>
        <p:spPr>
          <a:xfrm>
            <a:off x="9871602" y="6156098"/>
            <a:ext cx="1776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KL bisector</a:t>
            </a:r>
            <a:endParaRPr lang="fr-FR" sz="2800"/>
          </a:p>
        </p:txBody>
      </p:sp>
      <p:sp>
        <p:nvSpPr>
          <p:cNvPr id="10" name="TextBox 9"/>
          <p:cNvSpPr txBox="1"/>
          <p:nvPr/>
        </p:nvSpPr>
        <p:spPr>
          <a:xfrm>
            <a:off x="4413424" y="4708797"/>
            <a:ext cx="2426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Exponential arc</a:t>
            </a:r>
            <a:endParaRPr lang="fr-FR" sz="2800"/>
          </a:p>
        </p:txBody>
      </p:sp>
      <p:sp>
        <p:nvSpPr>
          <p:cNvPr id="11" name="TextBox 10"/>
          <p:cNvSpPr txBox="1"/>
          <p:nvPr/>
        </p:nvSpPr>
        <p:spPr>
          <a:xfrm>
            <a:off x="7281768" y="2064508"/>
            <a:ext cx="352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2"/>
                </a:solidFill>
              </a:rPr>
              <a:t>Bisection algorithm:</a:t>
            </a:r>
            <a:endParaRPr lang="fr-FR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794" y="4644844"/>
            <a:ext cx="4732673" cy="2182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42" y="0"/>
            <a:ext cx="1194735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Chernoff information as a symmetrization of KLD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29" y="2448788"/>
            <a:ext cx="7703352" cy="1094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746" y="1273704"/>
            <a:ext cx="9260161" cy="9212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1672" y="3797162"/>
            <a:ext cx="11065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/>
              <a:t>Chernoff information as the radius of </a:t>
            </a:r>
            <a:endParaRPr lang="en-US" sz="3600" smtClean="0"/>
          </a:p>
          <a:p>
            <a:pPr algn="ctr"/>
            <a:r>
              <a:rPr lang="en-US" sz="3600" smtClean="0"/>
              <a:t>a </a:t>
            </a:r>
            <a:r>
              <a:rPr lang="en-US" sz="3600" b="1">
                <a:solidFill>
                  <a:srgbClr val="FF0000"/>
                </a:solidFill>
              </a:rPr>
              <a:t>minimum </a:t>
            </a:r>
            <a:r>
              <a:rPr lang="en-US" sz="3600" b="1" smtClean="0">
                <a:solidFill>
                  <a:srgbClr val="FF0000"/>
                </a:solidFill>
              </a:rPr>
              <a:t>enclosing left-sided </a:t>
            </a:r>
            <a:r>
              <a:rPr lang="en-US" sz="3600" b="1">
                <a:solidFill>
                  <a:srgbClr val="FF0000"/>
                </a:solidFill>
              </a:rPr>
              <a:t>Kullback–Leibler ball </a:t>
            </a:r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2467" y="5461732"/>
            <a:ext cx="3057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Chernoff point r*</a:t>
            </a:r>
          </a:p>
          <a:p>
            <a:pPr algn="ctr"/>
            <a:r>
              <a:rPr lang="en-US" sz="3200" smtClean="0">
                <a:solidFill>
                  <a:srgbClr val="0070C0"/>
                </a:solidFill>
              </a:rPr>
              <a:t>(eKLD)</a:t>
            </a:r>
            <a:endParaRPr lang="fr-FR" sz="320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672" y="1395689"/>
            <a:ext cx="1628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Rewrite</a:t>
            </a:r>
            <a:endParaRPr lang="fr-FR" sz="3600"/>
          </a:p>
        </p:txBody>
      </p:sp>
      <p:sp>
        <p:nvSpPr>
          <p:cNvPr id="9" name="TextBox 8"/>
          <p:cNvSpPr txBox="1"/>
          <p:nvPr/>
        </p:nvSpPr>
        <p:spPr>
          <a:xfrm>
            <a:off x="2119793" y="2624371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as</a:t>
            </a:r>
            <a:endParaRPr lang="fr-FR" sz="3600"/>
          </a:p>
        </p:txBody>
      </p:sp>
      <p:sp>
        <p:nvSpPr>
          <p:cNvPr id="10" name="TextBox 9"/>
          <p:cNvSpPr txBox="1"/>
          <p:nvPr/>
        </p:nvSpPr>
        <p:spPr>
          <a:xfrm>
            <a:off x="1424354" y="5671257"/>
            <a:ext cx="239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circum center r</a:t>
            </a:r>
            <a:endParaRPr lang="fr-FR" sz="2800"/>
          </a:p>
        </p:txBody>
      </p:sp>
      <p:sp>
        <p:nvSpPr>
          <p:cNvPr id="11" name="Rectangle 10"/>
          <p:cNvSpPr/>
          <p:nvPr/>
        </p:nvSpPr>
        <p:spPr>
          <a:xfrm>
            <a:off x="2765329" y="2511143"/>
            <a:ext cx="7256976" cy="1032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53" y="81046"/>
            <a:ext cx="113538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Dual moment parameterizations </a:t>
            </a:r>
            <a:r>
              <a:rPr lang="el-GR" b="1">
                <a:solidFill>
                  <a:schemeClr val="accent1"/>
                </a:solidFill>
              </a:rPr>
              <a:t>β</a:t>
            </a:r>
            <a:r>
              <a:rPr lang="en-US" b="1" smtClean="0">
                <a:solidFill>
                  <a:schemeClr val="accent1"/>
                </a:solidFill>
              </a:rPr>
              <a:t> of LREFs  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03" y="1034715"/>
            <a:ext cx="6361484" cy="1154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0" y="4815700"/>
            <a:ext cx="3325699" cy="9477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79987" y="4900806"/>
            <a:ext cx="2827801" cy="620338"/>
            <a:chOff x="5419724" y="4857749"/>
            <a:chExt cx="1563104" cy="342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9724" y="4862512"/>
              <a:ext cx="676275" cy="3333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1753" y="4857749"/>
              <a:ext cx="981075" cy="3429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24853" y="1293304"/>
            <a:ext cx="4509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Dual moment parameter</a:t>
            </a:r>
            <a:r>
              <a:rPr lang="en-US" sz="3200" smtClean="0"/>
              <a:t>:</a:t>
            </a:r>
          </a:p>
          <a:p>
            <a:r>
              <a:rPr lang="el-GR" sz="2800" smtClean="0"/>
              <a:t>α</a:t>
            </a:r>
            <a:r>
              <a:rPr lang="en-US" sz="2800" smtClean="0"/>
              <a:t> = natural primal parameter</a:t>
            </a:r>
            <a:endParaRPr lang="fr-FR" sz="4400"/>
          </a:p>
        </p:txBody>
      </p:sp>
      <p:sp>
        <p:nvSpPr>
          <p:cNvPr id="12" name="Left-Right Arrow 11"/>
          <p:cNvSpPr/>
          <p:nvPr/>
        </p:nvSpPr>
        <p:spPr>
          <a:xfrm>
            <a:off x="4441168" y="4610354"/>
            <a:ext cx="3778417" cy="12808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Legendre transform</a:t>
            </a:r>
            <a:endParaRPr lang="fr-FR" sz="28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510" y="2189331"/>
            <a:ext cx="6124575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2510" y="3300078"/>
            <a:ext cx="6391275" cy="7524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811250" y="2054478"/>
            <a:ext cx="2694737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168" y="6010824"/>
            <a:ext cx="39052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411" y="365125"/>
            <a:ext cx="1186313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Dual parameterizations of LREFs and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 </a:t>
            </a:r>
            <a:r>
              <a:rPr lang="en-US" b="1" smtClean="0">
                <a:solidFill>
                  <a:schemeClr val="accent1"/>
                </a:solidFill>
              </a:rPr>
              <a:t>   optimality condition for finding Chernoff exponent  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83" y="2092030"/>
            <a:ext cx="2022927" cy="537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53" y="2690739"/>
            <a:ext cx="6638000" cy="1339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0" y="5649689"/>
            <a:ext cx="495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Primal optimality condition</a:t>
            </a:r>
            <a:endParaRPr lang="fr-FR" sz="3200"/>
          </a:p>
        </p:txBody>
      </p:sp>
      <p:sp>
        <p:nvSpPr>
          <p:cNvPr id="8" name="Down Arrow 7"/>
          <p:cNvSpPr/>
          <p:nvPr/>
        </p:nvSpPr>
        <p:spPr>
          <a:xfrm>
            <a:off x="6462724" y="2547048"/>
            <a:ext cx="443403" cy="520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7438"/>
            <a:ext cx="12019547" cy="10361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1610" y="5760636"/>
            <a:ext cx="452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Dual optimality condition</a:t>
            </a:r>
            <a:endParaRPr lang="fr-FR" sz="3200"/>
          </a:p>
        </p:txBody>
      </p:sp>
      <p:sp>
        <p:nvSpPr>
          <p:cNvPr id="12" name="Rectangle 11"/>
          <p:cNvSpPr/>
          <p:nvPr/>
        </p:nvSpPr>
        <p:spPr>
          <a:xfrm>
            <a:off x="47240" y="4234497"/>
            <a:ext cx="11972306" cy="1322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5" y="184651"/>
            <a:ext cx="11706726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Chernoff information: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			   A symmetric statistical divergence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5" y="1526802"/>
            <a:ext cx="10166683" cy="4351338"/>
          </a:xfrm>
        </p:spPr>
        <p:txBody>
          <a:bodyPr/>
          <a:lstStyle/>
          <a:p>
            <a:r>
              <a:rPr lang="en-US" smtClean="0"/>
              <a:t>Originally introduced by Chernoff (1952) to </a:t>
            </a:r>
            <a:r>
              <a:rPr lang="en-US" i="1" smtClean="0"/>
              <a:t>upper bound the probability of error</a:t>
            </a:r>
            <a:r>
              <a:rPr lang="en-US" smtClean="0"/>
              <a:t> (Bayes' error) in statistical hypothesis testing.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skewed Bhattacharyya coefficient </a:t>
            </a:r>
            <a:r>
              <a:rPr lang="el-GR" smtClean="0"/>
              <a:t>ρ</a:t>
            </a:r>
            <a:r>
              <a:rPr lang="el-GR" baseline="-25000"/>
              <a:t>α</a:t>
            </a:r>
            <a:r>
              <a:rPr lang="en-US" smtClean="0"/>
              <a:t> </a:t>
            </a:r>
            <a:r>
              <a:rPr lang="en-US"/>
              <a:t>(similarity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60567" y="4487157"/>
            <a:ext cx="345306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 </a:t>
            </a:r>
          </a:p>
          <a:p>
            <a:pPr algn="ctr"/>
            <a:r>
              <a:rPr lang="fr-FR" sz="2000" b="1">
                <a:solidFill>
                  <a:srgbClr val="7030A0"/>
                </a:solidFill>
              </a:rPr>
              <a:t>Herman Chernoff </a:t>
            </a:r>
          </a:p>
          <a:p>
            <a:pPr algn="ctr"/>
            <a:r>
              <a:rPr lang="fr-FR" sz="2000" b="1"/>
              <a:t>(1923-)</a:t>
            </a:r>
          </a:p>
        </p:txBody>
      </p:sp>
      <p:pic>
        <p:nvPicPr>
          <p:cNvPr id="1026" name="Picture 2" descr="Herman Chernoff (1923 - ) - Biography - MacTutor History of Mathe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194" y="2354552"/>
            <a:ext cx="1692444" cy="225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12" y="3029107"/>
            <a:ext cx="6882062" cy="866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87" y="4081059"/>
            <a:ext cx="3155897" cy="66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85" y="4067031"/>
            <a:ext cx="5828410" cy="840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2705" y="2844081"/>
            <a:ext cx="6989669" cy="10519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0156" y="5472042"/>
            <a:ext cx="125451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Synonyms: Chernoff divergence, Chernoff information number, Chernoff </a:t>
            </a:r>
            <a:r>
              <a:rPr lang="en-US" sz="2800" smtClean="0"/>
              <a:t>index...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Found </a:t>
            </a:r>
            <a:r>
              <a:rPr lang="en-US" sz="2800"/>
              <a:t>later many applications in information fusion, radar target detection, </a:t>
            </a:r>
            <a:endParaRPr lang="en-US" sz="2800" smtClean="0"/>
          </a:p>
          <a:p>
            <a:r>
              <a:rPr lang="en-US" sz="2800" smtClean="0"/>
              <a:t>generative </a:t>
            </a:r>
            <a:r>
              <a:rPr lang="en-US" sz="2800"/>
              <a:t>adversarial networks, etc.   due to its </a:t>
            </a:r>
            <a:r>
              <a:rPr lang="en-US" sz="2800" b="1">
                <a:solidFill>
                  <a:srgbClr val="0070C0"/>
                </a:solidFill>
              </a:rPr>
              <a:t>empirical robustness</a:t>
            </a:r>
            <a:endParaRPr lang="fr-FR" sz="2800" b="1">
              <a:solidFill>
                <a:srgbClr val="0070C0"/>
              </a:solidFill>
            </a:endParaRPr>
          </a:p>
          <a:p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7545578" y="465679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(via </a:t>
            </a:r>
            <a:r>
              <a:rPr lang="en-US"/>
              <a:t>Hölder </a:t>
            </a:r>
            <a:r>
              <a:rPr lang="en-US" smtClean="0"/>
              <a:t>inequality)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53" y="107241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Special case of LREF: p,q are densities of an EF!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56" y="1461922"/>
            <a:ext cx="9572837" cy="1267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2729248"/>
            <a:ext cx="10848975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44" y="4491728"/>
            <a:ext cx="4123736" cy="847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631" y="4630871"/>
            <a:ext cx="4541169" cy="708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117" y="5612378"/>
            <a:ext cx="7188458" cy="8638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748630" y="2380200"/>
            <a:ext cx="3685507" cy="371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42251" y="4368205"/>
            <a:ext cx="1247107" cy="18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7199" y="5536544"/>
            <a:ext cx="7240254" cy="1044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761575" y="1064582"/>
            <a:ext cx="866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EF includes Gaussians, Beta, Dirichlet, Wishart, etc.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1692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0" y="3297799"/>
            <a:ext cx="5852792" cy="4041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3" y="20888"/>
            <a:ext cx="12025737" cy="3523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36" y="3297799"/>
            <a:ext cx="6747123" cy="6368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9448" y="927149"/>
            <a:ext cx="8744119" cy="763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60558" y="2683042"/>
            <a:ext cx="5666574" cy="624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1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112462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Chernoff point (in </a:t>
            </a:r>
            <a:r>
              <a:rPr lang="en-US" b="1" smtClean="0">
                <a:solidFill>
                  <a:srgbClr val="00B0F0"/>
                </a:solidFill>
              </a:rPr>
              <a:t>blue</a:t>
            </a:r>
            <a:r>
              <a:rPr lang="en-US" b="1" smtClean="0">
                <a:solidFill>
                  <a:schemeClr val="accent1"/>
                </a:solidFill>
              </a:rPr>
              <a:t>) for extended KLD case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ChernoffPoint3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1316" y="1438025"/>
            <a:ext cx="50022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737" y="1141141"/>
            <a:ext cx="3110875" cy="27694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2070" y="361369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input distributions</a:t>
            </a:r>
          </a:p>
          <a:p>
            <a:r>
              <a:rPr lang="en-US" sz="3200" smtClean="0">
                <a:solidFill>
                  <a:srgbClr val="0070C0"/>
                </a:solidFill>
              </a:rPr>
              <a:t>Chernoff point</a:t>
            </a:r>
          </a:p>
          <a:p>
            <a:r>
              <a:rPr lang="en-US" sz="3200" smtClean="0">
                <a:solidFill>
                  <a:srgbClr val="92D050"/>
                </a:solidFill>
              </a:rPr>
              <a:t>exponential arc (e-flat dim. 1)</a:t>
            </a:r>
          </a:p>
          <a:p>
            <a:r>
              <a:rPr lang="en-US" sz="3200" smtClean="0">
                <a:solidFill>
                  <a:srgbClr val="0F1419"/>
                </a:solidFill>
              </a:rPr>
              <a:t>Voronoi bisector  (m-flat codim. 1)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16016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" y="92055"/>
            <a:ext cx="12139863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Interpreting the uniqueness of Chernoff exponent from information geometry point of view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2905" cy="4351338"/>
          </a:xfrm>
        </p:spPr>
        <p:txBody>
          <a:bodyPr/>
          <a:lstStyle/>
          <a:p>
            <a:r>
              <a:rPr lang="en-US" smtClean="0"/>
              <a:t>Since the Chernoff point is unique, we can also interpret more generally this property in a general dually flat space (not necessarily an EF) as known as a </a:t>
            </a:r>
            <a:r>
              <a:rPr lang="en-US" b="1" smtClean="0">
                <a:solidFill>
                  <a:srgbClr val="FF0000"/>
                </a:solidFill>
              </a:rPr>
              <a:t>Bregman manifold</a:t>
            </a:r>
            <a:endParaRPr lang="fr-FR" b="1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3247337"/>
            <a:ext cx="11853676" cy="25216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4441" y="5903893"/>
            <a:ext cx="12324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>
                <a:solidFill>
                  <a:schemeClr val="accent6"/>
                </a:solidFill>
              </a:rPr>
              <a:t>"On geodesic triangles with right angles in a dually flat space." </a:t>
            </a:r>
            <a:endParaRPr lang="fr-FR" sz="2800" b="1" smtClean="0">
              <a:solidFill>
                <a:schemeClr val="accent6"/>
              </a:solidFill>
            </a:endParaRPr>
          </a:p>
          <a:p>
            <a:r>
              <a:rPr lang="fr-FR" sz="2800" b="1" smtClean="0">
                <a:solidFill>
                  <a:schemeClr val="accent6"/>
                </a:solidFill>
              </a:rPr>
              <a:t>Progress </a:t>
            </a:r>
            <a:r>
              <a:rPr lang="fr-FR" sz="2800" b="1">
                <a:solidFill>
                  <a:schemeClr val="accent6"/>
                </a:solidFill>
              </a:rPr>
              <a:t>in Information Geometry. Springer, </a:t>
            </a:r>
            <a:r>
              <a:rPr lang="fr-FR" sz="2800" b="1" smtClean="0">
                <a:solidFill>
                  <a:schemeClr val="accent6"/>
                </a:solidFill>
              </a:rPr>
              <a:t>2021</a:t>
            </a:r>
            <a:r>
              <a:rPr lang="fr-FR" sz="2800" b="1">
                <a:solidFill>
                  <a:schemeClr val="accent6"/>
                </a:solidFill>
              </a:rPr>
              <a:t>. 153-190.</a:t>
            </a:r>
          </a:p>
        </p:txBody>
      </p:sp>
    </p:spTree>
    <p:extLst>
      <p:ext uri="{BB962C8B-B14F-4D97-AF65-F5344CB8AC3E}">
        <p14:creationId xmlns:p14="http://schemas.microsoft.com/office/powerpoint/2010/main" val="19417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6" y="-176297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Special exponential family case: Uniparameter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49" y="4082475"/>
            <a:ext cx="3119633" cy="1128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49" y="5323262"/>
            <a:ext cx="5538788" cy="1519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31"/>
            <a:ext cx="12025737" cy="3523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336" y="3297799"/>
            <a:ext cx="6747123" cy="636870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>
          <a:xfrm>
            <a:off x="1928011" y="2880497"/>
            <a:ext cx="1202235" cy="35323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>
            <a:off x="581698" y="2916934"/>
            <a:ext cx="677108" cy="36036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Unidimensional case</a:t>
            </a:r>
            <a:endParaRPr lang="fr-FR" sz="3200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1549" y="5210853"/>
            <a:ext cx="5833415" cy="1610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2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-92076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Recap: Closing the loop!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05" y="1016543"/>
            <a:ext cx="11855116" cy="1617997"/>
          </a:xfrm>
        </p:spPr>
        <p:txBody>
          <a:bodyPr/>
          <a:lstStyle/>
          <a:p>
            <a:r>
              <a:rPr lang="en-US" smtClean="0"/>
              <a:t>Started from two densities p,q of L</a:t>
            </a:r>
            <a:r>
              <a:rPr lang="en-US" baseline="-25000" smtClean="0"/>
              <a:t>1</a:t>
            </a:r>
            <a:r>
              <a:rPr lang="en-US" smtClean="0"/>
              <a:t>(</a:t>
            </a:r>
            <a:r>
              <a:rPr lang="el-GR"/>
              <a:t>μ</a:t>
            </a:r>
            <a:r>
              <a:rPr lang="en-US" smtClean="0"/>
              <a:t>), built LREF and got 1D optimal condition</a:t>
            </a:r>
          </a:p>
          <a:p>
            <a:r>
              <a:rPr lang="en-US" smtClean="0"/>
              <a:t>Applied to case where p,q are densities of the same exponential family</a:t>
            </a:r>
          </a:p>
          <a:p>
            <a:r>
              <a:rPr lang="en-US" smtClean="0"/>
              <a:t>In particular get closed-form for univariate 1D EFs = LREFs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5578642" y="5634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287380" y="278122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2"/>
                </a:solidFill>
              </a:rPr>
              <a:t>1D LREF   p,q</a:t>
            </a:r>
            <a:endParaRPr lang="fr-FR" sz="3200" b="1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471" y="4483110"/>
            <a:ext cx="405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2"/>
                </a:solidFill>
              </a:rPr>
              <a:t>p,q in (multivariate) EF</a:t>
            </a:r>
            <a:endParaRPr lang="fr-FR" sz="3200" b="1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69" y="2634540"/>
            <a:ext cx="56388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7" y="3492510"/>
            <a:ext cx="9963150" cy="89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6482" y="5739187"/>
            <a:ext cx="4538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2"/>
                </a:solidFill>
              </a:rPr>
              <a:t>closed form for unidim EF</a:t>
            </a:r>
            <a:endParaRPr lang="fr-FR" sz="3200" b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79" y="5033667"/>
            <a:ext cx="488632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297" y="5508581"/>
            <a:ext cx="3590925" cy="990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758396" y="5489923"/>
            <a:ext cx="4977" cy="458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48689" y="4053706"/>
            <a:ext cx="4977" cy="458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58396" y="6233151"/>
            <a:ext cx="0" cy="266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3137" y="6484842"/>
            <a:ext cx="5315552" cy="1433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3137" y="3073613"/>
            <a:ext cx="0" cy="3443312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1"/>
          </p:cNvCxnSpPr>
          <p:nvPr/>
        </p:nvCxnSpPr>
        <p:spPr>
          <a:xfrm flipV="1">
            <a:off x="409074" y="3073614"/>
            <a:ext cx="878306" cy="343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/>
          <p:cNvSpPr/>
          <p:nvPr/>
        </p:nvSpPr>
        <p:spPr>
          <a:xfrm rot="18025018">
            <a:off x="1814764" y="3801534"/>
            <a:ext cx="601578" cy="19418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1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2" y="155796"/>
            <a:ext cx="1187516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Bhattacharyya distances  between Gaussian densities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22" y="1481359"/>
            <a:ext cx="7806489" cy="119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0" y="3518316"/>
            <a:ext cx="11992480" cy="2998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484" y="1821880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Density:</a:t>
            </a:r>
            <a:endParaRPr lang="fr-FR" sz="3200"/>
          </a:p>
        </p:txBody>
      </p:sp>
      <p:sp>
        <p:nvSpPr>
          <p:cNvPr id="7" name="TextBox 6"/>
          <p:cNvSpPr txBox="1"/>
          <p:nvPr/>
        </p:nvSpPr>
        <p:spPr>
          <a:xfrm>
            <a:off x="404484" y="2976415"/>
            <a:ext cx="8822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Bhattacharyya distance (non-metric) in closed form:</a:t>
            </a:r>
            <a:endParaRPr lang="fr-FR" sz="3200"/>
          </a:p>
        </p:txBody>
      </p:sp>
      <p:sp>
        <p:nvSpPr>
          <p:cNvPr id="8" name="TextBox 7"/>
          <p:cNvSpPr txBox="1"/>
          <p:nvPr/>
        </p:nvSpPr>
        <p:spPr>
          <a:xfrm>
            <a:off x="8595404" y="5367314"/>
            <a:ext cx="340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Harmonic weighted mean</a:t>
            </a:r>
            <a:endParaRPr lang="fr-FR" sz="2400"/>
          </a:p>
        </p:txBody>
      </p:sp>
      <p:sp>
        <p:nvSpPr>
          <p:cNvPr id="9" name="Rectangle 8"/>
          <p:cNvSpPr/>
          <p:nvPr/>
        </p:nvSpPr>
        <p:spPr>
          <a:xfrm>
            <a:off x="316832" y="3561190"/>
            <a:ext cx="11546305" cy="1111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-104107"/>
            <a:ext cx="113538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Invariance under the action of the affine group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0" y="2215339"/>
            <a:ext cx="11445291" cy="1187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8" y="3402948"/>
            <a:ext cx="10793270" cy="1327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14" y="5076356"/>
            <a:ext cx="7020865" cy="849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198" y="5076356"/>
            <a:ext cx="2468364" cy="710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198" y="5917885"/>
            <a:ext cx="2223856" cy="686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987" y="1447316"/>
            <a:ext cx="5594735" cy="73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6574" y="1182831"/>
            <a:ext cx="2831988" cy="12018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9705" y="881635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Affine group action:</a:t>
            </a:r>
            <a:endParaRPr lang="fr-FR" sz="3200"/>
          </a:p>
        </p:txBody>
      </p:sp>
      <p:sp>
        <p:nvSpPr>
          <p:cNvPr id="13" name="TextBox 12"/>
          <p:cNvSpPr txBox="1"/>
          <p:nvPr/>
        </p:nvSpPr>
        <p:spPr>
          <a:xfrm>
            <a:off x="5476912" y="853418"/>
            <a:ext cx="6501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Matrix group element </a:t>
            </a:r>
            <a:r>
              <a:rPr lang="en-US" sz="3200" smtClean="0"/>
              <a:t>representation:</a:t>
            </a:r>
            <a:endParaRPr lang="fr-FR" sz="320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918898" y="3346595"/>
            <a:ext cx="4977" cy="458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25314" y="4556328"/>
            <a:ext cx="4977" cy="458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4917" y="5076356"/>
            <a:ext cx="7110915" cy="71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633114" y="5907217"/>
            <a:ext cx="6975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Wlog, we can assume this canonical case</a:t>
            </a:r>
            <a:endParaRPr lang="fr-FR" sz="3200"/>
          </a:p>
        </p:txBody>
      </p:sp>
      <p:sp>
        <p:nvSpPr>
          <p:cNvPr id="3" name="TextBox 2"/>
          <p:cNvSpPr txBox="1"/>
          <p:nvPr/>
        </p:nvSpPr>
        <p:spPr>
          <a:xfrm>
            <a:off x="7842176" y="5139086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where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42337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Exact closed form for Chernoff information between same-covariance matrix Gaussians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Trivial case,  </a:t>
            </a:r>
            <a:r>
              <a:rPr lang="el-GR" smtClean="0"/>
              <a:t>α</a:t>
            </a:r>
            <a:r>
              <a:rPr lang="en-US" smtClean="0"/>
              <a:t>*=1/2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928937"/>
            <a:ext cx="4981575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4001294"/>
            <a:ext cx="4619625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87" y="5088698"/>
            <a:ext cx="5715000" cy="57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505" y="5075423"/>
            <a:ext cx="5265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square Mahalanobis distance</a:t>
            </a:r>
            <a:r>
              <a:rPr lang="en-US" sz="3200" b="1" smtClean="0">
                <a:solidFill>
                  <a:srgbClr val="FF0000"/>
                </a:solidFill>
              </a:rPr>
              <a:t>:</a:t>
            </a:r>
            <a:endParaRPr lang="fr-FR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New result: Exact closed-form for Chernoff between univariate Gaussian distributions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Optimality condition amounts to solve a quadratic equation for</a:t>
            </a:r>
            <a:r>
              <a:rPr lang="en-US" b="1" smtClean="0"/>
              <a:t> </a:t>
            </a:r>
            <a:r>
              <a:rPr lang="el-GR" smtClean="0"/>
              <a:t>α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Use symbolic computing to get (very long) closed-form formula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90" y="2203942"/>
            <a:ext cx="4728010" cy="607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4" y="3137673"/>
            <a:ext cx="11131091" cy="14048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0454" y="3291057"/>
            <a:ext cx="11131091" cy="1251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own Arrow 6"/>
          <p:cNvSpPr/>
          <p:nvPr/>
        </p:nvSpPr>
        <p:spPr>
          <a:xfrm>
            <a:off x="2767263" y="2766261"/>
            <a:ext cx="1949116" cy="423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68" y="133974"/>
            <a:ext cx="12079706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Chernoff information =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	</a:t>
            </a:r>
            <a:r>
              <a:rPr lang="en-US" b="1" u="sng" smtClean="0">
                <a:solidFill>
                  <a:schemeClr val="accent1"/>
                </a:solidFill>
              </a:rPr>
              <a:t>Maximally skewed Bhattacharyya distance</a:t>
            </a:r>
            <a:endParaRPr lang="fr-FR" b="1" u="sng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11" y="1849688"/>
            <a:ext cx="11133220" cy="4351338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skewed Bhattacharyya </a:t>
            </a:r>
            <a:r>
              <a:rPr lang="en-US" b="1" smtClean="0">
                <a:solidFill>
                  <a:srgbClr val="FF0000"/>
                </a:solidFill>
              </a:rPr>
              <a:t>distance</a:t>
            </a:r>
            <a:r>
              <a:rPr lang="en-US" smtClean="0"/>
              <a:t> (a Ali-Silvey </a:t>
            </a:r>
            <a:r>
              <a:rPr lang="en-US" b="1" smtClean="0">
                <a:solidFill>
                  <a:srgbClr val="0070C0"/>
                </a:solidFill>
              </a:rPr>
              <a:t>f-divergence</a:t>
            </a:r>
            <a:r>
              <a:rPr lang="en-US" smtClean="0"/>
              <a:t>):</a:t>
            </a:r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Chernoff information:</a:t>
            </a:r>
          </a:p>
          <a:p>
            <a:pPr marL="0" indent="0">
              <a:buNone/>
            </a:pPr>
            <a:r>
              <a:rPr lang="en-US" smtClean="0"/>
              <a:t>    </a:t>
            </a:r>
            <a:endParaRPr lang="en-US"/>
          </a:p>
          <a:p>
            <a:r>
              <a:rPr lang="en-US" b="1" smtClean="0"/>
              <a:t>scaled </a:t>
            </a:r>
            <a:r>
              <a:rPr lang="en-US" b="1"/>
              <a:t>skewed Bhattacharyya distance = </a:t>
            </a:r>
            <a:r>
              <a:rPr lang="en-US" b="1">
                <a:solidFill>
                  <a:srgbClr val="FF0000"/>
                </a:solidFill>
              </a:rPr>
              <a:t>Rényi </a:t>
            </a:r>
            <a:r>
              <a:rPr lang="en-US" b="1" smtClean="0">
                <a:solidFill>
                  <a:srgbClr val="FF0000"/>
                </a:solidFill>
              </a:rPr>
              <a:t>divergence </a:t>
            </a:r>
            <a:r>
              <a:rPr lang="en-US" smtClean="0"/>
              <a:t>(extends KLD)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Optimal values of </a:t>
            </a:r>
            <a:r>
              <a:rPr lang="el-GR" smtClean="0"/>
              <a:t>α</a:t>
            </a:r>
            <a:r>
              <a:rPr lang="en-US" smtClean="0"/>
              <a:t> is called ``</a:t>
            </a:r>
            <a:r>
              <a:rPr lang="en-US" b="1" smtClean="0">
                <a:solidFill>
                  <a:srgbClr val="FF0000"/>
                </a:solidFill>
              </a:rPr>
              <a:t>Chernoff (error) exponen</a:t>
            </a:r>
            <a:r>
              <a:rPr lang="en-US" smtClean="0"/>
              <a:t>t'' (due to its seminal  use in statistical hypothesis testing)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59" y="2345038"/>
            <a:ext cx="7398835" cy="76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21" y="3275660"/>
            <a:ext cx="4529805" cy="808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4995403"/>
            <a:ext cx="7489834" cy="776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160" y="5141369"/>
            <a:ext cx="1962650" cy="4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" y="1746130"/>
            <a:ext cx="11990078" cy="49163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35" y="0"/>
            <a:ext cx="8500311" cy="1746130"/>
          </a:xfrm>
          <a:prstGeom prst="rect">
            <a:avLst/>
          </a:prstGeom>
        </p:spPr>
      </p:pic>
      <p:sp>
        <p:nvSpPr>
          <p:cNvPr id="3" name="Explosion 2 2"/>
          <p:cNvSpPr/>
          <p:nvPr/>
        </p:nvSpPr>
        <p:spPr>
          <a:xfrm>
            <a:off x="7555832" y="1690689"/>
            <a:ext cx="3797968" cy="167815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Symbolic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</a:rPr>
              <a:t>computing</a:t>
            </a:r>
            <a:endParaRPr lang="fr-FR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4" y="-29406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General multivariate Gaussian case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68" y="1729998"/>
            <a:ext cx="242887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942"/>
            <a:ext cx="8676396" cy="565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82" y="1658561"/>
            <a:ext cx="623887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54" y="3765883"/>
            <a:ext cx="6329383" cy="30328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2246" y="122479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Kullback-Leibler </a:t>
            </a:r>
            <a:r>
              <a:rPr lang="en-US" sz="2800" smtClean="0"/>
              <a:t>divergence (= rev. Bregman div):</a:t>
            </a:r>
            <a:endParaRPr lang="fr-FR" sz="2800"/>
          </a:p>
        </p:txBody>
      </p:sp>
      <p:sp>
        <p:nvSpPr>
          <p:cNvPr id="10" name="Explosion 2 9"/>
          <p:cNvSpPr/>
          <p:nvPr/>
        </p:nvSpPr>
        <p:spPr>
          <a:xfrm>
            <a:off x="6304547" y="2442411"/>
            <a:ext cx="4663363" cy="148485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Efficient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</a:rPr>
              <a:t>algorithm</a:t>
            </a:r>
            <a:endParaRPr lang="fr-FR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18" y="0"/>
            <a:ext cx="1163955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New </a:t>
            </a:r>
            <a:r>
              <a:rPr lang="en-US" b="1" smtClean="0">
                <a:solidFill>
                  <a:schemeClr val="accent1"/>
                </a:solidFill>
              </a:rPr>
              <a:t>results: </a:t>
            </a:r>
            <a:r>
              <a:rPr lang="en-US" b="1" smtClean="0">
                <a:solidFill>
                  <a:schemeClr val="accent1"/>
                </a:solidFill>
              </a:rPr>
              <a:t>centered multivariate Gaussian case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818" y="1212014"/>
            <a:ext cx="11750932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Optimality condition</a:t>
            </a:r>
            <a:r>
              <a:rPr lang="en-US" smtClean="0"/>
              <a:t> for centered multivariate Gaussian distributions:</a:t>
            </a:r>
          </a:p>
          <a:p>
            <a:endParaRPr lang="en-US"/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Special </a:t>
            </a:r>
            <a:r>
              <a:rPr lang="en-US" b="1" smtClean="0"/>
              <a:t>case</a:t>
            </a:r>
            <a:r>
              <a:rPr lang="en-US" smtClean="0"/>
              <a:t> of centered </a:t>
            </a:r>
            <a:r>
              <a:rPr lang="en-US" b="1" u="sng" smtClean="0">
                <a:solidFill>
                  <a:srgbClr val="FF0000"/>
                </a:solidFill>
              </a:rPr>
              <a:t>scaled covariance matrices</a:t>
            </a:r>
            <a:r>
              <a:rPr lang="en-US" smtClean="0"/>
              <a:t> </a:t>
            </a:r>
            <a:r>
              <a:rPr lang="el-GR" smtClean="0"/>
              <a:t>Σ</a:t>
            </a:r>
            <a:r>
              <a:rPr lang="en-US" baseline="-25000" smtClean="0"/>
              <a:t>1</a:t>
            </a:r>
            <a:r>
              <a:rPr lang="en-US" smtClean="0"/>
              <a:t>=</a:t>
            </a:r>
            <a:r>
              <a:rPr lang="el-GR" smtClean="0"/>
              <a:t>Σ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2</a:t>
            </a:r>
            <a:r>
              <a:rPr lang="en-US" smtClean="0"/>
              <a:t>=s</a:t>
            </a:r>
            <a:r>
              <a:rPr lang="el-GR" smtClean="0"/>
              <a:t>Σ</a:t>
            </a:r>
            <a:r>
              <a:rPr lang="en-US" smtClean="0"/>
              <a:t> </a:t>
            </a:r>
            <a:r>
              <a:rPr lang="en-US" smtClean="0"/>
              <a:t>in closed-form (s&gt;0):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1844501"/>
            <a:ext cx="11097126" cy="81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60" y="4092262"/>
            <a:ext cx="11100224" cy="2889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2860" y="1765891"/>
            <a:ext cx="11319890" cy="908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200059" y="5092984"/>
            <a:ext cx="9809837" cy="898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rved Right Arrow 5"/>
          <p:cNvSpPr/>
          <p:nvPr/>
        </p:nvSpPr>
        <p:spPr>
          <a:xfrm>
            <a:off x="30076" y="2219993"/>
            <a:ext cx="721895" cy="29597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88818" y="6763335"/>
            <a:ext cx="2815389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7" y="0"/>
            <a:ext cx="11971423" cy="1299411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Robustness of Chernoff information </a:t>
            </a:r>
            <a:r>
              <a:rPr lang="en-US" sz="3600" b="1" smtClean="0">
                <a:solidFill>
                  <a:schemeClr val="accent1"/>
                </a:solidFill>
              </a:rPr>
              <a:t> (informal viewpoint)</a:t>
            </a:r>
            <a:endParaRPr lang="fr-FR" sz="54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9" y="1115762"/>
            <a:ext cx="10515600" cy="4351338"/>
          </a:xfrm>
        </p:spPr>
        <p:txBody>
          <a:bodyPr/>
          <a:lstStyle/>
          <a:p>
            <a:r>
              <a:rPr lang="en-US" smtClean="0"/>
              <a:t>CI often used in</a:t>
            </a:r>
            <a:r>
              <a:rPr lang="en-US" b="1" smtClean="0">
                <a:solidFill>
                  <a:srgbClr val="FF0000"/>
                </a:solidFill>
              </a:rPr>
              <a:t> information fusion</a:t>
            </a:r>
            <a:r>
              <a:rPr lang="en-US" smtClean="0"/>
              <a:t> </a:t>
            </a:r>
            <a:r>
              <a:rPr lang="en-US" smtClean="0"/>
              <a:t>community instead of a priori 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0416" y="5759222"/>
            <a:ext cx="11847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accent6"/>
                </a:solidFill>
                <a:latin typeface="Arial" panose="020B0604020202020204" pitchFamily="34" charset="0"/>
              </a:rPr>
              <a:t>Julier, Simon J. "An empirical study into the use of Chernoff information for robust, distributed fusion of Gaussian mixture models." </a:t>
            </a:r>
            <a:endParaRPr lang="en-US" sz="2000" b="1" i="1" smtClean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r>
              <a:rPr lang="en-US" sz="2000" b="1" i="1" smtClean="0">
                <a:solidFill>
                  <a:schemeClr val="accent6"/>
                </a:solidFill>
                <a:latin typeface="Arial" panose="020B0604020202020204" pitchFamily="34" charset="0"/>
              </a:rPr>
              <a:t>9th </a:t>
            </a:r>
            <a:r>
              <a:rPr lang="en-US" sz="2000" b="1" i="1">
                <a:solidFill>
                  <a:schemeClr val="accent6"/>
                </a:solidFill>
                <a:latin typeface="Arial" panose="020B0604020202020204" pitchFamily="34" charset="0"/>
              </a:rPr>
              <a:t>International Conference on Information Fusion</a:t>
            </a:r>
            <a:r>
              <a:rPr lang="en-US" sz="2000" b="1">
                <a:solidFill>
                  <a:schemeClr val="accent6"/>
                </a:solidFill>
                <a:latin typeface="Arial" panose="020B0604020202020204" pitchFamily="34" charset="0"/>
              </a:rPr>
              <a:t>. IEEE, 2006.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3" y="1583927"/>
            <a:ext cx="11410950" cy="923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56" y="2439403"/>
            <a:ext cx="520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For Chernoff information we have</a:t>
            </a:r>
            <a:endParaRPr lang="fr-FR" sz="2800"/>
          </a:p>
        </p:txBody>
      </p:sp>
      <p:sp>
        <p:nvSpPr>
          <p:cNvPr id="9" name="Right Arrow 8"/>
          <p:cNvSpPr/>
          <p:nvPr/>
        </p:nvSpPr>
        <p:spPr>
          <a:xfrm>
            <a:off x="3026762" y="4871943"/>
            <a:ext cx="1283369" cy="594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420073" y="4679215"/>
            <a:ext cx="68053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Chernoff information </a:t>
            </a:r>
            <a:r>
              <a:rPr lang="en-US" sz="2800" b="1" smtClean="0">
                <a:solidFill>
                  <a:srgbClr val="FF0000"/>
                </a:solidFill>
              </a:rPr>
              <a:t>more stable and robust</a:t>
            </a:r>
          </a:p>
          <a:p>
            <a:pPr algn="ctr"/>
            <a:r>
              <a:rPr lang="en-US" sz="2800" smtClean="0"/>
              <a:t>than any other Bhattacharyya distances</a:t>
            </a:r>
            <a:endParaRPr lang="fr-FR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70" y="2530624"/>
            <a:ext cx="322897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19" y="3900216"/>
            <a:ext cx="10039350" cy="628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27221" y="3029821"/>
            <a:ext cx="290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Wlog, </a:t>
            </a:r>
            <a:r>
              <a:rPr lang="en-US" sz="2800" smtClean="0"/>
              <a:t>assume EF +</a:t>
            </a:r>
            <a:endParaRPr lang="fr-FR" sz="28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222" y="3179108"/>
            <a:ext cx="1400175" cy="3238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4621488" y="4440551"/>
            <a:ext cx="6122712" cy="18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486" y="1018423"/>
            <a:ext cx="1504950" cy="561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4569" y="5174149"/>
            <a:ext cx="1068808" cy="3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96" y="64102"/>
            <a:ext cx="5848743" cy="1937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95" y="124493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Conclusion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2" y="2126415"/>
            <a:ext cx="12031578" cy="4351338"/>
          </a:xfrm>
        </p:spPr>
        <p:txBody>
          <a:bodyPr/>
          <a:lstStyle/>
          <a:p>
            <a:r>
              <a:rPr lang="en-US" smtClean="0"/>
              <a:t>We revisited </a:t>
            </a:r>
            <a:r>
              <a:rPr lang="en-US" b="1" smtClean="0">
                <a:solidFill>
                  <a:srgbClr val="FF0000"/>
                </a:solidFill>
              </a:rPr>
              <a:t>Chernoff information</a:t>
            </a:r>
            <a:r>
              <a:rPr lang="en-US" smtClean="0"/>
              <a:t> of two probability distributions under the umbrella of special exponential families</a:t>
            </a:r>
          </a:p>
          <a:p>
            <a:r>
              <a:rPr lang="en-US" smtClean="0"/>
              <a:t>The geometric mixture is a 1D </a:t>
            </a:r>
            <a:r>
              <a:rPr lang="en-US" b="1" smtClean="0">
                <a:solidFill>
                  <a:srgbClr val="FF0000"/>
                </a:solidFill>
              </a:rPr>
              <a:t>log-ratio exponential family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Chernoff exponent is unique (from the convexity of log-normalizer)</a:t>
            </a:r>
          </a:p>
          <a:p>
            <a:pPr lvl="1"/>
            <a:r>
              <a:rPr lang="en-US" smtClean="0"/>
              <a:t>Geometrically, Chernoff point = intersection of a Voronoi bisector with a geodesic</a:t>
            </a:r>
          </a:p>
          <a:p>
            <a:pPr lvl="1"/>
            <a:r>
              <a:rPr lang="en-US" smtClean="0"/>
              <a:t>Approximate </a:t>
            </a:r>
            <a:r>
              <a:rPr lang="en-US"/>
              <a:t> the Chernoff </a:t>
            </a:r>
            <a:r>
              <a:rPr lang="en-US" smtClean="0"/>
              <a:t>information by </a:t>
            </a:r>
            <a:r>
              <a:rPr lang="en-US" b="1" smtClean="0">
                <a:solidFill>
                  <a:srgbClr val="FF0000"/>
                </a:solidFill>
              </a:rPr>
              <a:t>bisection search on exponential arc</a:t>
            </a:r>
          </a:p>
          <a:p>
            <a:pPr lvl="1"/>
            <a:r>
              <a:rPr lang="en-US" smtClean="0"/>
              <a:t>Express the </a:t>
            </a:r>
            <a:r>
              <a:rPr lang="en-US" b="1" smtClean="0">
                <a:solidFill>
                  <a:srgbClr val="FF0000"/>
                </a:solidFill>
              </a:rPr>
              <a:t>optimality condition</a:t>
            </a:r>
            <a:r>
              <a:rPr lang="en-US" smtClean="0"/>
              <a:t> of Chernoff error exponent in various ways</a:t>
            </a:r>
          </a:p>
          <a:p>
            <a:r>
              <a:rPr lang="en-US" smtClean="0"/>
              <a:t>Consider Chernoff information between Gaussian densities:</a:t>
            </a:r>
          </a:p>
          <a:p>
            <a:pPr lvl="1"/>
            <a:r>
              <a:rPr lang="en-US" smtClean="0"/>
              <a:t>exact closed-form for</a:t>
            </a:r>
            <a:r>
              <a:rPr lang="en-US" b="1" smtClean="0">
                <a:solidFill>
                  <a:srgbClr val="FF0000"/>
                </a:solidFill>
              </a:rPr>
              <a:t> univariate Gaussians</a:t>
            </a:r>
            <a:r>
              <a:rPr lang="en-US" smtClean="0"/>
              <a:t> (solve quadratic eq. using symbolic computing)</a:t>
            </a:r>
          </a:p>
          <a:p>
            <a:pPr lvl="1"/>
            <a:r>
              <a:rPr lang="en-US" smtClean="0"/>
              <a:t>exact closed-form for </a:t>
            </a:r>
            <a:r>
              <a:rPr lang="en-US" b="1" smtClean="0">
                <a:solidFill>
                  <a:srgbClr val="FF0000"/>
                </a:solidFill>
              </a:rPr>
              <a:t>centered scaled covariance matrices</a:t>
            </a:r>
          </a:p>
          <a:p>
            <a:pPr lvl="1"/>
            <a:r>
              <a:rPr lang="en-US" smtClean="0"/>
              <a:t>Practical bisection search on the exponential arc with numerical experiments</a:t>
            </a:r>
          </a:p>
          <a:p>
            <a:pPr marL="457200" lvl="1" indent="0">
              <a:buNone/>
            </a:pPr>
            <a:r>
              <a:rPr lang="en-US" smtClean="0"/>
              <a:t> 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515" y="124493"/>
            <a:ext cx="3056022" cy="1970393"/>
          </a:xfrm>
          <a:prstGeom prst="rect">
            <a:avLst/>
          </a:prstGeom>
        </p:spPr>
      </p:pic>
      <p:sp>
        <p:nvSpPr>
          <p:cNvPr id="6" name="AutoShape 4" descr="Red new icon - Free red new icons"/>
          <p:cNvSpPr>
            <a:spLocks noChangeAspect="1" noChangeArrowheads="1"/>
          </p:cNvSpPr>
          <p:nvPr/>
        </p:nvSpPr>
        <p:spPr bwMode="auto">
          <a:xfrm>
            <a:off x="48128" y="5811966"/>
            <a:ext cx="612023" cy="6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s://franknielsen.github.io/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" y="5648810"/>
            <a:ext cx="573773" cy="34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Red new icon - Free red new icons"/>
          <p:cNvSpPr>
            <a:spLocks noChangeAspect="1" noChangeArrowheads="1"/>
          </p:cNvSpPr>
          <p:nvPr/>
        </p:nvSpPr>
        <p:spPr bwMode="auto">
          <a:xfrm>
            <a:off x="92240" y="6192968"/>
            <a:ext cx="612023" cy="6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Picture 6" descr="https://franknielsen.github.io/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" y="6029812"/>
            <a:ext cx="573773" cy="34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Red new icon - Free red new icons"/>
          <p:cNvSpPr>
            <a:spLocks noChangeAspect="1" noChangeArrowheads="1"/>
          </p:cNvSpPr>
          <p:nvPr/>
        </p:nvSpPr>
        <p:spPr bwMode="auto">
          <a:xfrm>
            <a:off x="200528" y="5964366"/>
            <a:ext cx="612023" cy="5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Picture 6" descr="https://franknielsen.github.io/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86" y="3467085"/>
            <a:ext cx="573773" cy="2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79" y="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Thank you!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63018" y="5442228"/>
            <a:ext cx="3028982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fr-FR" sz="28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ea typeface="Lucida Grande"/>
              </a:rPr>
              <a:t>Entropy 2022</a:t>
            </a:r>
            <a:endParaRPr kumimoji="0" lang="fr-FR" altLang="fr-FR" sz="28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ea typeface="Lucida Grande"/>
            </a:endParaRPr>
          </a:p>
          <a:p>
            <a:pPr lvl="0" algn="ctr"/>
            <a:r>
              <a:rPr kumimoji="0" lang="fr-FR" altLang="fr-FR" sz="28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ea typeface="Lucida Grande"/>
              </a:rPr>
              <a:t>[</a:t>
            </a:r>
            <a:r>
              <a:rPr lang="fr-FR" sz="2800" b="1">
                <a:solidFill>
                  <a:schemeClr val="accent6"/>
                </a:solidFill>
              </a:rPr>
              <a:t>2207.03745</a:t>
            </a:r>
            <a:r>
              <a:rPr kumimoji="0" lang="fr-FR" altLang="fr-FR" sz="28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ea typeface="Lucida Grande"/>
              </a:rPr>
              <a:t>]</a:t>
            </a:r>
            <a:endParaRPr kumimoji="0" lang="fr-FR" altLang="fr-FR" sz="28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69" y="1823162"/>
            <a:ext cx="7106377" cy="4880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0796" y="1029354"/>
            <a:ext cx="10657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>
                <a:solidFill>
                  <a:srgbClr val="7030A0"/>
                </a:solidFill>
              </a:rPr>
              <a:t>https://franknielsen.github.io/ChernoffInformation/index.html</a:t>
            </a:r>
          </a:p>
        </p:txBody>
      </p:sp>
      <p:sp>
        <p:nvSpPr>
          <p:cNvPr id="3" name="TextBox 2"/>
          <p:cNvSpPr txBox="1"/>
          <p:nvPr/>
        </p:nvSpPr>
        <p:spPr>
          <a:xfrm rot="10800000">
            <a:off x="447576" y="1952426"/>
            <a:ext cx="1046440" cy="4197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</a:rPr>
              <a:t>Optimality </a:t>
            </a:r>
            <a:r>
              <a:rPr lang="en-US" sz="2800" b="1" smtClean="0">
                <a:solidFill>
                  <a:srgbClr val="FF0000"/>
                </a:solidFill>
              </a:rPr>
              <a:t>conditions (OCs)</a:t>
            </a:r>
            <a:endParaRPr lang="en-US" sz="2800" b="1" smtClean="0">
              <a:solidFill>
                <a:srgbClr val="FF0000"/>
              </a:solidFill>
            </a:endParaRPr>
          </a:p>
          <a:p>
            <a:pPr algn="ctr"/>
            <a:r>
              <a:rPr lang="en-US" sz="2800" b="1" smtClean="0">
                <a:solidFill>
                  <a:srgbClr val="FF0000"/>
                </a:solidFill>
              </a:rPr>
              <a:t>for Chernoff exponenti</a:t>
            </a:r>
            <a:endParaRPr lang="fr-FR" sz="2800" b="1">
              <a:solidFill>
                <a:srgbClr val="FF0000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9163018" y="1823162"/>
            <a:ext cx="2839453" cy="2045368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tx1"/>
                </a:solidFill>
              </a:rPr>
              <a:t>Codes</a:t>
            </a:r>
            <a:endParaRPr lang="fr-F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94" y="184651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Some references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4" y="1323976"/>
            <a:ext cx="11662611" cy="5654340"/>
          </a:xfrm>
        </p:spPr>
        <p:txBody>
          <a:bodyPr/>
          <a:lstStyle/>
          <a:p>
            <a:r>
              <a:rPr lang="en-US"/>
              <a:t>Chernoff, Herman. "</a:t>
            </a:r>
            <a:r>
              <a:rPr lang="en-US" b="1" i="1">
                <a:solidFill>
                  <a:srgbClr val="92D050"/>
                </a:solidFill>
              </a:rPr>
              <a:t>A measure of asymptotic efficiency for tests of a hypothesis based on the sum of observations.</a:t>
            </a:r>
            <a:r>
              <a:rPr lang="en-US"/>
              <a:t>" </a:t>
            </a:r>
            <a:r>
              <a:rPr lang="en-US" i="1"/>
              <a:t>The Annals of Mathematical Statistics</a:t>
            </a:r>
            <a:r>
              <a:rPr lang="en-US"/>
              <a:t> (1952): 493-507</a:t>
            </a:r>
            <a:r>
              <a:rPr lang="en-US" smtClean="0"/>
              <a:t>.</a:t>
            </a:r>
          </a:p>
          <a:p>
            <a:r>
              <a:rPr lang="fr-FR"/>
              <a:t>Nielsen, Frank. "</a:t>
            </a:r>
            <a:r>
              <a:rPr lang="fr-FR" b="1" i="1">
                <a:solidFill>
                  <a:srgbClr val="92D050"/>
                </a:solidFill>
              </a:rPr>
              <a:t>Generalized Bhattacharyya and Chernoff upper bounds on Bayes error using quasi-arithmetic means.</a:t>
            </a:r>
            <a:r>
              <a:rPr lang="fr-FR"/>
              <a:t>" </a:t>
            </a:r>
            <a:r>
              <a:rPr lang="fr-FR" i="1"/>
              <a:t>Pattern Recognition Letters</a:t>
            </a:r>
            <a:r>
              <a:rPr lang="fr-FR"/>
              <a:t> 42 (2014): 25-34</a:t>
            </a:r>
            <a:r>
              <a:rPr lang="fr-FR" smtClean="0"/>
              <a:t>.</a:t>
            </a:r>
          </a:p>
          <a:p>
            <a:r>
              <a:rPr lang="en-US"/>
              <a:t>Nielsen, Frank. "</a:t>
            </a:r>
            <a:r>
              <a:rPr lang="en-US" b="1">
                <a:solidFill>
                  <a:srgbClr val="92D050"/>
                </a:solidFill>
              </a:rPr>
              <a:t>An information-geometric characterization of Chernoff information.</a:t>
            </a:r>
            <a:r>
              <a:rPr lang="en-US"/>
              <a:t>" </a:t>
            </a:r>
            <a:r>
              <a:rPr lang="en-US" i="1"/>
              <a:t>IEEE Signal Processing Letters</a:t>
            </a:r>
            <a:r>
              <a:rPr lang="en-US"/>
              <a:t> 20.3 (2013): 269-272</a:t>
            </a:r>
            <a:r>
              <a:rPr lang="en-US" smtClean="0"/>
              <a:t>.</a:t>
            </a:r>
          </a:p>
          <a:p>
            <a:r>
              <a:rPr lang="en-US" smtClean="0"/>
              <a:t>Deformed log-ratio exponential families (deformed LREFs):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Masrani</a:t>
            </a:r>
            <a:r>
              <a:rPr lang="en-US"/>
              <a:t>, Vaden, et al. </a:t>
            </a:r>
            <a:r>
              <a:rPr lang="en-US" b="1" i="1">
                <a:solidFill>
                  <a:srgbClr val="92D050"/>
                </a:solidFill>
              </a:rPr>
              <a:t>"q-Paths: Generalizing the geometric annealing path using power means.</a:t>
            </a:r>
            <a:r>
              <a:rPr lang="en-US"/>
              <a:t>" </a:t>
            </a:r>
            <a:r>
              <a:rPr lang="en-US" i="1"/>
              <a:t>Uncertainty in Artificial Intelligence</a:t>
            </a:r>
            <a:r>
              <a:rPr lang="en-US"/>
              <a:t>. PMLR, 2021.</a:t>
            </a:r>
            <a:endParaRPr lang="fr-F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63018" y="184651"/>
            <a:ext cx="3028982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fr-FR" sz="28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ea typeface="Lucida Grande"/>
              </a:rPr>
              <a:t>Entropy 2022</a:t>
            </a:r>
            <a:endParaRPr kumimoji="0" lang="fr-FR" altLang="fr-FR" sz="28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ea typeface="Lucida Grande"/>
            </a:endParaRPr>
          </a:p>
          <a:p>
            <a:pPr lvl="0" algn="ctr"/>
            <a:r>
              <a:rPr kumimoji="0" lang="fr-FR" altLang="fr-FR" sz="28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ea typeface="Lucida Grande"/>
              </a:rPr>
              <a:t>[</a:t>
            </a:r>
            <a:r>
              <a:rPr lang="fr-FR" sz="2800" b="1">
                <a:solidFill>
                  <a:schemeClr val="accent6"/>
                </a:solidFill>
              </a:rPr>
              <a:t>2207.03745</a:t>
            </a:r>
            <a:r>
              <a:rPr kumimoji="0" lang="fr-FR" altLang="fr-FR" sz="28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ea typeface="Lucida Grande"/>
              </a:rPr>
              <a:t>]</a:t>
            </a:r>
            <a:endParaRPr kumimoji="0" lang="fr-FR" altLang="fr-FR" sz="28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06" y="-5556"/>
            <a:ext cx="7772400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4" y="1379837"/>
            <a:ext cx="3975304" cy="5478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1690688"/>
            <a:ext cx="74866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84" y="5943784"/>
            <a:ext cx="7693556" cy="825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0" y="-138561"/>
            <a:ext cx="11556226" cy="38273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67607" y="4294275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Chernoff </a:t>
            </a:r>
            <a:r>
              <a:rPr lang="en-US" sz="3200" b="1" smtClean="0">
                <a:solidFill>
                  <a:srgbClr val="FF0000"/>
                </a:solidFill>
              </a:rPr>
              <a:t>point</a:t>
            </a:r>
            <a:endParaRPr lang="fr-FR" sz="320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1979" y="1407697"/>
            <a:ext cx="1852863" cy="29550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95" y="5197054"/>
            <a:ext cx="4804170" cy="802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351" y="4248879"/>
            <a:ext cx="4424991" cy="7440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4853" y="0"/>
            <a:ext cx="1764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Graphical</a:t>
            </a:r>
          </a:p>
          <a:p>
            <a:r>
              <a:rPr lang="en-US" sz="3200" smtClean="0"/>
              <a:t>abstract</a:t>
            </a:r>
            <a:endParaRPr lang="fr-FR" sz="3200"/>
          </a:p>
        </p:txBody>
      </p:sp>
      <p:sp>
        <p:nvSpPr>
          <p:cNvPr id="21" name="Rectangle 20"/>
          <p:cNvSpPr/>
          <p:nvPr/>
        </p:nvSpPr>
        <p:spPr>
          <a:xfrm>
            <a:off x="-516286" y="5851494"/>
            <a:ext cx="4012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fr-FR" sz="2800" b="1">
                <a:solidFill>
                  <a:schemeClr val="accent6"/>
                </a:solidFill>
                <a:ea typeface="Lucida Grande"/>
              </a:rPr>
              <a:t>Entropy 2022</a:t>
            </a:r>
            <a:endParaRPr lang="fr-FR" altLang="fr-FR" sz="2800" b="1">
              <a:solidFill>
                <a:schemeClr val="accent6"/>
              </a:solidFill>
              <a:ea typeface="Lucida Grande"/>
            </a:endParaRPr>
          </a:p>
          <a:p>
            <a:pPr lvl="0" algn="ctr"/>
            <a:r>
              <a:rPr lang="fr-FR" altLang="fr-FR" sz="2800" b="1">
                <a:solidFill>
                  <a:schemeClr val="accent6"/>
                </a:solidFill>
                <a:ea typeface="Lucida Grande"/>
              </a:rPr>
              <a:t>[</a:t>
            </a:r>
            <a:r>
              <a:rPr lang="fr-FR" sz="2800" b="1">
                <a:solidFill>
                  <a:schemeClr val="accent6"/>
                </a:solidFill>
              </a:rPr>
              <a:t>2207.03745</a:t>
            </a:r>
            <a:r>
              <a:rPr lang="fr-FR" altLang="fr-FR" sz="2800" b="1">
                <a:solidFill>
                  <a:schemeClr val="accent6"/>
                </a:solidFill>
                <a:ea typeface="Lucida Grande"/>
              </a:rPr>
              <a:t>]</a:t>
            </a:r>
            <a:endParaRPr lang="fr-FR" altLang="fr-FR" sz="28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-221740"/>
            <a:ext cx="12007516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Rationale: Statistical hypothesis testing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4" y="1103823"/>
            <a:ext cx="7154779" cy="4487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5816" y="706780"/>
            <a:ext cx="449623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Statistical mixture:</a:t>
            </a:r>
          </a:p>
          <a:p>
            <a:r>
              <a:rPr lang="fr-FR" sz="2800"/>
              <a:t>m(x)=</a:t>
            </a:r>
            <a:r>
              <a:rPr lang="fr-FR" sz="2800">
                <a:solidFill>
                  <a:srgbClr val="3333FF"/>
                </a:solidFill>
              </a:rPr>
              <a:t>0.5*N(0,1)</a:t>
            </a:r>
            <a:r>
              <a:rPr lang="fr-FR" sz="2800"/>
              <a:t>+</a:t>
            </a:r>
            <a:r>
              <a:rPr lang="fr-FR" sz="2800">
                <a:solidFill>
                  <a:srgbClr val="FF0000"/>
                </a:solidFill>
              </a:rPr>
              <a:t>0.5*N(5,2</a:t>
            </a:r>
            <a:r>
              <a:rPr lang="fr-FR" sz="2800" smtClean="0">
                <a:solidFill>
                  <a:srgbClr val="FF0000"/>
                </a:solidFill>
              </a:rPr>
              <a:t>)</a:t>
            </a:r>
            <a:endParaRPr lang="en-US" sz="2800" smtClean="0"/>
          </a:p>
          <a:p>
            <a:r>
              <a:rPr lang="en-US" sz="2800" u="sng" smtClean="0"/>
              <a:t>Hypothesis task:</a:t>
            </a:r>
          </a:p>
          <a:p>
            <a:r>
              <a:rPr lang="en-US" sz="2800" smtClean="0"/>
              <a:t>Decides whether x emanates </a:t>
            </a:r>
          </a:p>
          <a:p>
            <a:r>
              <a:rPr lang="en-US" sz="2800" smtClean="0"/>
              <a:t>from </a:t>
            </a:r>
            <a:r>
              <a:rPr lang="en-US" sz="2800" smtClean="0">
                <a:solidFill>
                  <a:srgbClr val="3333FF"/>
                </a:solidFill>
              </a:rPr>
              <a:t>p1</a:t>
            </a:r>
            <a:r>
              <a:rPr lang="en-US" sz="2800" smtClean="0"/>
              <a:t> or </a:t>
            </a:r>
            <a:r>
              <a:rPr lang="en-US" sz="2800" smtClean="0">
                <a:solidFill>
                  <a:srgbClr val="FF0000"/>
                </a:solidFill>
              </a:rPr>
              <a:t>p2</a:t>
            </a:r>
            <a:r>
              <a:rPr lang="en-US" sz="2800" smtClean="0"/>
              <a:t>?</a:t>
            </a:r>
            <a:endParaRPr lang="en-US" sz="2800"/>
          </a:p>
          <a:p>
            <a:r>
              <a:rPr lang="en-US" sz="2800" smtClean="0"/>
              <a:t>Classification rule: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Maximum a posteriori</a:t>
            </a:r>
            <a:r>
              <a:rPr lang="en-US" sz="2800" smtClean="0"/>
              <a:t> (MAP)</a:t>
            </a:r>
          </a:p>
          <a:p>
            <a:r>
              <a:rPr lang="en-US" sz="2800" smtClean="0"/>
              <a:t>if p1(x)&gt;p2(x) classify as p1 </a:t>
            </a:r>
          </a:p>
          <a:p>
            <a:r>
              <a:rPr lang="en-US" sz="2800"/>
              <a:t>	</a:t>
            </a:r>
            <a:r>
              <a:rPr lang="en-US" sz="2800" smtClean="0"/>
              <a:t>     else classify as p2</a:t>
            </a:r>
          </a:p>
          <a:p>
            <a:endParaRPr lang="en-US" sz="2800" smtClean="0"/>
          </a:p>
          <a:p>
            <a:r>
              <a:rPr lang="en-US" sz="2800" smtClean="0"/>
              <a:t>Error at x: </a:t>
            </a:r>
            <a:r>
              <a:rPr lang="en-US" sz="2800" b="1" smtClean="0"/>
              <a:t>min(p1(x),p2(x))</a:t>
            </a:r>
          </a:p>
          <a:p>
            <a:r>
              <a:rPr lang="en-US" sz="2400" smtClean="0"/>
              <a:t>Histogram intersection similarity:</a:t>
            </a:r>
            <a:endParaRPr lang="en-US" sz="2400"/>
          </a:p>
          <a:p>
            <a:endParaRPr lang="en-US" sz="2800"/>
          </a:p>
          <a:p>
            <a:endParaRPr lang="en-US" sz="2800" smtClean="0"/>
          </a:p>
          <a:p>
            <a:endParaRPr lang="fr-FR" sz="280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971798" y="1217148"/>
            <a:ext cx="84221" cy="491269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9" y="555148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x classified </a:t>
            </a:r>
            <a:r>
              <a:rPr lang="en-US" sz="2800" smtClean="0">
                <a:solidFill>
                  <a:srgbClr val="3333FF"/>
                </a:solidFill>
              </a:rPr>
              <a:t>p1</a:t>
            </a:r>
            <a:endParaRPr lang="fr-FR" sz="2800">
              <a:solidFill>
                <a:srgbClr val="3333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634913" y="1217148"/>
            <a:ext cx="37403" cy="4482621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798" y="598155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x classified </a:t>
            </a:r>
            <a:r>
              <a:rPr lang="en-US" sz="2800" smtClean="0">
                <a:solidFill>
                  <a:srgbClr val="FF0000"/>
                </a:solidFill>
              </a:rPr>
              <a:t>p2</a:t>
            </a:r>
            <a:endParaRPr lang="fr-FR" sz="28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997" y="5981553"/>
            <a:ext cx="3314700" cy="7905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20526" y="5981552"/>
            <a:ext cx="3635421" cy="790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2526629" y="4909895"/>
            <a:ext cx="216568" cy="266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2947735" y="4934806"/>
            <a:ext cx="216568" cy="266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7" y="-197974"/>
            <a:ext cx="11149263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Rewriting and bounding the probability of error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7" y="997535"/>
            <a:ext cx="11389896" cy="4351338"/>
          </a:xfrm>
        </p:spPr>
        <p:txBody>
          <a:bodyPr/>
          <a:lstStyle/>
          <a:p>
            <a:r>
              <a:rPr lang="en-US" smtClean="0"/>
              <a:t>Use </a:t>
            </a:r>
            <a:r>
              <a:rPr lang="en-US" b="1" smtClean="0"/>
              <a:t>rewriting trick</a:t>
            </a:r>
            <a:r>
              <a:rPr lang="en-US" smtClean="0"/>
              <a:t> min(a,b)=(a+b)/2 + |b-a|/2 for a,b&gt;0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express the probability of error using the </a:t>
            </a:r>
            <a:r>
              <a:rPr lang="en-US" b="1" smtClean="0">
                <a:solidFill>
                  <a:srgbClr val="FF0000"/>
                </a:solidFill>
              </a:rPr>
              <a:t>total variation distance</a:t>
            </a:r>
            <a:r>
              <a:rPr lang="en-US" smtClean="0"/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Use a </a:t>
            </a:r>
            <a:r>
              <a:rPr lang="en-US" b="1" smtClean="0">
                <a:solidFill>
                  <a:srgbClr val="FF0000"/>
                </a:solidFill>
              </a:rPr>
              <a:t>generic (weighted) mean</a:t>
            </a:r>
            <a:r>
              <a:rPr lang="en-US" smtClean="0"/>
              <a:t> which necessarily falls inbetween its extrema: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4537" y="591507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fr-FR" sz="2400" b="1" smtClean="0">
                <a:solidFill>
                  <a:schemeClr val="accent6"/>
                </a:solidFill>
                <a:latin typeface="Arial" panose="020B0604020202020204" pitchFamily="34" charset="0"/>
              </a:rPr>
              <a:t>"</a:t>
            </a:r>
            <a:r>
              <a:rPr lang="fr-FR" sz="2400" b="1">
                <a:solidFill>
                  <a:schemeClr val="accent6"/>
                </a:solidFill>
                <a:latin typeface="Arial" panose="020B0604020202020204" pitchFamily="34" charset="0"/>
              </a:rPr>
              <a:t>Generalized Bhattacharyya and Chernoff upper bounds on Bayes error using quasi-arithmetic means." </a:t>
            </a:r>
            <a:r>
              <a:rPr lang="fr-FR" sz="2400" b="1" i="1">
                <a:solidFill>
                  <a:schemeClr val="accent6"/>
                </a:solidFill>
                <a:latin typeface="Arial" panose="020B0604020202020204" pitchFamily="34" charset="0"/>
              </a:rPr>
              <a:t>Pattern Recognition Letters</a:t>
            </a:r>
            <a:r>
              <a:rPr lang="fr-FR" sz="2400" b="1">
                <a:solidFill>
                  <a:schemeClr val="accent6"/>
                </a:solidFill>
                <a:latin typeface="Arial" panose="020B0604020202020204" pitchFamily="34" charset="0"/>
              </a:rPr>
              <a:t> 42 (2014): 25-34.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1" y="2011363"/>
            <a:ext cx="36195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36" y="2651629"/>
            <a:ext cx="513397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1" y="4392278"/>
            <a:ext cx="4629150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710" y="4373228"/>
            <a:ext cx="6219825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37" y="5052893"/>
            <a:ext cx="700087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952" y="5069976"/>
            <a:ext cx="234315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4837" y="5190375"/>
            <a:ext cx="1866900" cy="5143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459579" y="5546226"/>
            <a:ext cx="2579523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4979" y="4745353"/>
            <a:ext cx="659731" cy="2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202779" y="5146421"/>
            <a:ext cx="1907754" cy="674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7475857" y="5594939"/>
            <a:ext cx="264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geometric weighted mean</a:t>
            </a:r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831" y="2177304"/>
            <a:ext cx="3587008" cy="71988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898232" y="2390466"/>
            <a:ext cx="688809" cy="26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7" y="-1015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smtClean="0">
                <a:solidFill>
                  <a:schemeClr val="accent1"/>
                </a:solidFill>
              </a:rPr>
              <a:t>Outline of </a:t>
            </a:r>
            <a:r>
              <a:rPr lang="en-US" sz="4800" b="1" smtClean="0">
                <a:solidFill>
                  <a:schemeClr val="accent1"/>
                </a:solidFill>
              </a:rPr>
              <a:t>the contributions of this </a:t>
            </a:r>
            <a:r>
              <a:rPr lang="en-US" sz="4800" b="1" smtClean="0">
                <a:solidFill>
                  <a:schemeClr val="accent1"/>
                </a:solidFill>
              </a:rPr>
              <a:t>talk</a:t>
            </a:r>
            <a:endParaRPr lang="fr-FR" sz="48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2" y="995446"/>
            <a:ext cx="11578389" cy="5862554"/>
          </a:xfrm>
        </p:spPr>
        <p:txBody>
          <a:bodyPr/>
          <a:lstStyle/>
          <a:p>
            <a:r>
              <a:rPr lang="en-US" sz="2400" smtClean="0"/>
              <a:t>(Background, done)</a:t>
            </a:r>
            <a:endParaRPr lang="en-US" sz="3200" smtClean="0"/>
          </a:p>
          <a:p>
            <a:r>
              <a:rPr lang="en-US" sz="3200" b="1" smtClean="0">
                <a:solidFill>
                  <a:srgbClr val="FF0000"/>
                </a:solidFill>
              </a:rPr>
              <a:t>Interplay of non-parametric with parametric study </a:t>
            </a:r>
            <a:r>
              <a:rPr lang="en-US" sz="3200" smtClean="0"/>
              <a:t>of Chernoff information via the concept of log-ratio exponential families (LREFs)</a:t>
            </a:r>
          </a:p>
          <a:p>
            <a:endParaRPr lang="en-US" sz="3200"/>
          </a:p>
          <a:p>
            <a:r>
              <a:rPr lang="en-US" sz="3200" smtClean="0"/>
              <a:t>Derive various </a:t>
            </a:r>
            <a:r>
              <a:rPr lang="en-US" sz="3200" b="1" smtClean="0">
                <a:solidFill>
                  <a:srgbClr val="FF0000"/>
                </a:solidFill>
              </a:rPr>
              <a:t>optimality conditions</a:t>
            </a:r>
            <a:r>
              <a:rPr lang="en-US" sz="3200" smtClean="0"/>
              <a:t> for the chernoff exponent </a:t>
            </a:r>
            <a:r>
              <a:rPr lang="el-GR" sz="3200" smtClean="0"/>
              <a:t>α</a:t>
            </a:r>
            <a:r>
              <a:rPr lang="en-US" sz="3200" smtClean="0"/>
              <a:t>*</a:t>
            </a:r>
          </a:p>
          <a:p>
            <a:endParaRPr lang="en-US" sz="3200"/>
          </a:p>
          <a:p>
            <a:r>
              <a:rPr lang="en-US" sz="3200" smtClean="0"/>
              <a:t>Give some </a:t>
            </a:r>
            <a:r>
              <a:rPr lang="en-US" sz="3200" b="1" smtClean="0">
                <a:solidFill>
                  <a:srgbClr val="FF0000"/>
                </a:solidFill>
              </a:rPr>
              <a:t>geometric interpretations</a:t>
            </a:r>
            <a:r>
              <a:rPr lang="en-US" sz="3200" smtClean="0"/>
              <a:t> on Bregman manifolds which yield fast approximations algorithms</a:t>
            </a:r>
          </a:p>
          <a:p>
            <a:endParaRPr lang="en-US" sz="3200"/>
          </a:p>
          <a:p>
            <a:r>
              <a:rPr lang="en-US" sz="3200" b="1" smtClean="0">
                <a:solidFill>
                  <a:srgbClr val="FF0000"/>
                </a:solidFill>
              </a:rPr>
              <a:t>novel </a:t>
            </a:r>
            <a:r>
              <a:rPr lang="en-US" sz="3200" b="1" smtClean="0">
                <a:solidFill>
                  <a:srgbClr val="FF0000"/>
                </a:solidFill>
              </a:rPr>
              <a:t>closed-form solutions</a:t>
            </a:r>
            <a:r>
              <a:rPr lang="en-US" sz="3200" smtClean="0"/>
              <a:t> </a:t>
            </a:r>
            <a:r>
              <a:rPr lang="en-US" sz="3200" smtClean="0"/>
              <a:t>for the Chernoff information between </a:t>
            </a:r>
            <a:r>
              <a:rPr lang="en-US" sz="3200" smtClean="0"/>
              <a:t>univariate Gaussians, centered scaled covariance matrices, etc. </a:t>
            </a:r>
          </a:p>
          <a:p>
            <a:endParaRPr lang="en-US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1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4" y="4902020"/>
            <a:ext cx="7748026" cy="178800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714255" y="5748554"/>
            <a:ext cx="139707" cy="4879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05471" y="5777070"/>
            <a:ext cx="465568" cy="46549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74587" y="5796023"/>
            <a:ext cx="847022" cy="4048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2203" y="5905275"/>
            <a:ext cx="13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k(x)=log q(x)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0" y="16171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Likelihood ratio exponential families  (LREFs)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618" y="1552640"/>
            <a:ext cx="10515600" cy="4351338"/>
          </a:xfrm>
        </p:spPr>
        <p:txBody>
          <a:bodyPr/>
          <a:lstStyle/>
          <a:p>
            <a:r>
              <a:rPr lang="en-US" smtClean="0"/>
              <a:t>Geometric mixture (Bhattacharyya /exponential arc )</a:t>
            </a:r>
          </a:p>
          <a:p>
            <a:pPr marL="0" indent="0">
              <a:buNone/>
            </a:pPr>
            <a:r>
              <a:rPr lang="en-US" smtClean="0"/>
              <a:t>   between two densities p, q of Lebesgue Banach space L</a:t>
            </a:r>
            <a:r>
              <a:rPr lang="en-US" baseline="-25000" smtClean="0"/>
              <a:t>1</a:t>
            </a:r>
            <a:r>
              <a:rPr lang="en-US" smtClean="0"/>
              <a:t>(</a:t>
            </a:r>
            <a:r>
              <a:rPr lang="el-GR"/>
              <a:t>μ</a:t>
            </a:r>
            <a:r>
              <a:rPr lang="en-US" smtClean="0"/>
              <a:t>) 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Set of </a:t>
            </a:r>
            <a:r>
              <a:rPr lang="en-US" b="1" smtClean="0">
                <a:solidFill>
                  <a:srgbClr val="FF0000"/>
                </a:solidFill>
              </a:rPr>
              <a:t>geometric mixtures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smtClean="0"/>
              <a:t>	with </a:t>
            </a:r>
            <a:r>
              <a:rPr lang="en-US" b="1" smtClean="0">
                <a:solidFill>
                  <a:srgbClr val="FF0000"/>
                </a:solidFill>
              </a:rPr>
              <a:t>normalization factor</a:t>
            </a:r>
            <a:r>
              <a:rPr lang="en-US" smtClean="0"/>
              <a:t>:  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geometric mixture  interpreted as a </a:t>
            </a:r>
            <a:r>
              <a:rPr lang="en-US" b="1" smtClean="0">
                <a:solidFill>
                  <a:srgbClr val="FF0000"/>
                </a:solidFill>
              </a:rPr>
              <a:t>1D exponential family</a:t>
            </a:r>
            <a:r>
              <a:rPr lang="en-US" smtClean="0"/>
              <a:t>:         LREF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18" y="2653585"/>
            <a:ext cx="5690258" cy="869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418" y="3479586"/>
            <a:ext cx="5620721" cy="799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133" y="1311490"/>
            <a:ext cx="3326076" cy="811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841" y="6127724"/>
            <a:ext cx="3685338" cy="614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3811" y="5526675"/>
            <a:ext cx="388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Natural parameter space:</a:t>
            </a:r>
            <a:endParaRPr lang="fr-FR" sz="280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443411" y="4090737"/>
            <a:ext cx="1156728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5471" y="6569014"/>
            <a:ext cx="1019820" cy="3474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50273" y="65053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</a:t>
            </a:r>
            <a:endParaRPr lang="fr-FR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4512498" y="6569014"/>
            <a:ext cx="437775" cy="12101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55" y="5116640"/>
            <a:ext cx="3326076" cy="811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68" y="682233"/>
            <a:ext cx="5803232" cy="414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-234950"/>
            <a:ext cx="1187115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LREFs: EF cumulant function is always analytic C</a:t>
            </a:r>
            <a:r>
              <a:rPr lang="el-GR" b="1" baseline="30000">
                <a:solidFill>
                  <a:schemeClr val="accent1"/>
                </a:solidFill>
              </a:rPr>
              <a:t>ω</a:t>
            </a:r>
            <a:endParaRPr lang="fr-FR" b="1" baseline="300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066" y="790910"/>
            <a:ext cx="6681537" cy="5718174"/>
          </a:xfrm>
        </p:spPr>
        <p:txBody>
          <a:bodyPr/>
          <a:lstStyle/>
          <a:p>
            <a:r>
              <a:rPr lang="en-US" smtClean="0"/>
              <a:t>Cumulant function of EF is </a:t>
            </a:r>
            <a:r>
              <a:rPr lang="en-US" b="1" smtClean="0">
                <a:solidFill>
                  <a:srgbClr val="FF0000"/>
                </a:solidFill>
              </a:rPr>
              <a:t>strictly convex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(and smooth for regular EFs)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Cumulant function is neg-Bhattacharyya distance:</a:t>
            </a:r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fr-FR" smtClean="0"/>
              <a:t>⇒ </a:t>
            </a:r>
            <a:r>
              <a:rPr lang="en-US" smtClean="0"/>
              <a:t>Bhattacharyya. distance is</a:t>
            </a:r>
            <a:r>
              <a:rPr lang="en-US" b="1" smtClean="0">
                <a:solidFill>
                  <a:srgbClr val="FF0000"/>
                </a:solidFill>
              </a:rPr>
              <a:t> strictly concave</a:t>
            </a:r>
            <a:endParaRPr lang="en-US" u="sng" smtClean="0"/>
          </a:p>
          <a:p>
            <a:r>
              <a:rPr lang="en-US" u="sng" smtClean="0"/>
              <a:t>Theorem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 Chernoff exponent exists and is </a:t>
            </a:r>
            <a:r>
              <a:rPr lang="en-US" b="1" u="sng" smtClean="0">
                <a:solidFill>
                  <a:srgbClr val="FF0000"/>
                </a:solidFill>
              </a:rPr>
              <a:t>unique</a:t>
            </a:r>
            <a:endParaRPr lang="fr-FR" b="1" u="sng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0" y="3175457"/>
            <a:ext cx="6094748" cy="812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9549" y="4793475"/>
            <a:ext cx="19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 p=N(0,1)</a:t>
            </a:r>
            <a:endParaRPr lang="fr-FR" sz="3600"/>
          </a:p>
        </p:txBody>
      </p:sp>
      <p:sp>
        <p:nvSpPr>
          <p:cNvPr id="8" name="TextBox 7"/>
          <p:cNvSpPr txBox="1"/>
          <p:nvPr/>
        </p:nvSpPr>
        <p:spPr>
          <a:xfrm>
            <a:off x="10461749" y="4839655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q=N(1,2)</a:t>
            </a:r>
            <a:endParaRPr lang="fr-FR" sz="3600"/>
          </a:p>
        </p:txBody>
      </p:sp>
      <p:sp>
        <p:nvSpPr>
          <p:cNvPr id="11" name="Rectangle 10"/>
          <p:cNvSpPr/>
          <p:nvPr/>
        </p:nvSpPr>
        <p:spPr>
          <a:xfrm>
            <a:off x="615883" y="3236484"/>
            <a:ext cx="5784916" cy="8270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66" y="5842334"/>
            <a:ext cx="8115300" cy="666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387" y="6330406"/>
            <a:ext cx="3619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22" y="4804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Geometric mixtures and LREFs: </a:t>
            </a:r>
            <a:r>
              <a:rPr lang="en-US" b="1" u="sng" smtClean="0">
                <a:solidFill>
                  <a:schemeClr val="accent1"/>
                </a:solidFill>
              </a:rPr>
              <a:t>Regular EFs</a:t>
            </a:r>
            <a:endParaRPr lang="fr-FR" b="1" u="sng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4047"/>
            <a:ext cx="11024937" cy="4351338"/>
          </a:xfrm>
        </p:spPr>
        <p:txBody>
          <a:bodyPr/>
          <a:lstStyle/>
          <a:p>
            <a:r>
              <a:rPr lang="en-US" smtClean="0"/>
              <a:t>Natural parameter space: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FF0000"/>
                </a:solidFill>
              </a:rPr>
              <a:t>always contains (0,1)</a:t>
            </a:r>
            <a:r>
              <a:rPr lang="en-US" smtClean="0"/>
              <a:t> since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What happens at extremities and when extrapolating (support):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  Exponential family is said </a:t>
            </a:r>
            <a:r>
              <a:rPr lang="en-US" b="1" smtClean="0">
                <a:solidFill>
                  <a:srgbClr val="FF0000"/>
                </a:solidFill>
              </a:rPr>
              <a:t>regular </a:t>
            </a:r>
            <a:r>
              <a:rPr lang="en-US" smtClean="0"/>
              <a:t>when the natural parameter space </a:t>
            </a:r>
            <a:r>
              <a:rPr lang="el-GR"/>
              <a:t>Θ</a:t>
            </a:r>
            <a:r>
              <a:rPr lang="en-US" smtClean="0"/>
              <a:t> is </a:t>
            </a:r>
            <a:r>
              <a:rPr lang="en-US" b="1" smtClean="0">
                <a:solidFill>
                  <a:srgbClr val="FF0000"/>
                </a:solidFill>
              </a:rPr>
              <a:t>open</a:t>
            </a:r>
            <a:r>
              <a:rPr lang="en-US" smtClean="0"/>
              <a:t> (e.g., normal family, Dirichlet family, Wishart family, etc.)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21" y="1089110"/>
            <a:ext cx="5067300" cy="646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64" y="1735999"/>
            <a:ext cx="2480348" cy="525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268" y="3399716"/>
            <a:ext cx="8089969" cy="1381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222" y="5939057"/>
            <a:ext cx="1431257" cy="620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6721" y="5967967"/>
            <a:ext cx="164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regular EF</a:t>
            </a:r>
            <a:endParaRPr lang="fr-FR" sz="2800"/>
          </a:p>
        </p:txBody>
      </p:sp>
      <p:sp>
        <p:nvSpPr>
          <p:cNvPr id="10" name="Left-Right Arrow 9"/>
          <p:cNvSpPr/>
          <p:nvPr/>
        </p:nvSpPr>
        <p:spPr>
          <a:xfrm>
            <a:off x="6759742" y="6054084"/>
            <a:ext cx="2177716" cy="3911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533991" y="5967967"/>
            <a:ext cx="171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Definition: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5158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21731</TotalTime>
  <Words>1335</Words>
  <Application>Microsoft Office PowerPoint</Application>
  <PresentationFormat>Widescreen</PresentationFormat>
  <Paragraphs>253</Paragraphs>
  <Slides>38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Lucida Grande</vt:lpstr>
      <vt:lpstr>Arial</vt:lpstr>
      <vt:lpstr>Arial</vt:lpstr>
      <vt:lpstr>Calibri</vt:lpstr>
      <vt:lpstr>Calibri Light</vt:lpstr>
      <vt:lpstr>Office Theme</vt:lpstr>
      <vt:lpstr>Revisiting Chernoff information with Likelihood Ratio Exponential Families  </vt:lpstr>
      <vt:lpstr>Chernoff information:         A symmetric statistical divergence</vt:lpstr>
      <vt:lpstr>Chernoff information =    Maximally skewed Bhattacharyya distance</vt:lpstr>
      <vt:lpstr>Rationale: Statistical hypothesis testing</vt:lpstr>
      <vt:lpstr>Rewriting and bounding the probability of error</vt:lpstr>
      <vt:lpstr>Outline of the contributions of this talk</vt:lpstr>
      <vt:lpstr>Likelihood ratio exponential families  (LREFs)</vt:lpstr>
      <vt:lpstr>LREFs: EF cumulant function is always analytic Cω</vt:lpstr>
      <vt:lpstr>Geometric mixtures and LREFs: Regular EFs</vt:lpstr>
      <vt:lpstr>When (0,1) is strictly included in regular LREFs</vt:lpstr>
      <vt:lpstr>Venn diagram: Regular &amp; steepness of (LR)EFs</vt:lpstr>
      <vt:lpstr>PowerPoint Presentation</vt:lpstr>
      <vt:lpstr>Chernoff information (for densities of a LREF)</vt:lpstr>
      <vt:lpstr>Jensen-Chernoff divergence</vt:lpstr>
      <vt:lpstr>Geometric interpretation for densities on L1(μ)</vt:lpstr>
      <vt:lpstr>Fast dichotomic search for approximating           the Chernoff point</vt:lpstr>
      <vt:lpstr>Chernoff information as a symmetrization of KLD</vt:lpstr>
      <vt:lpstr>Dual moment parameterizations β of LREFs  </vt:lpstr>
      <vt:lpstr>Dual parameterizations of LREFs and      optimality condition for finding Chernoff exponent  </vt:lpstr>
      <vt:lpstr>Special case of LREF: p,q are densities of an EF!</vt:lpstr>
      <vt:lpstr>PowerPoint Presentation</vt:lpstr>
      <vt:lpstr>Chernoff point (in blue) for extended KLD case</vt:lpstr>
      <vt:lpstr>Interpreting the uniqueness of Chernoff exponent from information geometry point of view</vt:lpstr>
      <vt:lpstr>Special exponential family case: Uniparameter</vt:lpstr>
      <vt:lpstr>Recap: Closing the loop!</vt:lpstr>
      <vt:lpstr>Bhattacharyya distances  between Gaussian densities</vt:lpstr>
      <vt:lpstr>Invariance under the action of the affine group</vt:lpstr>
      <vt:lpstr>Exact closed form for Chernoff information between same-covariance matrix Gaussians</vt:lpstr>
      <vt:lpstr>New result: Exact closed-form for Chernoff between univariate Gaussian distributions</vt:lpstr>
      <vt:lpstr>PowerPoint Presentation</vt:lpstr>
      <vt:lpstr>General multivariate Gaussian case</vt:lpstr>
      <vt:lpstr>New results: centered multivariate Gaussian case</vt:lpstr>
      <vt:lpstr>Robustness of Chernoff information  (informal viewpoint)</vt:lpstr>
      <vt:lpstr>Conclusion</vt:lpstr>
      <vt:lpstr>Thank you!</vt:lpstr>
      <vt:lpstr>Some 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Chernoff information with Likelihood Ratio Exponential Families  </dc:title>
  <dc:creator>Nielsen</dc:creator>
  <cp:lastModifiedBy>Nielsen</cp:lastModifiedBy>
  <cp:revision>79</cp:revision>
  <dcterms:created xsi:type="dcterms:W3CDTF">2022-07-27T05:04:12Z</dcterms:created>
  <dcterms:modified xsi:type="dcterms:W3CDTF">2022-10-01T00:45:40Z</dcterms:modified>
</cp:coreProperties>
</file>