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2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71693-6A8D-4F16-BBD1-9124356B25E8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8FFFE-7A76-43C9-A809-3E1928C7A4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08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In 1985, Claude Shannon received the Kyoto prize for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-apple-system"/>
              </a:rPr>
              <a:t>"New Development in Information and System Theory“.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dirty="0">
                <a:solidFill>
                  <a:srgbClr val="333333"/>
                </a:solidFill>
                <a:effectLst/>
                <a:latin typeface="-apple-system"/>
              </a:rPr>
              <a:t>Prof.  Shun-</a:t>
            </a:r>
            <a:r>
              <a:rPr kumimoji="1" lang="en-US" altLang="ja-JP" b="1" i="0" dirty="0" err="1">
                <a:solidFill>
                  <a:srgbClr val="333333"/>
                </a:solidFill>
                <a:effectLst/>
                <a:latin typeface="-apple-system"/>
              </a:rPr>
              <a:t>ichi</a:t>
            </a:r>
            <a:r>
              <a:rPr kumimoji="1" lang="en-US" altLang="ja-JP" b="1" i="0" dirty="0">
                <a:solidFill>
                  <a:srgbClr val="333333"/>
                </a:solidFill>
                <a:effectLst/>
                <a:latin typeface="-apple-system"/>
              </a:rPr>
              <a:t> Amari attended the forum following the commemorative lecture of Shannon and gave a speech.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b="1" i="0" dirty="0">
                <a:solidFill>
                  <a:srgbClr val="333333"/>
                </a:solidFill>
                <a:effectLst/>
                <a:latin typeface="-apple-system"/>
              </a:rPr>
              <a:t>In 2025, Prof. Amari was awarded the Kyoto prize for “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-apple-system"/>
              </a:rPr>
              <a:t>Pioneering Contributions to Opening Up Theoretical Foundations of Artificial Intelligence and Establishment of Information Geometry”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b="1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https://www.kyotoprize.org/en/laureates/claude_elwood_shannon/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FFFE-7A76-43C9-A809-3E1928C7A45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318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Very interesting script of the speech given by Shannon when he received the Kyoto prize in 1985.</a:t>
            </a:r>
          </a:p>
          <a:p>
            <a:endParaRPr kumimoji="1" lang="en-US" altLang="ja-JP" dirty="0"/>
          </a:p>
          <a:p>
            <a:r>
              <a:rPr lang="en-US" altLang="ja-JP" dirty="0"/>
              <a:t>“The important people and events of history are the thinkers and innovators, the </a:t>
            </a:r>
            <a:r>
              <a:rPr lang="en-US" altLang="ja-JP" dirty="0" err="1"/>
              <a:t>Darwins</a:t>
            </a:r>
            <a:r>
              <a:rPr lang="en-US" altLang="ja-JP" dirty="0"/>
              <a:t>, Newtons and </a:t>
            </a:r>
            <a:r>
              <a:rPr lang="en-US" altLang="ja-JP" dirty="0" err="1"/>
              <a:t>Beethovens</a:t>
            </a:r>
            <a:r>
              <a:rPr lang="en-US" altLang="ja-JP" dirty="0"/>
              <a:t> whose work continues to grow in influence in a positive fashion.</a:t>
            </a:r>
          </a:p>
          <a:p>
            <a:endParaRPr kumimoji="1" lang="en-US" altLang="ja-JP" dirty="0"/>
          </a:p>
          <a:p>
            <a:r>
              <a:rPr lang="en-US" altLang="ja-JP" dirty="0"/>
              <a:t>"Science and technology build on themselves in an exponential way.“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https://www.kyotoprize.org/wp-content/uploads/2019/07/1985_B.pdf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38FFFE-7A76-43C9-A809-3E1928C7A45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66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286AD-06D8-DCBE-868A-483976205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400DA-E9DF-1DF3-6AD5-73720679A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35FFC-9CFC-A75D-DA0A-0F8370C4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5930-3A6D-FB77-E7F5-D912C71B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D6B9A-7CC6-9B4A-C2F2-C41DAA83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76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D58E-375C-8A63-4FF0-23F77F118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14B53-79C4-2B21-A421-BF1435FE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7CE7-3A57-B5CE-C269-C1AF61835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C08A-5DEF-D725-B188-71C34852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F5127-473C-3AFA-6A61-BE2D8647A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1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0FC97-1F36-D458-6CD1-7FFF3D683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053D2-C47D-B448-1EF2-E9B4CB454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3505-0262-B504-C6A7-3377A693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5D035-CF21-A361-76AB-E8B803C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65374-2908-9FE1-B0DC-BC72448C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3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F2C-6F13-061D-87E2-112BB26EF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D41D-1AB3-CE50-6BCE-91016103E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87D8C-41F7-8882-75D3-EB06AB52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4C82D-FDD0-8D91-CA1E-CBE3F79E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9E447-4C39-CEF6-9DF3-3911FEEDD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3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440E-1FB3-0AE7-0AE5-F515C9900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9953-0EBD-77AB-B52A-DF0AFBC2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7743-A004-0A5F-21CF-B78CB0F0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DCFB-4E53-2FDA-8323-7E282CA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DEB71-FFD2-0D52-46F6-9DCB4A64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64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64A5-1D10-6472-0B3E-99E517C1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F438F-BF56-4E26-8200-BEA8F6B32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E4339-3D2A-1FE5-2F3F-7991F1A20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741E6-8564-B3DD-7501-CB4F0C8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61988-C3BA-24F3-4C46-CE37ACE9F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9A928-DE0B-9F84-95CB-ABE12D15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7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7A25-26AE-F12C-8DE9-6730ABB4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CF693-8290-B352-D54F-93391A17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4ADA3-491B-0F3C-E024-B7BDE930C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DC352-0C96-8AC4-C929-5135549D4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D8852-A828-806B-4BD0-19EA01A646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08A4B-BD3D-3C85-0C0B-A882FB5A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6CAF3-485D-1823-A970-E710669D9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E97ED-5C14-A564-91A4-E8A94920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8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FD04-B8EC-AB71-9422-7A2AB525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C3D6B-A982-A0BE-D69C-BF1D8690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42F1C-0851-3B3B-CEFB-1F9E744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2F019-89CD-6FB2-A6BE-141AA1CA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4283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3C3C0-BF3E-3423-F69C-5A58AD4D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B5C40-3007-3A6B-31D2-18BE9393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399A9C-E0E9-FF81-EBDB-2724956C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010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8B8-D8AB-E5E3-B463-90A84D2FF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F4809-89E9-3824-79ED-A940F342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39868-4D8B-0684-C20C-2C4CA36FD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31041-F31A-5523-A3BD-D8139F6D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991F2-585D-0FC2-373A-4239DD0E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80B1C-047D-7105-3F80-AE52C9F6D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62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B602-AE05-751F-1422-734C426E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7F10F-DB9A-8E92-0C98-75F396158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10A8E-9BD6-136B-2623-883982C74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A2C4-4B41-F2A0-ED83-AAB070D0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22B2F-9833-73C8-6D94-FB75EE37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A607B-15F7-4C06-56FE-0D4139BD0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475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91FD1-3D77-305A-84CF-FCB7AC4E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DBA8D-C077-1544-4852-9AFE0FAF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1B503-0EC6-72D8-7EC5-CED11350E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8B655-A627-459F-9ED7-1C8752CB6BAA}" type="datetimeFigureOut">
              <a:rPr kumimoji="1" lang="ja-JP" altLang="en-US" smtClean="0"/>
              <a:t>2025/7/25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2E017-329C-D52D-D21A-46D311C43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1C899-17D7-C9A5-382B-650921331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63ACB-E2E8-4CF8-A70C-736B238651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87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yoto Prize Symposium">
            <a:extLst>
              <a:ext uri="{FF2B5EF4-FFF2-40B4-BE49-F238E27FC236}">
                <a16:creationId xmlns:a16="http://schemas.microsoft.com/office/drawing/2014/main" id="{ECD04DF1-183A-0252-EB97-5F4B745B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6772"/>
            <a:ext cx="2722058" cy="32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9087B8-ECEC-ECC3-5493-830274C47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065310-BE68-D77B-8CAE-452E16D91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F69F7-F703-FEDB-F3D3-B7D630787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884" y="57046"/>
            <a:ext cx="10062116" cy="354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A39B2E-E128-2220-5CCB-2A5988860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4919" y="3652393"/>
            <a:ext cx="10062116" cy="3272461"/>
          </a:xfrm>
          <a:prstGeom prst="rect">
            <a:avLst/>
          </a:prstGeom>
        </p:spPr>
      </p:pic>
      <p:pic>
        <p:nvPicPr>
          <p:cNvPr id="8" name="Picture 2" descr="Kyoto Prize Symposium">
            <a:extLst>
              <a:ext uri="{FF2B5EF4-FFF2-40B4-BE49-F238E27FC236}">
                <a16:creationId xmlns:a16="http://schemas.microsoft.com/office/drawing/2014/main" id="{5C43D2AF-8296-851A-A9CF-037664922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175"/>
            <a:ext cx="2722058" cy="325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E59E17-AC19-B4D2-8856-878B93C32C72}"/>
              </a:ext>
            </a:extLst>
          </p:cNvPr>
          <p:cNvSpPr txBox="1"/>
          <p:nvPr/>
        </p:nvSpPr>
        <p:spPr>
          <a:xfrm>
            <a:off x="681997" y="2894152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1985</a:t>
            </a:r>
            <a:endParaRPr kumimoji="1" lang="ja-JP" alt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22C273-D0A7-B868-38AD-BF2D9BA22E5E}"/>
              </a:ext>
            </a:extLst>
          </p:cNvPr>
          <p:cNvSpPr txBox="1"/>
          <p:nvPr/>
        </p:nvSpPr>
        <p:spPr>
          <a:xfrm>
            <a:off x="598312" y="6062888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2025</a:t>
            </a:r>
            <a:endParaRPr kumimoji="1"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635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C144D-0E10-85A1-E7DF-AF38C1F6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629" y="164337"/>
            <a:ext cx="1993982" cy="199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D06559-3BA4-04BB-6623-456399C1D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9" y="164337"/>
            <a:ext cx="4124325" cy="1019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B3436-A73F-3B24-0C37-BC668FDF2105}"/>
              </a:ext>
            </a:extLst>
          </p:cNvPr>
          <p:cNvSpPr txBox="1"/>
          <p:nvPr/>
        </p:nvSpPr>
        <p:spPr>
          <a:xfrm>
            <a:off x="1746867" y="1116837"/>
            <a:ext cx="135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1985</a:t>
            </a:r>
            <a:endParaRPr kumimoji="1" lang="ja-JP" altLang="en-US" sz="4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A28518-0C76-078C-534E-2D13B05C8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567" y="2136012"/>
            <a:ext cx="6448425" cy="4581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E91A22-2E35-7A20-2833-7008A3DCF920}"/>
              </a:ext>
            </a:extLst>
          </p:cNvPr>
          <p:cNvSpPr txBox="1"/>
          <p:nvPr/>
        </p:nvSpPr>
        <p:spPr>
          <a:xfrm>
            <a:off x="431157" y="1718758"/>
            <a:ext cx="4881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/>
              <a:t>Claude</a:t>
            </a:r>
            <a:r>
              <a:rPr lang="ja-JP" altLang="en-US" sz="2800" dirty="0"/>
              <a:t>　 </a:t>
            </a:r>
            <a:r>
              <a:rPr lang="en-US" altLang="ja-JP" sz="2800" dirty="0"/>
              <a:t>E.</a:t>
            </a:r>
            <a:r>
              <a:rPr lang="ja-JP" altLang="en-US" sz="2800" dirty="0"/>
              <a:t>　 </a:t>
            </a:r>
            <a:r>
              <a:rPr lang="en-US" altLang="ja-JP" sz="2800" dirty="0"/>
              <a:t>Shannon</a:t>
            </a:r>
            <a:endParaRPr lang="ja-JP" altLang="en-US" sz="2800" dirty="0"/>
          </a:p>
        </p:txBody>
      </p:sp>
      <p:pic>
        <p:nvPicPr>
          <p:cNvPr id="1030" name="Picture 6" descr="1952 â€“ &quot;Theseus&quot; Maze-Solving Mouse â€“ Claude Shannon ...">
            <a:extLst>
              <a:ext uri="{FF2B5EF4-FFF2-40B4-BE49-F238E27FC236}">
                <a16:creationId xmlns:a16="http://schemas.microsoft.com/office/drawing/2014/main" id="{1B9B4A90-9179-E924-E95C-1719AFD32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77" y="850327"/>
            <a:ext cx="2502906" cy="199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15E947E-8800-4C1A-1002-F3DAAB97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57" y="3429000"/>
            <a:ext cx="2363460" cy="32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annon built this 3-foot-high mechanical W.C. Fields, which juggles balls by bouncing them onto a drum. Photo: Mark Ostow">
            <a:extLst>
              <a:ext uri="{FF2B5EF4-FFF2-40B4-BE49-F238E27FC236}">
                <a16:creationId xmlns:a16="http://schemas.microsoft.com/office/drawing/2014/main" id="{32EC9D58-5288-6E12-F45C-F0D2F7DF7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005" y="3429000"/>
            <a:ext cx="2401891" cy="3202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FABA4-C5FC-EA9C-4D44-0E8F96AD0E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8986" y="900518"/>
            <a:ext cx="2595842" cy="19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1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89FA-7F62-ABCF-6F4D-386BC71E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FB083-14EE-7106-4C07-D186C149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9" y="141953"/>
            <a:ext cx="6568514" cy="16029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82ABDF-7222-FF94-5E50-6BF7CF46F66B}"/>
              </a:ext>
            </a:extLst>
          </p:cNvPr>
          <p:cNvSpPr txBox="1"/>
          <p:nvPr/>
        </p:nvSpPr>
        <p:spPr>
          <a:xfrm>
            <a:off x="191877" y="1799214"/>
            <a:ext cx="828305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Geometric Learning and Differential Invariants on Homogeneous Spaces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Statistical Manifolds and Hessian information geometry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Applied Geometry-Informed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Geometric Green Learning on Groups and Quotient Spaces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Divergences in Statistics and Machine Learning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Geometric Statistics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Computational Information Geometry and Divergences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Geometric Methods in Thermodynamics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Classical &amp; Quantum Information, Geometry and Topology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Geometric Mechanics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Stochastic Geometric Dynamics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New trends in Nonholonomic Systems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Learning of Dynamic Processes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Optimization and learning on manifolds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ja-JP" dirty="0"/>
              <a:t>N</a:t>
            </a:r>
            <a:r>
              <a:rPr lang="ja-JP" altLang="en-US" dirty="0"/>
              <a:t>eurogeometry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Lie Group in Learning Distributions &amp; in Filters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A geometric approach to differential equations</a:t>
            </a:r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Information Geometry, Delzant Toric Manifold &amp; Integrable System</a:t>
            </a:r>
          </a:p>
        </p:txBody>
      </p:sp>
      <p:pic>
        <p:nvPicPr>
          <p:cNvPr id="1026" name="Picture 2" descr="Geometric Science of Information: 4th International Conference, GSI 2019,  Toulouse, France, August 27–29, 2019, Proceedings | SpringerLink">
            <a:extLst>
              <a:ext uri="{FF2B5EF4-FFF2-40B4-BE49-F238E27FC236}">
                <a16:creationId xmlns:a16="http://schemas.microsoft.com/office/drawing/2014/main" id="{E3ACB622-007D-5BBF-59D7-BD0678ECB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76" y="644661"/>
            <a:ext cx="1750407" cy="265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face to the special issue on geometric science of information (GSI'23) |  Information Geometry">
            <a:extLst>
              <a:ext uri="{FF2B5EF4-FFF2-40B4-BE49-F238E27FC236}">
                <a16:creationId xmlns:a16="http://schemas.microsoft.com/office/drawing/2014/main" id="{B18CA390-423C-77B7-C9CB-0A5081F38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3302" y="3971884"/>
            <a:ext cx="1877296" cy="284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3409-6ED0-2FED-F436-EE4B98E024B6}"/>
              </a:ext>
            </a:extLst>
          </p:cNvPr>
          <p:cNvSpPr txBox="1"/>
          <p:nvPr/>
        </p:nvSpPr>
        <p:spPr>
          <a:xfrm>
            <a:off x="7975952" y="8406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3-volume LNCS proceedings</a:t>
            </a:r>
            <a:endParaRPr kumimoji="1" lang="ja-JP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8FCF9D-192E-C56D-F33E-9DE52C05B78F}"/>
              </a:ext>
            </a:extLst>
          </p:cNvPr>
          <p:cNvSpPr txBox="1"/>
          <p:nvPr/>
        </p:nvSpPr>
        <p:spPr>
          <a:xfrm>
            <a:off x="7494880" y="3483929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Special issue at “Information Geometry”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288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279</Words>
  <Application>Microsoft Office PowerPoint</Application>
  <PresentationFormat>Widescreen</PresentationFormat>
  <Paragraphs>41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游ゴシック</vt:lpstr>
      <vt:lpstr>游ゴシック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dcterms:created xsi:type="dcterms:W3CDTF">2025-07-17T11:35:41Z</dcterms:created>
  <dcterms:modified xsi:type="dcterms:W3CDTF">2025-07-25T05:41:13Z</dcterms:modified>
</cp:coreProperties>
</file>