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68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790B-7C58-4B54-B75E-658D3A17D2A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E000-0F1F-4662-975A-0092198CB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34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Under regularity condition, the expected KL divergence between the true d-dimensional model and the model at the maximum likelihood estimate is d/(2n)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E000-0F1F-4662-975A-0092198CBA7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35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0073-B95D-D3E3-8110-050003BD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ADCAA-2C26-3469-AF83-26E2BE7E0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0A21-D707-86A6-7350-C324DF49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3BA9-90C7-D85D-C550-831B7224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7B08-9A89-FB83-BA31-EDA69ED7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2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70E-A857-2A3D-9D4F-7BAA59BB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E863-295C-61CB-4368-248C25DF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FA55-5640-35D8-20AE-2CE237C4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EA5C-6E5D-ABA9-2518-DC013597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7543-31CE-D2AE-F334-E3A07A62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6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81CE2-33E0-6BEA-0249-C33F38FE7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EB39B-D984-AB0F-9CFE-0E322D96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F62F-8007-4E02-ED53-69121178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A213-6029-B2D9-08E3-6037F74D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F766-DE7A-5FC5-701A-67CAD78B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11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689F-800B-451D-EC8E-8875B48F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6951-BCC3-D39B-364C-9E136D99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CED4-47E4-DB57-04C0-669371A8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FEBA-4F1D-B3EB-9224-E10A292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751E-191C-DF79-9854-DC3A6E1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CA7-E4B0-E61E-B705-77D32E4D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322D-19F8-6B73-493E-C24AB73B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B856-AF33-DA56-B147-D6AD8BF2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311B-279F-7277-80D6-1665D5B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A35B-330F-ADDB-D13C-AEBDB68D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2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38C0-CB92-2C66-ECE8-54BF0D2E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766E-CFB5-6DB4-866C-BAAF605A4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DEFC-66B1-BA2B-2DC9-59EC5E577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B510-9F55-52AF-4261-819DC1E3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A679A-F6CE-67CF-4181-D1B56185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147BD-FBE5-82DB-8C6A-FE2AFD38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8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64D-5E87-7446-0BBC-9951F360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3AD47-334D-E360-2E82-CE916DA6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3C0A-1918-74F3-1316-E03B33167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FEEF7-D1E6-3CCF-0D3F-1BC115A8E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CE27-40D7-B39B-45E0-461B68904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4D7D2-341D-3CB6-8D89-A6FB6F87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B454D-1F3A-33EC-1DE0-E1E246FE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1F03E-9837-52EC-1D55-E148A44B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5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10A3-C01B-E2A1-5E51-A0BB0722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41BE-8E7E-ADC9-E3CB-755D4A99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FD81-6A5F-B1B9-6345-A5C7FE66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C2620-9994-F9F5-C0F9-3348174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01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0EE78-D7F1-6E15-E38F-E4BAABA9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58568-0D7C-C9DC-037B-010AB175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75924-F58A-6165-7EDB-381684F3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29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9F3B-6020-30BD-8A8B-6B80A678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D7DB-15FE-ED67-0421-C56BC21F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CC536-8352-AAB8-7CB8-24A3103B6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812C4-65FA-A797-809C-638C50B3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3C573-F22B-53FB-F0C5-75037A35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6559-B751-45CC-78F2-73F5ECB3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1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8A50-4ADD-A3A0-C563-FB261CC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FCE67-13F8-B8F2-CC4C-5CE8428C0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20700-8293-88CC-B60F-CC21334F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FCB9A-AB2B-A034-60D6-CE2EDB4F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41B0-FE33-47D0-A3AA-24ABBAE1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CC2F-A25D-88F9-3CE4-59D28D1B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9AE51-5821-3526-AA24-A4F95103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26AEF-0436-6EC5-E250-959F63C1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E705-03E8-9BE2-907F-BEE23803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CA14C-0483-458E-B4AD-0C7CC2035805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11C7-4A45-7AC3-BB01-67D6CECA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522A-344C-2920-7285-50B76125F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2F8A4-01CE-48CF-8854-056D046420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9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95ED-090C-4A27-6FD6-821F69A82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Dissimilarities and </a:t>
            </a:r>
            <a:r>
              <a:rPr kumimoji="1" lang="en-US" altLang="ja-JP" dirty="0" err="1"/>
              <a:t>misc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B00C3-1467-E9A2-5071-D85C95ED9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B13-7A6F-21BC-C7AF-55CEE8E8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0" y="-167076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Skew (M,N)-Bhattacharyya dissimilarity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8F2F-8041-9363-ED5F-D735FE8E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30" y="922590"/>
            <a:ext cx="12080132" cy="611050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Let M and N be two comparable weighted means (e.g., Arithmetic, Harmonic, Geometric, Power means) such that M </a:t>
            </a:r>
            <a:r>
              <a:rPr lang="ja-JP" altLang="en-US" b="0" i="0" dirty="0">
                <a:effectLst/>
                <a:latin typeface="Source Sans Pro" panose="020B0503030403020204" pitchFamily="34" charset="0"/>
              </a:rPr>
              <a:t>≤  </a:t>
            </a:r>
            <a:r>
              <a:rPr kumimoji="1" lang="en-US" altLang="ja-JP" dirty="0"/>
              <a:t>N</a:t>
            </a:r>
          </a:p>
          <a:p>
            <a:r>
              <a:rPr kumimoji="1" lang="en-US" altLang="ja-JP" dirty="0"/>
              <a:t> </a:t>
            </a:r>
            <a:r>
              <a:rPr kumimoji="1" lang="en-US" altLang="ja-JP" b="1" dirty="0"/>
              <a:t>M-Bhattacharyya coefficient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/>
              <a:t>   (proper when M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≠</a:t>
            </a:r>
            <a:r>
              <a:rPr lang="en-US" altLang="ja-JP" dirty="0"/>
              <a:t> A)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(M,N)-Bhattacharyya dissimilarity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r>
              <a:rPr kumimoji="1" lang="en-US" altLang="ja-JP" dirty="0"/>
              <a:t>Recover the </a:t>
            </a:r>
            <a:r>
              <a:rPr kumimoji="1" lang="en-US" altLang="ja-JP" b="1" dirty="0"/>
              <a:t>ordinary Bhattacharyya dissimilarity</a:t>
            </a:r>
            <a:r>
              <a:rPr kumimoji="1" lang="en-US" altLang="ja-JP" dirty="0"/>
              <a:t> for M=G (geometric mean) and N=A (arithmetic mean. </a:t>
            </a:r>
            <a:r>
              <a:rPr kumimoji="1" lang="en-US" altLang="ja-JP"/>
              <a:t>BC coefficient = 1) </a:t>
            </a:r>
            <a:r>
              <a:rPr kumimoji="1" lang="en-US" altLang="ja-JP" dirty="0"/>
              <a:t>with </a:t>
            </a:r>
            <a:r>
              <a:rPr kumimoji="1" lang="el-GR" altLang="ja-JP" dirty="0"/>
              <a:t>α=½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sz="2000" dirty="0"/>
              <a:t>Bhattacharyya dissimilarity does not satisfy the triangle inequality:</a:t>
            </a:r>
          </a:p>
          <a:p>
            <a:pPr marL="0" indent="0">
              <a:buNone/>
            </a:pPr>
            <a:r>
              <a:rPr kumimoji="1" lang="en-US" altLang="ja-JP" sz="2000" dirty="0"/>
              <a:t>``Bhattacharyya distance’’ is a misnomer, not a true metric distance.</a:t>
            </a:r>
          </a:p>
          <a:p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03693-A2EB-E9FA-978B-DF289345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00" y="2592422"/>
            <a:ext cx="5681700" cy="1061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2165-D53C-8DD1-BA67-B10F13EA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264" y="4653095"/>
            <a:ext cx="4894356" cy="670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FB5A6F-6681-F455-1557-B77A843E0773}"/>
              </a:ext>
            </a:extLst>
          </p:cNvPr>
          <p:cNvSpPr txBox="1"/>
          <p:nvPr/>
        </p:nvSpPr>
        <p:spPr>
          <a:xfrm>
            <a:off x="311833" y="6165176"/>
            <a:ext cx="1159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Generalized Bhattacharyya and Chernoff upper bounds on Bayes error using quasi-arithmetic means. 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Pattern Recognition Letters 42 (2014): 25-34.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8487FC-52B8-7270-9A08-088521421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144" y="1626738"/>
            <a:ext cx="5876621" cy="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888A-8392-A848-719D-A5DD811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30" y="73529"/>
            <a:ext cx="11652539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4"/>
                </a:solidFill>
              </a:rPr>
              <a:t>Maximum likelihood estimator  and expected KL divergence</a:t>
            </a:r>
            <a:endParaRPr kumimoji="1" lang="ja-JP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C474-FAC4-540A-D53A-B025C2E6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4"/>
            <a:ext cx="10515600" cy="5641975"/>
          </a:xfrm>
        </p:spPr>
        <p:txBody>
          <a:bodyPr>
            <a:normAutofit/>
          </a:bodyPr>
          <a:lstStyle/>
          <a:p>
            <a:r>
              <a:rPr lang="en-US" altLang="ja-JP" dirty="0"/>
              <a:t>d-dimensional statistical model</a:t>
            </a:r>
          </a:p>
          <a:p>
            <a:r>
              <a:rPr lang="en-US" altLang="ja-JP" dirty="0"/>
              <a:t> Maximum likelihood estimator with n </a:t>
            </a:r>
            <a:r>
              <a:rPr lang="en-US" altLang="ja-JP" dirty="0" err="1"/>
              <a:t>iid</a:t>
            </a:r>
            <a:r>
              <a:rPr lang="en-US" altLang="ja-JP" dirty="0"/>
              <a:t>. Observations</a:t>
            </a:r>
          </a:p>
          <a:p>
            <a:pPr marL="0" indent="0">
              <a:buNone/>
            </a:pPr>
            <a:r>
              <a:rPr lang="en-US" altLang="ja-JP" u="sng" dirty="0"/>
              <a:t>Theorem</a:t>
            </a:r>
            <a:r>
              <a:rPr lang="en-US" altLang="ja-JP" dirty="0"/>
              <a:t>:  Under regularity conditions,</a:t>
            </a:r>
          </a:p>
          <a:p>
            <a:pPr marL="0" indent="0">
              <a:buNone/>
            </a:pPr>
            <a:r>
              <a:rPr lang="en-US" altLang="ja-JP" dirty="0"/>
              <a:t>Proof:  </a:t>
            </a:r>
          </a:p>
          <a:p>
            <a:r>
              <a:rPr lang="en-US" altLang="ja-JP" dirty="0"/>
              <a:t>1. Taylor expansion:</a:t>
            </a:r>
          </a:p>
          <a:p>
            <a:endParaRPr kumimoji="1" lang="en-US" altLang="ja-JP" dirty="0"/>
          </a:p>
          <a:p>
            <a:r>
              <a:rPr lang="en-US" altLang="ja-JP" dirty="0"/>
              <a:t>2. trace cyclic property:</a:t>
            </a:r>
          </a:p>
          <a:p>
            <a:endParaRPr kumimoji="1" lang="en-US" altLang="ja-JP" dirty="0"/>
          </a:p>
          <a:p>
            <a:r>
              <a:rPr lang="en-US" altLang="ja-JP" dirty="0"/>
              <a:t>3. Asymptotic normality of MLE: 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EE251-43F3-AC95-A02F-BDE220AC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23" y="1166914"/>
            <a:ext cx="2270413" cy="499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D8C1A-0044-D21C-BD60-5FFA7C29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202" y="1666875"/>
            <a:ext cx="47625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47AD8-EBDA-A7A9-4F62-5FFEE2B8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570" y="2130614"/>
            <a:ext cx="3130503" cy="891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EA7CA0-F4F1-0042-3195-83D35CD2E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501" y="3173934"/>
            <a:ext cx="7362768" cy="593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CF6D7-4BA1-93F3-E8A8-6C1F3B693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782" y="3983527"/>
            <a:ext cx="5081420" cy="1272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7D0DD2-21B6-517C-F00C-8C11079779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623" y="5158104"/>
            <a:ext cx="2590800" cy="619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86A54E-0105-0C8B-68E1-36113FC8F2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4055" y="5636394"/>
            <a:ext cx="5249253" cy="11025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3A8C5F-2ADC-19DF-496A-34E43749138A}"/>
              </a:ext>
            </a:extLst>
          </p:cNvPr>
          <p:cNvSpPr/>
          <p:nvPr/>
        </p:nvSpPr>
        <p:spPr>
          <a:xfrm>
            <a:off x="7536608" y="2171699"/>
            <a:ext cx="3467630" cy="933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8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206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Source Sans Pro</vt:lpstr>
      <vt:lpstr>Times</vt:lpstr>
      <vt:lpstr>Office Theme</vt:lpstr>
      <vt:lpstr>Dissimilarities and misc</vt:lpstr>
      <vt:lpstr>Skew (M,N)-Bhattacharyya dissimilarity</vt:lpstr>
      <vt:lpstr>Maximum likelihood estimator  and expected KL divergence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3</cp:revision>
  <dcterms:created xsi:type="dcterms:W3CDTF">2025-07-06T02:44:16Z</dcterms:created>
  <dcterms:modified xsi:type="dcterms:W3CDTF">2025-07-09T04:31:44Z</dcterms:modified>
</cp:coreProperties>
</file>