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" r:id="rId3"/>
    <p:sldId id="267" r:id="rId4"/>
    <p:sldId id="268" r:id="rId5"/>
    <p:sldId id="270" r:id="rId6"/>
    <p:sldId id="269" r:id="rId7"/>
    <p:sldId id="265" r:id="rId8"/>
    <p:sldId id="266" r:id="rId9"/>
    <p:sldId id="264" r:id="rId10"/>
    <p:sldId id="262" r:id="rId11"/>
    <p:sldId id="263" r:id="rId12"/>
    <p:sldId id="261" r:id="rId13"/>
    <p:sldId id="260" r:id="rId14"/>
    <p:sldId id="258" r:id="rId15"/>
    <p:sldId id="257" r:id="rId16"/>
    <p:sldId id="259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543" autoAdjust="0"/>
  </p:normalViewPr>
  <p:slideViewPr>
    <p:cSldViewPr snapToGrid="0">
      <p:cViewPr varScale="1">
        <p:scale>
          <a:sx n="71" d="100"/>
          <a:sy n="71" d="100"/>
        </p:scale>
        <p:origin x="110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D4C2D-CE11-4A36-9412-76A548B99578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7A3250-0369-4FF2-8A87-F471EFBE05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6948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co/4NUyH4U04e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Two definitions of the geometric Jensen-Shannon divergences (G-JSD):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① Use M-statistical mixtures. Merit is to obtain closed-form formula for multivariate normal with M=geometric mean: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https://www.mdpi.com/1099-4300/21/5/485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② Define statistical divergence geometrically as a function on the product manifold. Then replace abstract mean by midpoint on a geodesic:</a:t>
            </a:r>
          </a:p>
          <a:p>
            <a:r>
              <a:rPr kumimoji="1" lang="en-US" altLang="ja-JP" dirty="0"/>
              <a:t>https://link.springer.com/chapter/10.1007/978-3-031-38271-0_15</a:t>
            </a:r>
          </a:p>
          <a:p>
            <a:r>
              <a:rPr kumimoji="1" lang="en-US" altLang="ja-JP" dirty="0"/>
              <a:t>Video: https://www.youtube.com/watch?v=m-mElw8nRPM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0264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What is the math/physics of learning</a:t>
            </a:r>
          </a:p>
          <a:p>
            <a:endParaRPr kumimoji="1"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2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1200" b="1" dirty="0">
              <a:solidFill>
                <a:schemeClr val="bg1"/>
              </a:solidFill>
            </a:endParaRP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047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https://en.wikipedia.org/wiki/Generalized_Stokes_theorem</a:t>
            </a:r>
          </a:p>
          <a:p>
            <a:r>
              <a:rPr kumimoji="1" lang="en-US" altLang="ja-JP" dirty="0"/>
              <a:t>https://en.wikipedia.org/wiki/Geometric_algebra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82499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Some masterpiece (text)books that shaped  the field of Machine Learning</a:t>
            </a:r>
          </a:p>
          <a:p>
            <a:r>
              <a:rPr kumimoji="1" lang="en-US" altLang="ja-JP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10890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Great trilogy books on machine learning by Prof. Ali Sayed (EPFL):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Foundations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Inference</a:t>
            </a:r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Learning</a:t>
            </a:r>
          </a:p>
          <a:p>
            <a:pPr marL="171450" indent="-171450">
              <a:buFontTx/>
              <a:buChar char="-"/>
            </a:pPr>
            <a:endParaRPr kumimoji="1" lang="en-US" altLang="ja-JP" dirty="0"/>
          </a:p>
          <a:p>
            <a:pPr marL="171450" indent="-171450">
              <a:buFontTx/>
              <a:buChar char="-"/>
            </a:pPr>
            <a:r>
              <a:rPr kumimoji="1" lang="en-US" altLang="ja-JP" dirty="0"/>
              <a:t>https://tinyurl.com/TrilogyAliSayed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00033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Affine manifold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lang="en-US" altLang="ja-JP" b="1" i="0" dirty="0">
                <a:effectLst/>
                <a:latin typeface="+mj-lt"/>
              </a:rPr>
              <a:t>)</a:t>
            </a:r>
            <a:r>
              <a:rPr kumimoji="1" lang="en-US" altLang="ja-JP" b="1" dirty="0">
                <a:latin typeface="+mj-lt"/>
              </a:rPr>
              <a:t>: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Hessian manifold : Affine manifold + Hessian metric tensor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Bregman manifold = Hessian manifold with global chart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 </a:t>
            </a:r>
          </a:p>
          <a:p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inherit"/>
                <a:hlinkClick r:id="rId3"/>
              </a:rPr>
              <a:t>https://</a:t>
            </a:r>
            <a:r>
              <a:rPr lang="en-US" altLang="ja-JP" b="0" i="0" u="none" strike="noStrike" dirty="0">
                <a:solidFill>
                  <a:srgbClr val="1D9BF0"/>
                </a:solidFill>
                <a:effectLst/>
                <a:latin typeface="TwitterChirp"/>
                <a:hlinkClick r:id="rId3"/>
              </a:rPr>
              <a:t>tinyurl.com/HessBreg</a:t>
            </a:r>
            <a:endParaRPr lang="en-US" altLang="ja-JP" b="1" i="0" u="none" strike="noStrike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https://twitter.com/FrnkNlsn/status/1712991125672518000</a:t>
            </a:r>
          </a:p>
          <a:p>
            <a:endParaRPr lang="en-US" altLang="ja-JP" b="1" i="0" dirty="0">
              <a:solidFill>
                <a:schemeClr val="accent6"/>
              </a:solidFill>
              <a:effectLst/>
              <a:latin typeface="+mj-lt"/>
            </a:endParaRPr>
          </a:p>
          <a:p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https://link.springer.com/chapter/10.1007/978-3-030-65459-7_7</a:t>
            </a:r>
          </a:p>
          <a:p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87238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Simple iterative algorithm to compute the geometric matrix mean of n SPD matrices.</a:t>
            </a:r>
          </a:p>
          <a:p>
            <a:r>
              <a:rPr kumimoji="1" lang="en-US" altLang="ja-JP" dirty="0"/>
              <a:t>Extend to approximate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 from variates:</a:t>
            </a:r>
          </a:p>
          <a:p>
            <a:endParaRPr kumimoji="1" lang="en-US" altLang="ja-JP" dirty="0">
              <a:solidFill>
                <a:schemeClr val="accent4"/>
              </a:solidFill>
              <a:latin typeface="Arial Narrow" panose="020B0606020202030204" pitchFamily="34" charset="0"/>
            </a:endParaRPr>
          </a:p>
          <a:p>
            <a:r>
              <a:rPr kumimoji="1" lang="en-US" altLang="ja-JP" dirty="0"/>
              <a:t>https://franknielsen.github.io/MatrixGeometricMean/WhatIsInductiveMean-notformatted.pdf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7A3250-0369-4FF2-8A87-F471EFBE05A0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314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239E8-4553-E688-58F1-3107AF670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5E8D6A-D124-1012-C030-7B6E9CB5E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AE499-0163-991D-9DA4-29CBD956C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E4BC9-BD90-A49F-F2B0-A8EB44F1E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EA26CA-A62D-5383-1CB6-E06BFF0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64495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5DC74-90E8-A06F-483F-ECA59C520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BB9FC-A15D-25AA-C74F-09888322F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54045-5780-54E6-F536-6787422EB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8D64-C179-01CA-73FD-70A6322ADE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5294E-DD04-8F28-4968-59B3DEE19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576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5A0F98-0119-B5EA-23AE-EB5464415C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D4923D-C41C-40D0-10A6-B17CECFF6E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34DA6-6594-8A48-2E2E-F1B6AD8E6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96564-3F4A-BB1B-733A-E3004A7F1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35BB0-4B28-0F56-E8C4-06BDA75A2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649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8F01-BB68-DB88-F5CF-6FB4445DA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2F8A29-5A9D-6243-F35A-7F99D127D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168788-1240-B4A5-490B-F8A31D40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E6F-E601-29EF-B48C-D1B4421D3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6C9A8D-1205-0F5B-B7E8-BB004E79F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345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D7D3-AFC8-04B6-E8FF-F14F2C458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0198C-8709-C4A2-EABE-F810A096B4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A7F14-9728-77B4-DCB8-9B7CD1A22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CA607-489D-46F6-0789-81C0D11D2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C63B7-D2CE-A991-74B2-4A174A0F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225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06E70-0856-E35A-45BC-3DE262230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07D76F-0FC7-7813-23F7-E6DD2B176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DF371F-F467-4CB6-D55D-FD2EB3BA4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D757B8-20F0-9DAD-AF8B-77F95484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3887B1-1A2A-8600-CD3D-545560FD6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8B7D5F-C05A-D8A6-5D13-774BA0501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17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BF5BC-3094-141E-C81D-D2F3CCDEF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90BDB4-985F-2A64-9195-151FFB4AA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05BB70-99B8-9DDA-BB04-F47A55BA3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9BF85E-BFD7-F9E4-BA80-64AC47ECC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E3E324-7838-CEB9-A7BD-AF9375E989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9D52E4-F99A-5ED2-74CD-61DDD92D6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092DD1-2D82-10F7-8A9F-A3094688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39946-71C7-5934-B859-28DFB15D5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7517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65CA-FA40-127B-A875-B2E0E884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2E47D1-5BCF-16D9-5039-9CE916608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46F70-04D7-00CD-D21E-5D649CB73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34B67C-88D7-97C2-945C-39C33CFB5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1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2EDA49-6FA1-8C07-07F4-0FDB627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F23E26-2E5E-D49F-39B0-5D1F1C9A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B72281-0F45-61CF-9C13-F62C2B755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6733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536-14F1-B282-6C80-E422DDDD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BC3DF-4C8E-063E-443E-6F85BF6FD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90E6C-7A9C-4718-D5D5-D18854B0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7CB768-BBDF-FC74-D443-90758208E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19BFBE-B930-CB72-15C2-B4269E0F0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30F05B-3B3E-C203-F70A-07CD039FD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149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B94D-3C54-810C-E370-B910F74D17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32F1A-9389-D0FB-BFF3-584FA3B4CB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E617CE-1855-942F-025F-F232B3AD88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D91C2-DAF3-EAD3-2011-8D27838D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F4A276-7BB9-F09B-926C-3EA6AE3A2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9F217B-4274-7C6A-B050-FBD525114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005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514A7-4151-2CE6-9E98-6AC7A6DF2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00639-AD01-45E1-0A6A-3326FC203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1C59F-0210-A50C-92BF-6E4FCE08D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E1D380-D20F-4BF7-A204-3A9DABE281DF}" type="datetimeFigureOut">
              <a:rPr kumimoji="1" lang="ja-JP" altLang="en-US" smtClean="0"/>
              <a:t>2023/12/15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59C01-3DE6-CF01-F425-13F21F5A3F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F2EC3-3002-0AE7-3B71-D791DD8979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0A2085-4BF4-466D-89D0-CE0D0F4A06A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37531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jpe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11" Type="http://schemas.openxmlformats.org/officeDocument/2006/relationships/image" Target="../media/image18.jpeg"/><Relationship Id="rId5" Type="http://schemas.openxmlformats.org/officeDocument/2006/relationships/image" Target="../media/image12.jpeg"/><Relationship Id="rId10" Type="http://schemas.openxmlformats.org/officeDocument/2006/relationships/image" Target="../media/image17.jpeg"/><Relationship Id="rId4" Type="http://schemas.openxmlformats.org/officeDocument/2006/relationships/image" Target="../media/image11.jpeg"/><Relationship Id="rId9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jpeg"/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10" Type="http://schemas.openxmlformats.org/officeDocument/2006/relationships/image" Target="../media/image18.jpeg"/><Relationship Id="rId4" Type="http://schemas.openxmlformats.org/officeDocument/2006/relationships/image" Target="../media/image12.jpeg"/><Relationship Id="rId9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2E4A7-9247-E0ED-8B71-623984250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482" y="120028"/>
            <a:ext cx="10515600" cy="1325563"/>
          </a:xfrm>
        </p:spPr>
        <p:txBody>
          <a:bodyPr/>
          <a:lstStyle/>
          <a:p>
            <a:r>
              <a:rPr lang="en-US" altLang="ja-JP" b="1" dirty="0">
                <a:solidFill>
                  <a:schemeClr val="accent5"/>
                </a:solidFill>
              </a:rPr>
              <a:t>Geometric Jensen-Shannon divergences: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Two meanings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F10E64-7C91-9504-7EF5-DE608D8593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2918" y="2777733"/>
            <a:ext cx="10515600" cy="4351338"/>
          </a:xfrm>
        </p:spPr>
        <p:txBody>
          <a:bodyPr/>
          <a:lstStyle/>
          <a:p>
            <a:r>
              <a:rPr lang="en-US" altLang="ja-JP" dirty="0"/>
              <a:t>Replace </a:t>
            </a:r>
            <a:r>
              <a:rPr lang="en-US" altLang="ja-JP" i="1" dirty="0"/>
              <a:t>arithmetic</a:t>
            </a:r>
            <a:r>
              <a:rPr lang="en-US" altLang="ja-JP" dirty="0"/>
              <a:t> by </a:t>
            </a:r>
            <a:r>
              <a:rPr lang="en-US" altLang="ja-JP" b="1" dirty="0">
                <a:solidFill>
                  <a:srgbClr val="FF0000"/>
                </a:solidFill>
              </a:rPr>
              <a:t>abstract mean </a:t>
            </a:r>
            <a:r>
              <a:rPr lang="en-US" altLang="ja-JP" dirty="0"/>
              <a:t>in the JSD: </a:t>
            </a:r>
            <a:r>
              <a:rPr lang="en-US" altLang="ja-JP" dirty="0">
                <a:solidFill>
                  <a:srgbClr val="FF0000"/>
                </a:solidFill>
                <a:highlight>
                  <a:srgbClr val="FFFF00"/>
                </a:highlight>
              </a:rPr>
              <a:t>M-JSD</a:t>
            </a:r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View JSD as a </a:t>
            </a:r>
            <a:r>
              <a:rPr lang="en-US" altLang="ja-JP" b="1" dirty="0">
                <a:solidFill>
                  <a:srgbClr val="FF0000"/>
                </a:solidFill>
              </a:rPr>
              <a:t>contrast divergence</a:t>
            </a:r>
            <a:r>
              <a:rPr lang="en-US" altLang="ja-JP" dirty="0"/>
              <a:t>, a </a:t>
            </a:r>
            <a:r>
              <a:rPr lang="en-US" altLang="ja-JP" i="1" dirty="0">
                <a:solidFill>
                  <a:srgbClr val="FF0000"/>
                </a:solidFill>
              </a:rPr>
              <a:t>geometric function </a:t>
            </a:r>
            <a:r>
              <a:rPr lang="en-US" altLang="ja-JP" dirty="0"/>
              <a:t>on the product manifold </a:t>
            </a:r>
            <a:r>
              <a:rPr lang="en-US" altLang="ja-JP" dirty="0" err="1"/>
              <a:t>MxM</a:t>
            </a:r>
            <a:r>
              <a:rPr lang="en-US" altLang="ja-JP" dirty="0"/>
              <a:t> using a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-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geodesic</a:t>
            </a:r>
            <a:r>
              <a:rPr lang="en-US" altLang="ja-JP" dirty="0"/>
              <a:t>: </a:t>
            </a:r>
            <a:r>
              <a:rPr lang="ja-JP" altLang="en-US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∇</a:t>
            </a:r>
            <a:r>
              <a:rPr lang="en-US" altLang="ja-JP" i="0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+mj-lt"/>
              </a:rPr>
              <a:t>-JSD</a:t>
            </a:r>
            <a:endParaRPr lang="ja-JP" altLang="en-US" dirty="0">
              <a:highlight>
                <a:srgbClr val="FFFF00"/>
              </a:highligh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2C0AC0-6F65-3ECF-9887-C435D9B20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8698" y="1677093"/>
            <a:ext cx="8715375" cy="8001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4F3324-F887-B0FF-95FD-FA81994D32F4}"/>
              </a:ext>
            </a:extLst>
          </p:cNvPr>
          <p:cNvSpPr txBox="1"/>
          <p:nvPr/>
        </p:nvSpPr>
        <p:spPr>
          <a:xfrm>
            <a:off x="6328466" y="976724"/>
            <a:ext cx="31822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>
                <a:highlight>
                  <a:srgbClr val="FFFF00"/>
                </a:highlight>
              </a:rPr>
              <a:t>Ordinary</a:t>
            </a:r>
          </a:p>
          <a:p>
            <a:pPr algn="ctr"/>
            <a:r>
              <a:rPr lang="en-US" altLang="ja-JP" dirty="0">
                <a:highlight>
                  <a:srgbClr val="FFFF00"/>
                </a:highlight>
              </a:rPr>
              <a:t>Jensen-Shannon divergence</a:t>
            </a:r>
            <a:endParaRPr kumimoji="1" lang="ja-JP" altLang="en-US" dirty="0">
              <a:highlight>
                <a:srgbClr val="FFFF00"/>
              </a:highlight>
            </a:endParaRPr>
          </a:p>
        </p:txBody>
      </p:sp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466B1F01-FC8E-C9BD-B81D-DD7F64E33F33}"/>
              </a:ext>
            </a:extLst>
          </p:cNvPr>
          <p:cNvSpPr/>
          <p:nvPr/>
        </p:nvSpPr>
        <p:spPr>
          <a:xfrm>
            <a:off x="72462" y="1802883"/>
            <a:ext cx="2338633" cy="2776423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" name="Arrow: Curved Right 7">
            <a:extLst>
              <a:ext uri="{FF2B5EF4-FFF2-40B4-BE49-F238E27FC236}">
                <a16:creationId xmlns:a16="http://schemas.microsoft.com/office/drawing/2014/main" id="{92E84BD5-DC00-D2D8-39DA-D398D54AB40F}"/>
              </a:ext>
            </a:extLst>
          </p:cNvPr>
          <p:cNvSpPr/>
          <p:nvPr/>
        </p:nvSpPr>
        <p:spPr>
          <a:xfrm>
            <a:off x="245882" y="1800520"/>
            <a:ext cx="2186233" cy="5057480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875D03-0A0B-8FB5-79CC-6AAC19D7A7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3205" y="5762986"/>
            <a:ext cx="8515545" cy="87120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05BBCB7-845B-98F3-4AE8-AC6E6355E4F7}"/>
              </a:ext>
            </a:extLst>
          </p:cNvPr>
          <p:cNvSpPr txBox="1"/>
          <p:nvPr/>
        </p:nvSpPr>
        <p:spPr>
          <a:xfrm>
            <a:off x="2509027" y="3579138"/>
            <a:ext cx="210072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22551C-83BC-F8C9-3836-0B8D4FFBBA48}"/>
              </a:ext>
            </a:extLst>
          </p:cNvPr>
          <p:cNvSpPr txBox="1"/>
          <p:nvPr/>
        </p:nvSpPr>
        <p:spPr>
          <a:xfrm>
            <a:off x="2584515" y="5846822"/>
            <a:ext cx="8686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b="1" dirty="0">
                <a:solidFill>
                  <a:schemeClr val="accent6"/>
                </a:solidFill>
              </a:rPr>
              <a:t>②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4F8D360-6B3F-ABCC-BEAD-BF2D13BE86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91689" y="3191095"/>
            <a:ext cx="7262459" cy="81303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51F1E7-7F05-6026-E5BD-A1BA2CFE5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57248" y="3885464"/>
            <a:ext cx="2881256" cy="7847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4D3A93A-0DFA-C5D7-CB54-7AA0387E4212}"/>
              </a:ext>
            </a:extLst>
          </p:cNvPr>
          <p:cNvSpPr txBox="1"/>
          <p:nvPr/>
        </p:nvSpPr>
        <p:spPr>
          <a:xfrm>
            <a:off x="7919607" y="3928260"/>
            <a:ext cx="12747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Mixture </a:t>
            </a:r>
            <a:r>
              <a:rPr kumimoji="1" lang="en-US" altLang="ja-JP" sz="1600" dirty="0" err="1"/>
              <a:t>wrt</a:t>
            </a:r>
            <a:endParaRPr kumimoji="1" lang="en-US" altLang="ja-JP" sz="1600" dirty="0"/>
          </a:p>
          <a:p>
            <a:pPr algn="ctr"/>
            <a:r>
              <a:rPr lang="en-US" altLang="ja-JP" sz="1600" dirty="0"/>
              <a:t>a mean M</a:t>
            </a:r>
            <a:endParaRPr kumimoji="1" lang="ja-JP" altLang="en-US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DFF767-3525-4800-3C6A-2A7157206B4D}"/>
              </a:ext>
            </a:extLst>
          </p:cNvPr>
          <p:cNvSpPr txBox="1"/>
          <p:nvPr/>
        </p:nvSpPr>
        <p:spPr>
          <a:xfrm>
            <a:off x="7076386" y="4415455"/>
            <a:ext cx="2289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Geometric mean M=G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32875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499FD-411F-95A4-8870-7A53AF7A6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4C452-3716-6D83-5735-5E420F20B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30" name="Picture 6" descr="Inference and Learning from Data: Volume 2:... by Sayed, Ali H.">
            <a:extLst>
              <a:ext uri="{FF2B5EF4-FFF2-40B4-BE49-F238E27FC236}">
                <a16:creationId xmlns:a16="http://schemas.microsoft.com/office/drawing/2014/main" id="{689A299E-434A-1539-F82F-B6EFBFA8D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5165" y="971164"/>
            <a:ext cx="3643319" cy="5272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nference and Learning from Data: Volume 1:... by Sayed, Ali H.">
            <a:extLst>
              <a:ext uri="{FF2B5EF4-FFF2-40B4-BE49-F238E27FC236}">
                <a16:creationId xmlns:a16="http://schemas.microsoft.com/office/drawing/2014/main" id="{4016D007-6D2B-BEDD-0B93-B19823DC90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987" y="971166"/>
            <a:ext cx="3604113" cy="5216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Inference and Learning from Data: Volume 3:... by Sayed, Ali H.">
            <a:extLst>
              <a:ext uri="{FF2B5EF4-FFF2-40B4-BE49-F238E27FC236}">
                <a16:creationId xmlns:a16="http://schemas.microsoft.com/office/drawing/2014/main" id="{BE6A1750-9892-6119-CC88-524D9FD22E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091" y="971164"/>
            <a:ext cx="3643319" cy="52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9988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42C2-1E65-5B3B-DE02-264DE19BE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318" y="0"/>
            <a:ext cx="10515600" cy="1325563"/>
          </a:xfrm>
        </p:spPr>
        <p:txBody>
          <a:bodyPr/>
          <a:lstStyle/>
          <a:p>
            <a:r>
              <a:rPr kumimoji="1" lang="en-US" altLang="ja-JP" b="1" dirty="0" err="1">
                <a:solidFill>
                  <a:schemeClr val="accent5"/>
                </a:solidFill>
              </a:rPr>
              <a:t>Contraharmonic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or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antiharmonic</a:t>
            </a:r>
            <a:r>
              <a:rPr kumimoji="1" lang="en-US" altLang="ja-JP" b="1" dirty="0">
                <a:solidFill>
                  <a:schemeClr val="accent5"/>
                </a:solidFill>
              </a:rPr>
              <a:t> mean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EE631-2EFE-D138-8C83-89892299F4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379" y="1459865"/>
            <a:ext cx="10515600" cy="4351338"/>
          </a:xfrm>
        </p:spPr>
        <p:txBody>
          <a:bodyPr/>
          <a:lstStyle/>
          <a:p>
            <a:r>
              <a:rPr kumimoji="1" lang="en-US" altLang="ja-JP" dirty="0" err="1"/>
              <a:t>Contraharmonic</a:t>
            </a:r>
            <a:r>
              <a:rPr kumimoji="1" lang="en-US" altLang="ja-JP" dirty="0"/>
              <a:t> or </a:t>
            </a:r>
            <a:r>
              <a:rPr kumimoji="1" lang="en-US" altLang="ja-JP" dirty="0" err="1"/>
              <a:t>antiharmonic</a:t>
            </a:r>
            <a:r>
              <a:rPr kumimoji="1" lang="en-US" altLang="ja-JP" dirty="0"/>
              <a:t> mean of n positive reals: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The </a:t>
            </a:r>
            <a:r>
              <a:rPr kumimoji="1" lang="en-US" altLang="ja-JP" dirty="0" err="1"/>
              <a:t>contraharmonic</a:t>
            </a:r>
            <a:r>
              <a:rPr kumimoji="1" lang="en-US" altLang="ja-JP" dirty="0"/>
              <a:t> mean is the solution of the sum of the squares with relative errors: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935E09-A257-1C98-FFF7-0B0104418F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8188" y="2159598"/>
            <a:ext cx="6103934" cy="1269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095837-D1C8-2991-B464-52F7803070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5004" y="4920952"/>
            <a:ext cx="7961366" cy="1557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0455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0BC29-32E6-08AC-1E69-1E050EEA87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77BA7-4F10-A500-C0C6-968D9CEF31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D3A62-A170-950C-BBB2-831DF26F3A0D}"/>
              </a:ext>
            </a:extLst>
          </p:cNvPr>
          <p:cNvSpPr txBox="1"/>
          <p:nvPr/>
        </p:nvSpPr>
        <p:spPr>
          <a:xfrm>
            <a:off x="3047104" y="3247023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Andrej Karpathy</a:t>
            </a:r>
          </a:p>
        </p:txBody>
      </p:sp>
      <p:pic>
        <p:nvPicPr>
          <p:cNvPr id="1026" name="Picture 2" descr="Mathematical Foundations of Nonextensive Statistical Mechanics : Umarov,  Sabir, Constantino, Tsallis: Foreign Language Books - Amazon.co.jp">
            <a:extLst>
              <a:ext uri="{FF2B5EF4-FFF2-40B4-BE49-F238E27FC236}">
                <a16:creationId xmlns:a16="http://schemas.microsoft.com/office/drawing/2014/main" id="{544E1C15-82BC-011B-E712-A5C07A4B67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8588" y="0"/>
            <a:ext cx="43132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8326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BE79-287F-F1E0-E9A1-3DC661D30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C5F32-B835-D7AB-B64E-E9E01C1F17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8E1EF77-1537-3746-6970-0A24C98A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002" y="214940"/>
            <a:ext cx="2290108" cy="3313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69FD3FC-AA72-3E95-6D32-9BA0C95C8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299" y="268154"/>
            <a:ext cx="2067449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ver book the Shallow and the Deep">
            <a:extLst>
              <a:ext uri="{FF2B5EF4-FFF2-40B4-BE49-F238E27FC236}">
                <a16:creationId xmlns:a16="http://schemas.microsoft.com/office/drawing/2014/main" id="{4C31EA6B-35D8-7386-2F1F-4CC8797585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4571" y="214940"/>
            <a:ext cx="2180322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BEAF9420-7EC0-0DC9-3B66-22A45F3C4B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879" y="348605"/>
            <a:ext cx="2058640" cy="3085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B6349382-C08D-FB12-28F5-0EEB161D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1589" y="3607377"/>
            <a:ext cx="2420285" cy="2993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FFD4C5AA-B16F-2F9C-44BE-97F9A54338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8649" y="3528158"/>
            <a:ext cx="1944052" cy="3146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nt cover">
            <a:extLst>
              <a:ext uri="{FF2B5EF4-FFF2-40B4-BE49-F238E27FC236}">
                <a16:creationId xmlns:a16="http://schemas.microsoft.com/office/drawing/2014/main" id="{9A8537B1-AC44-E732-DE9E-58997F4CC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3625" y="3517075"/>
            <a:ext cx="2982969" cy="3340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3018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3642B-9742-5616-9937-046631427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966" y="-273488"/>
            <a:ext cx="11752068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Hessian manifolds, Hessian geometry, Bregman geometry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 descr="A book cover with text&#10;&#10;Description automatically generated">
            <a:extLst>
              <a:ext uri="{FF2B5EF4-FFF2-40B4-BE49-F238E27FC236}">
                <a16:creationId xmlns:a16="http://schemas.microsoft.com/office/drawing/2014/main" id="{D048D31E-7654-8254-FA04-F9748BFF69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098" y="2025615"/>
            <a:ext cx="2577158" cy="365554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C7AD0D-A17F-006E-8AC8-E7411C575379}"/>
              </a:ext>
            </a:extLst>
          </p:cNvPr>
          <p:cNvSpPr txBox="1"/>
          <p:nvPr/>
        </p:nvSpPr>
        <p:spPr>
          <a:xfrm>
            <a:off x="219966" y="772497"/>
            <a:ext cx="1206772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Hessian structure </a:t>
            </a:r>
            <a:r>
              <a:rPr kumimoji="1" lang="en-US" altLang="ja-JP" dirty="0"/>
              <a:t>on a manifold:  </a:t>
            </a:r>
            <a:r>
              <a:rPr kumimoji="1" lang="en-US" altLang="ja-JP" b="1" dirty="0">
                <a:latin typeface="+mj-lt"/>
              </a:rPr>
              <a:t>(g,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/>
              <a:t>where g is a Hessian metric tensor and a torsion-free flat connection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endParaRPr kumimoji="1" lang="en-US" altLang="ja-JP" dirty="0"/>
          </a:p>
          <a:p>
            <a:r>
              <a:rPr lang="en-US" altLang="ja-JP" dirty="0"/>
              <a:t>To every chart there is a </a:t>
            </a:r>
            <a:r>
              <a:rPr lang="en-US" altLang="ja-JP" b="1" dirty="0">
                <a:solidFill>
                  <a:srgbClr val="FF0000"/>
                </a:solidFill>
              </a:rPr>
              <a:t>potential function </a:t>
            </a:r>
            <a:r>
              <a:rPr lang="en-US" altLang="ja-JP" dirty="0"/>
              <a:t>defining the Hessian metric in local coordinates of the chart</a:t>
            </a:r>
          </a:p>
          <a:p>
            <a:r>
              <a:rPr kumimoji="1" lang="en-US" altLang="ja-JP" dirty="0"/>
              <a:t>Hessian </a:t>
            </a:r>
            <a:r>
              <a:rPr lang="en-US" altLang="ja-JP" dirty="0"/>
              <a:t>manifolds are special </a:t>
            </a:r>
            <a:r>
              <a:rPr lang="en-US" altLang="ja-JP" b="1" dirty="0">
                <a:solidFill>
                  <a:srgbClr val="FF0000"/>
                </a:solidFill>
              </a:rPr>
              <a:t>affine manifolds </a:t>
            </a:r>
            <a:r>
              <a:rPr lang="en-US" altLang="ja-JP" dirty="0"/>
              <a:t>(M,</a:t>
            </a:r>
            <a:r>
              <a:rPr lang="ja-JP" altLang="en-US" b="1" i="0" dirty="0">
                <a:effectLst/>
                <a:latin typeface="+mj-lt"/>
              </a:rPr>
              <a:t> ∇</a:t>
            </a:r>
            <a:r>
              <a:rPr kumimoji="1" lang="en-US" altLang="ja-JP" b="1" dirty="0"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where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kumimoji="1" lang="en-US" altLang="ja-JP" dirty="0"/>
              <a:t>a torsion-free flat connection</a:t>
            </a:r>
          </a:p>
          <a:p>
            <a:r>
              <a:rPr lang="en-US" altLang="ja-JP" dirty="0"/>
              <a:t>A Bregman divergence induces a Hessian manifold with a global chart, a </a:t>
            </a:r>
            <a:r>
              <a:rPr lang="en-US" altLang="ja-JP" b="1" dirty="0">
                <a:solidFill>
                  <a:srgbClr val="FF0000"/>
                </a:solidFill>
              </a:rPr>
              <a:t>Bregman manifold</a:t>
            </a:r>
            <a:endParaRPr kumimoji="1" lang="en-US" altLang="ja-JP" b="1" dirty="0">
              <a:solidFill>
                <a:srgbClr val="FF0000"/>
              </a:solidFill>
            </a:endParaRPr>
          </a:p>
          <a:p>
            <a:endParaRPr kumimoji="1" lang="ja-JP" altLang="en-US" dirty="0"/>
          </a:p>
        </p:txBody>
      </p:sp>
      <p:pic>
        <p:nvPicPr>
          <p:cNvPr id="1026" name="Picture 2" descr="The Geometry of Hessian Structures: Shima, Hirohiko: 9789812700315:  Amazon.com: Books">
            <a:extLst>
              <a:ext uri="{FF2B5EF4-FFF2-40B4-BE49-F238E27FC236}">
                <a16:creationId xmlns:a16="http://schemas.microsoft.com/office/drawing/2014/main" id="{4270141D-62DE-8996-E8BA-9560EC075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651" y="1990611"/>
            <a:ext cx="2504871" cy="37160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896DFD9-206F-9197-815E-92946154232B}"/>
              </a:ext>
            </a:extLst>
          </p:cNvPr>
          <p:cNvSpPr txBox="1"/>
          <p:nvPr/>
        </p:nvSpPr>
        <p:spPr>
          <a:xfrm>
            <a:off x="0" y="5716171"/>
            <a:ext cx="6182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志摩裕彦, へッセ幾何学， 裳華房， 2001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5B527E-ECB8-8DAB-CB88-FAE7BC8F0082}"/>
              </a:ext>
            </a:extLst>
          </p:cNvPr>
          <p:cNvSpPr txBox="1"/>
          <p:nvPr/>
        </p:nvSpPr>
        <p:spPr>
          <a:xfrm>
            <a:off x="4656286" y="5751243"/>
            <a:ext cx="78601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Shima, 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Hirohiko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The geometry of Hessian structures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World Scientific, 2007.</a:t>
            </a:r>
            <a:endParaRPr lang="ja-JP" altLang="en-US" dirty="0">
              <a:latin typeface="+mj-lt"/>
            </a:endParaRPr>
          </a:p>
        </p:txBody>
      </p:sp>
      <p:pic>
        <p:nvPicPr>
          <p:cNvPr id="1028" name="Picture 4" descr="Jean-Louis Koszul and Hirihiko Shima at GSI'13 “Geometric Science of... |  Download Scientific Diagram">
            <a:extLst>
              <a:ext uri="{FF2B5EF4-FFF2-40B4-BE49-F238E27FC236}">
                <a16:creationId xmlns:a16="http://schemas.microsoft.com/office/drawing/2014/main" id="{531CC6B4-2CF9-4BBC-DF59-40E0E7209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53050" y="2025614"/>
            <a:ext cx="3704165" cy="2780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FE3A9D-DC74-5C90-F7BB-77EFD2367579}"/>
              </a:ext>
            </a:extLst>
          </p:cNvPr>
          <p:cNvSpPr txBox="1"/>
          <p:nvPr/>
        </p:nvSpPr>
        <p:spPr>
          <a:xfrm>
            <a:off x="8303384" y="4893919"/>
            <a:ext cx="34034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dirty="0"/>
              <a:t>Professor Jean-Louis </a:t>
            </a:r>
            <a:r>
              <a:rPr kumimoji="1" lang="en-US" altLang="ja-JP" sz="1600" dirty="0" err="1"/>
              <a:t>Koszul</a:t>
            </a:r>
            <a:r>
              <a:rPr kumimoji="1" lang="en-US" altLang="ja-JP" sz="1600" dirty="0"/>
              <a:t> (left)</a:t>
            </a:r>
          </a:p>
          <a:p>
            <a:pPr algn="ctr"/>
            <a:r>
              <a:rPr lang="en-US" altLang="ja-JP" sz="1600" dirty="0"/>
              <a:t>Professor </a:t>
            </a:r>
            <a:r>
              <a:rPr lang="en-US" altLang="ja-JP" sz="1600" dirty="0" err="1"/>
              <a:t>Hirohiko</a:t>
            </a:r>
            <a:r>
              <a:rPr lang="en-US" altLang="ja-JP" sz="1600" dirty="0"/>
              <a:t> Shima (right)</a:t>
            </a:r>
          </a:p>
          <a:p>
            <a:pPr algn="ctr"/>
            <a:r>
              <a:rPr lang="en-US" altLang="ja-JP" sz="1600" dirty="0"/>
              <a:t>at GSI 2013 </a:t>
            </a:r>
            <a:endParaRPr kumimoji="1" lang="ja-JP" alt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BB09E9-86D5-9D8E-E99E-A9452DF7D641}"/>
              </a:ext>
            </a:extLst>
          </p:cNvPr>
          <p:cNvSpPr txBox="1"/>
          <p:nvPr/>
        </p:nvSpPr>
        <p:spPr>
          <a:xfrm>
            <a:off x="46241" y="6165189"/>
            <a:ext cx="122094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Tutorial on Bregman manifolds: 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"On geodesic triangles with right angles in a dually flat space." 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Progress in Information Geometry: Theory and Applications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. Cham: Springer International Publishing, 2021. 153-190.</a:t>
            </a:r>
            <a:endParaRPr lang="ja-JP" altLang="en-US" b="1" dirty="0">
              <a:solidFill>
                <a:schemeClr val="accent6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650964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CF7D-F6C2-8E01-6684-C59AC917D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5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Mathematics, proof, and computation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A09CD-EEB7-0AF0-BD0A-58CFFFD9E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559" y="1253331"/>
            <a:ext cx="11640671" cy="5007620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/>
              <a:t>Mathematics can manipulate definite numbers (“mathematical  entities”) as </a:t>
            </a:r>
            <a:r>
              <a:rPr kumimoji="1" lang="en-US" altLang="ja-JP" b="1" dirty="0">
                <a:solidFill>
                  <a:srgbClr val="FF0000"/>
                </a:solidFill>
              </a:rPr>
              <a:t>limits</a:t>
            </a:r>
            <a:r>
              <a:rPr kumimoji="1" lang="en-US" altLang="ja-JP" dirty="0"/>
              <a:t> of computational processes. Shall computation be finite or how can we </a:t>
            </a:r>
            <a:r>
              <a:rPr lang="en-US" altLang="ja-JP" dirty="0"/>
              <a:t>compute limits</a:t>
            </a:r>
            <a:r>
              <a:rPr kumimoji="1" lang="en-US" altLang="ja-JP" dirty="0"/>
              <a:t> (halting problem, parallelism)?</a:t>
            </a:r>
          </a:p>
          <a:p>
            <a:pPr marL="0" indent="0">
              <a:buNone/>
            </a:pPr>
            <a:r>
              <a:rPr kumimoji="1" lang="en-US" altLang="ja-JP" dirty="0"/>
              <a:t>  For example: continued fractions, arithmetic-geometric means, etc.</a:t>
            </a:r>
          </a:p>
          <a:p>
            <a:pPr marL="0" indent="0">
              <a:buNone/>
            </a:pPr>
            <a:endParaRPr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Dualities</a:t>
            </a:r>
            <a:r>
              <a:rPr lang="en-US" altLang="ja-JP" dirty="0"/>
              <a:t> in mathematics and computing:</a:t>
            </a:r>
            <a:r>
              <a:rPr kumimoji="1" lang="en-US" altLang="ja-JP" dirty="0"/>
              <a:t> A program can be interpreted or solve many dual problems.</a:t>
            </a:r>
          </a:p>
          <a:p>
            <a:pPr marL="0" indent="0">
              <a:buNone/>
            </a:pPr>
            <a:r>
              <a:rPr kumimoji="1" lang="en-US" altLang="ja-JP" dirty="0"/>
              <a:t>  For example: cross product of two homogeneous 3D vectors interpreted as line passing through two points or dual intersection point of the corresponding two dual lines  (here, projective geometry duality).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544471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01ECD-5744-03DF-E2A8-1D624D885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768" y="-42880"/>
            <a:ext cx="12313921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  <a:latin typeface="Arial Narrow" panose="020B0606020202030204" pitchFamily="34" charset="0"/>
              </a:rPr>
              <a:t>Geometric mean of n symmetric positive-definite matrices</a:t>
            </a:r>
            <a:endParaRPr kumimoji="1" lang="ja-JP" altLang="en-US" sz="4000" b="1" dirty="0">
              <a:solidFill>
                <a:schemeClr val="accent5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520483-DF3B-77EC-8978-DAF7DF919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768" y="1169409"/>
            <a:ext cx="11930231" cy="5575636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>
                <a:latin typeface="Arial Narrow" panose="020B0606020202030204" pitchFamily="34" charset="0"/>
              </a:rPr>
              <a:t>Define the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geometric mean </a:t>
            </a:r>
            <a:r>
              <a:rPr kumimoji="1" lang="en-US" altLang="ja-JP" dirty="0">
                <a:latin typeface="Arial Narrow" panose="020B0606020202030204" pitchFamily="34" charset="0"/>
              </a:rPr>
              <a:t>of n SPD matrices as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unique minimizer </a:t>
            </a:r>
            <a:r>
              <a:rPr kumimoji="1" lang="en-US" altLang="ja-JP" dirty="0">
                <a:latin typeface="Arial Narrow" panose="020B0606020202030204" pitchFamily="34" charset="0"/>
              </a:rPr>
              <a:t>of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kumimoji="1"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When n=2</a:t>
            </a:r>
            <a:r>
              <a:rPr kumimoji="1" lang="en-US" altLang="ja-JP" dirty="0">
                <a:latin typeface="Arial Narrow" panose="020B0606020202030204" pitchFamily="34" charset="0"/>
              </a:rPr>
              <a:t>: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closed-form formula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lang="en-US" altLang="ja-JP" dirty="0">
                <a:latin typeface="Arial Narrow" panose="020B0606020202030204" pitchFamily="34" charset="0"/>
              </a:rPr>
              <a:t>Unique solution is characterized by </a:t>
            </a:r>
            <a:r>
              <a:rPr lang="en-US" altLang="ja-JP" b="1" dirty="0" err="1">
                <a:solidFill>
                  <a:srgbClr val="FF0000"/>
                </a:solidFill>
                <a:latin typeface="Arial Narrow" panose="020B0606020202030204" pitchFamily="34" charset="0"/>
              </a:rPr>
              <a:t>Karcher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 equation</a:t>
            </a:r>
            <a:r>
              <a:rPr lang="en-US" altLang="ja-JP" dirty="0">
                <a:latin typeface="Arial Narrow" panose="020B0606020202030204" pitchFamily="34" charset="0"/>
              </a:rPr>
              <a:t>: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lang="en-US" altLang="ja-JP" dirty="0">
                <a:latin typeface="Arial Narrow" panose="020B0606020202030204" pitchFamily="34" charset="0"/>
              </a:rPr>
              <a:t>Simple </a:t>
            </a:r>
            <a:r>
              <a:rPr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inductive geometric mean</a:t>
            </a:r>
            <a:r>
              <a:rPr lang="en-US" altLang="ja-JP" dirty="0">
                <a:latin typeface="Arial Narrow" panose="020B0606020202030204" pitchFamily="34" charset="0"/>
              </a:rPr>
              <a:t>: Let M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=P</a:t>
            </a:r>
            <a:r>
              <a:rPr lang="en-US" altLang="ja-JP" baseline="-25000" dirty="0">
                <a:latin typeface="Arial Narrow" panose="020B0606020202030204" pitchFamily="34" charset="0"/>
              </a:rPr>
              <a:t>1</a:t>
            </a:r>
            <a:r>
              <a:rPr lang="en-US" altLang="ja-JP" dirty="0">
                <a:latin typeface="Arial Narrow" panose="020B0606020202030204" pitchFamily="34" charset="0"/>
              </a:rPr>
              <a:t> . Then </a:t>
            </a:r>
            <a:r>
              <a:rPr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iterate</a:t>
            </a: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endParaRPr lang="en-US" altLang="ja-JP" dirty="0">
              <a:latin typeface="Arial Narrow" panose="020B0606020202030204" pitchFamily="34" charset="0"/>
            </a:endParaRP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In the limit, it converges to the </a:t>
            </a:r>
            <a:r>
              <a:rPr kumimoji="1" lang="en-US" altLang="ja-JP" b="1" dirty="0">
                <a:solidFill>
                  <a:schemeClr val="accent4"/>
                </a:solidFill>
                <a:latin typeface="Arial Narrow" panose="020B0606020202030204" pitchFamily="34" charset="0"/>
              </a:rPr>
              <a:t>geometric n-variable mean</a:t>
            </a:r>
            <a:r>
              <a:rPr kumimoji="1" lang="en-US" altLang="ja-JP" dirty="0">
                <a:latin typeface="Arial Narrow" panose="020B0606020202030204" pitchFamily="34" charset="0"/>
              </a:rPr>
              <a:t>:</a:t>
            </a:r>
          </a:p>
          <a:p>
            <a:r>
              <a:rPr kumimoji="1" lang="en-US" altLang="ja-JP" dirty="0">
                <a:latin typeface="Arial Narrow" panose="020B0606020202030204" pitchFamily="34" charset="0"/>
              </a:rPr>
              <a:t>Extend  to calculate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expectations</a:t>
            </a:r>
            <a:r>
              <a:rPr kumimoji="1" lang="en-US" altLang="ja-JP" dirty="0">
                <a:latin typeface="Arial Narrow" panose="020B0606020202030204" pitchFamily="34" charset="0"/>
              </a:rPr>
              <a:t> of </a:t>
            </a:r>
            <a:r>
              <a:rPr kumimoji="1" lang="en-US" altLang="ja-JP" b="1" dirty="0">
                <a:solidFill>
                  <a:srgbClr val="FF0000"/>
                </a:solidFill>
                <a:latin typeface="Arial Narrow" panose="020B0606020202030204" pitchFamily="34" charset="0"/>
              </a:rPr>
              <a:t>SPD random variables </a:t>
            </a:r>
            <a:r>
              <a:rPr kumimoji="1" lang="en-US" altLang="ja-JP" dirty="0">
                <a:latin typeface="Arial Narrow" panose="020B0606020202030204" pitchFamily="34" charset="0"/>
              </a:rPr>
              <a:t>with </a:t>
            </a:r>
            <a:r>
              <a:rPr kumimoji="1" lang="en-US" altLang="ja-JP" dirty="0">
                <a:solidFill>
                  <a:schemeClr val="accent4"/>
                </a:solidFill>
                <a:latin typeface="Arial Narrow" panose="020B0606020202030204" pitchFamily="34" charset="0"/>
              </a:rPr>
              <a:t>compact supports</a:t>
            </a:r>
            <a:endParaRPr kumimoji="1" lang="ja-JP" altLang="en-US" dirty="0">
              <a:solidFill>
                <a:schemeClr val="accent4"/>
              </a:solidFill>
              <a:latin typeface="Arial Narrow" panose="020B0606020202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6B6792E-98C1-508E-0619-AFA5EDDB8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490" y="1659432"/>
            <a:ext cx="4885093" cy="7589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E7B7CB-1898-733F-0CD9-D4CF9CB06A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66506" y="1631833"/>
            <a:ext cx="6299562" cy="8141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CA99C7-8C79-EF16-DC0A-D3C6DE261AA0}"/>
              </a:ext>
            </a:extLst>
          </p:cNvPr>
          <p:cNvSpPr txBox="1"/>
          <p:nvPr/>
        </p:nvSpPr>
        <p:spPr>
          <a:xfrm>
            <a:off x="5264431" y="1824090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07D8C21-CADE-01D7-B6CD-26ADA780A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0181" y="2496704"/>
            <a:ext cx="4448175" cy="4762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64D8DDD-2362-A0E3-94B9-89EA3CC97B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6702" y="3019061"/>
            <a:ext cx="336232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6463FC7-A5BC-3B09-E7FF-01CE013B468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2031" y="3908168"/>
            <a:ext cx="3162300" cy="5810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37CB5F2-299A-7BA1-E433-619116B1E73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740" y="5368027"/>
            <a:ext cx="1714500" cy="419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62890CF-6530-8FA3-56A7-A9DBB76C10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291932" y="5431696"/>
            <a:ext cx="1638300" cy="3048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9A15012-A0DD-C7D0-3842-E413B6F2D49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32381" y="4505564"/>
            <a:ext cx="4171950" cy="71437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95417A58-3FD2-050B-5B4F-7769BDF9AF9C}"/>
              </a:ext>
            </a:extLst>
          </p:cNvPr>
          <p:cNvSpPr txBox="1"/>
          <p:nvPr/>
        </p:nvSpPr>
        <p:spPr>
          <a:xfrm>
            <a:off x="492400" y="4664579"/>
            <a:ext cx="72923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latin typeface="Arial Narrow" panose="020B0606020202030204" pitchFamily="34" charset="0"/>
              </a:rPr>
              <a:t>w</a:t>
            </a:r>
            <a:r>
              <a:rPr kumimoji="1" lang="en-US" altLang="ja-JP" sz="2400" dirty="0">
                <a:latin typeface="Arial Narrow" panose="020B0606020202030204" pitchFamily="34" charset="0"/>
              </a:rPr>
              <a:t>ith geodesic barycenter (weighted geometric bivariate mean):</a:t>
            </a:r>
            <a:endParaRPr kumimoji="1" lang="ja-JP" altLang="en-US" sz="2400" dirty="0">
              <a:latin typeface="Arial Narrow" panose="020B0606020202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DAD6329-71D7-63DA-F973-DBEC583B7706}"/>
              </a:ext>
            </a:extLst>
          </p:cNvPr>
          <p:cNvSpPr txBox="1"/>
          <p:nvPr/>
        </p:nvSpPr>
        <p:spPr>
          <a:xfrm>
            <a:off x="5178583" y="6466452"/>
            <a:ext cx="6926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b="1" dirty="0">
                <a:solidFill>
                  <a:schemeClr val="accent6"/>
                </a:solidFill>
              </a:rPr>
              <a:t>What is... An inductive mean? AMS Notices, Dec. 2023</a:t>
            </a:r>
            <a:endParaRPr kumimoji="1" lang="ja-JP" altLang="en-US" sz="2000" b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32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F320F-A33E-4D62-E8D9-982BA115B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771" y="18254"/>
            <a:ext cx="11791277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Delaunay triangulations/complexes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D14E-56BD-E35E-9200-6CD6341C2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3C1C98-2DFA-EDCC-99EA-628D14B6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1" y="1259302"/>
            <a:ext cx="12153055" cy="44991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40132F2-98E2-0F94-E54D-454EA3734129}"/>
              </a:ext>
            </a:extLst>
          </p:cNvPr>
          <p:cNvSpPr txBox="1">
            <a:spLocks/>
          </p:cNvSpPr>
          <p:nvPr/>
        </p:nvSpPr>
        <p:spPr>
          <a:xfrm>
            <a:off x="953397" y="5561935"/>
            <a:ext cx="117912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… satisfy the Bregman empty sphere property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601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ASA Takes You Through a Real-Life 'Cosmos'">
            <a:extLst>
              <a:ext uri="{FF2B5EF4-FFF2-40B4-BE49-F238E27FC236}">
                <a16:creationId xmlns:a16="http://schemas.microsoft.com/office/drawing/2014/main" id="{253EE860-052B-3A8C-D6AC-EA315FA4FE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17563"/>
            <a:ext cx="12192000" cy="535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6704BA-4EDF-BEAD-7FF9-6ED6C129B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BDD63-59F9-2F63-DCB7-B8BF1E572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02" y="1825625"/>
            <a:ext cx="11585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4000" b="1" dirty="0">
                <a:solidFill>
                  <a:schemeClr val="bg1"/>
                </a:solidFill>
              </a:rPr>
              <a:t>Physics is embedded Mathematics in Nature</a:t>
            </a:r>
            <a:endParaRPr kumimoji="1" lang="ja-JP" altLang="en-US" sz="4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7100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7703F-2A76-0DA0-D7EE-782A38B8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" y="-11645"/>
            <a:ext cx="1241432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1"/>
                </a:solidFill>
              </a:rPr>
              <a:t>Strengths of generalized calculus in differential geometry: </a:t>
            </a:r>
            <a:endParaRPr kumimoji="1" lang="ja-JP" altLang="en-US" sz="3600" b="1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26C52-2B5E-8AE2-C8DE-023D6FB36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2591" y="1171696"/>
            <a:ext cx="11719560" cy="5304408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geometry </a:t>
            </a:r>
            <a:r>
              <a:rPr kumimoji="1"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offers a framework for </a:t>
            </a:r>
            <a:r>
              <a:rPr kumimoji="1"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coordinate-free calculus: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Intrinsic calculus is unbiased by representations with consistent changes of (local) coordinate systems</a:t>
            </a:r>
          </a:p>
          <a:p>
            <a:pPr lvl="1"/>
            <a:endParaRPr kumimoji="1"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Covariant derivative </a:t>
            </a:r>
            <a:r>
              <a:rPr lang="ja-JP" altLang="en-US" sz="24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derivative: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Coderivative of a tensor field by a vector field </a:t>
            </a:r>
            <a:r>
              <a:rPr lang="ja-JP" altLang="en-US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∇</a:t>
            </a:r>
            <a:r>
              <a:rPr lang="en-US" altLang="ja-JP" b="0" i="0" baseline="-2500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en-US" altLang="ja-JP" b="0" i="0" dirty="0">
                <a:solidFill>
                  <a:schemeClr val="accent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</a:p>
          <a:p>
            <a:pPr marL="457200" lvl="1" indent="0">
              <a:buNone/>
            </a:pPr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Exterior derivative d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generalizes ordinary differentials on differential forms </a:t>
            </a:r>
            <a:r>
              <a:rPr lang="el-GR" altLang="ja-JP" sz="2400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ω</a:t>
            </a:r>
            <a:r>
              <a:rPr lang="el-GR" altLang="ja-JP" sz="2400" b="0" i="0" dirty="0">
                <a:solidFill>
                  <a:srgbClr val="DF000F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Generalize integration on manifolds with Stokes-</a:t>
            </a:r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Cartan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theorem</a:t>
            </a:r>
          </a:p>
          <a:p>
            <a:pPr lvl="1"/>
            <a:endParaRPr lang="en-US" altLang="ja-JP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ja-JP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Geometric/real Clifford algebra</a:t>
            </a:r>
            <a:r>
              <a:rPr lang="en-US" altLang="ja-JP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en-US" altLang="ja-JP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multivectors</a:t>
            </a:r>
            <a:r>
              <a:rPr lang="en-US" altLang="ja-JP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allowing division by vectors</a:t>
            </a:r>
          </a:p>
        </p:txBody>
      </p:sp>
    </p:spTree>
    <p:extLst>
      <p:ext uri="{BB962C8B-B14F-4D97-AF65-F5344CB8AC3E}">
        <p14:creationId xmlns:p14="http://schemas.microsoft.com/office/powerpoint/2010/main" val="3892996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11A8B-0FFD-DB9D-1B56-CD6DB6839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153" y="139214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-divergences as a series of signed </a:t>
            </a:r>
            <a:r>
              <a:rPr lang="ja-JP" altLang="en-US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𝛘</a:t>
            </a:r>
            <a:r>
              <a:rPr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kumimoji="1" lang="en-US" altLang="ja-JP" sz="3200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-square type divergences</a:t>
            </a:r>
            <a:endParaRPr kumimoji="1" lang="ja-JP" altLang="en-US" sz="3200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1CC0FC7-CB93-5782-0992-405F4C96E7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2658" y="5458053"/>
            <a:ext cx="6776039" cy="944338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3E2CEA-D86F-9BD5-7E57-CE61787FC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104" y="2586013"/>
            <a:ext cx="8929791" cy="23525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662F5F-8F9F-1415-26EB-3ECE79E54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99" y="1260450"/>
            <a:ext cx="6726339" cy="10768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326122D-C7FC-8BBF-2140-2F8152D03F17}"/>
              </a:ext>
            </a:extLst>
          </p:cNvPr>
          <p:cNvSpPr txBox="1"/>
          <p:nvPr/>
        </p:nvSpPr>
        <p:spPr>
          <a:xfrm>
            <a:off x="5120640" y="5249732"/>
            <a:ext cx="641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with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041065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2FE47-1E47-A34D-6152-CC1CDF3C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From niche research to hot engineering!</a:t>
            </a:r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0B806-EDD6-06A7-3769-DD498F8E2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History of ANNs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87770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52" name="Rectangle 1051">
            <a:extLst>
              <a:ext uri="{FF2B5EF4-FFF2-40B4-BE49-F238E27FC236}">
                <a16:creationId xmlns:a16="http://schemas.microsoft.com/office/drawing/2014/main" id="{1500B4A4-B1F1-41EA-886A-B8A210DBC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5E55A99C-0BDC-4DBE-8E40-9FA66F6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Perceptrons: An Introduction... by Minsky, Marvin">
            <a:extLst>
              <a:ext uri="{FF2B5EF4-FFF2-40B4-BE49-F238E27FC236}">
                <a16:creationId xmlns:a16="http://schemas.microsoft.com/office/drawing/2014/main" id="{5D8B1D57-F53D-EF2A-CD93-AD32B6A029B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D19E30C5-5037-4D8D-1DF5-96966B9554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tatistical Learning Theory by Vapnik, Vladimir N.">
            <a:extLst>
              <a:ext uri="{FF2B5EF4-FFF2-40B4-BE49-F238E27FC236}">
                <a16:creationId xmlns:a16="http://schemas.microsoft.com/office/drawing/2014/main" id="{091401EB-D93D-3022-368F-D422A478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1CF33CEA-0D47-7481-0554-2FFA6DD41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F43EAF97-FDE7-350F-EC18-9BFFEDC20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688E901E-04F0-8BB7-95B8-075F24C863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A05D2418-12F0-4AE1-9D12-795974AA0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13A75EA8-C343-9248-00CC-CEEDEBB222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325DE376-C802-2C49-BF4D-A9556D0CD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24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14BA7-60B8-A5A3-57C8-C104217EA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EBF07-0419-0651-B9D4-B0F9BAF95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19D96C3A-CD1E-DD59-8946-31D5C6E579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1158B8-1C6F-4428-3153-1AE3FA717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1540"/>
            <a:ext cx="722376" cy="5071110"/>
          </a:xfrm>
          <a:prstGeom prst="rect">
            <a:avLst/>
          </a:prstGeom>
          <a:solidFill>
            <a:srgbClr val="4C52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4" descr="Perceptrons: An Introduction... by Minsky, Marvin">
            <a:extLst>
              <a:ext uri="{FF2B5EF4-FFF2-40B4-BE49-F238E27FC236}">
                <a16:creationId xmlns:a16="http://schemas.microsoft.com/office/drawing/2014/main" id="{913AAD25-38CE-4D39-0EAA-1F0C193AED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890588"/>
            <a:ext cx="1571625" cy="2420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6" descr="Amazon.co.jp: Algebraic Geometry and Statistical Learning Theory (Cambridge  Monographs on Applied and Computational Mathematics, Series Number 25) :  Watanabe, Sumio: Foreign Language Books">
            <a:extLst>
              <a:ext uri="{FF2B5EF4-FFF2-40B4-BE49-F238E27FC236}">
                <a16:creationId xmlns:a16="http://schemas.microsoft.com/office/drawing/2014/main" id="{40BAE233-3A11-8BA7-53CD-0BD4816369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825" y="3381375"/>
            <a:ext cx="1571625" cy="25796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10" descr="Statistical Learning Theory by Vapnik, Vladimir N.">
            <a:extLst>
              <a:ext uri="{FF2B5EF4-FFF2-40B4-BE49-F238E27FC236}">
                <a16:creationId xmlns:a16="http://schemas.microsoft.com/office/drawing/2014/main" id="{7CC8DAEE-340B-28E3-833A-442F871C2B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4300" y="890588"/>
            <a:ext cx="3078163" cy="507047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0" descr="Amazon | Pattern Recognition and Machine Learning (Information Science and  Statistics) | Bishop, Christopher M. | Machine Vision">
            <a:extLst>
              <a:ext uri="{FF2B5EF4-FFF2-40B4-BE49-F238E27FC236}">
                <a16:creationId xmlns:a16="http://schemas.microsoft.com/office/drawing/2014/main" id="{64D93BD3-E7FB-E03C-BBB4-22BFC2105C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890588"/>
            <a:ext cx="1858963" cy="25352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Boosting: Foundations and Algorithms... by Schapire, Robert E.">
            <a:extLst>
              <a:ext uri="{FF2B5EF4-FFF2-40B4-BE49-F238E27FC236}">
                <a16:creationId xmlns:a16="http://schemas.microsoft.com/office/drawing/2014/main" id="{7D56FCD0-F63D-6054-BF26-3E4BF4276C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2313" y="3495675"/>
            <a:ext cx="1858963" cy="246538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8" descr="Amazon.co.jp: Information Geometry and Its Applications (Applied  Mathematical Sciences, 194) : Amari, Shun-ichi: Foreign Language Books">
            <a:extLst>
              <a:ext uri="{FF2B5EF4-FFF2-40B4-BE49-F238E27FC236}">
                <a16:creationId xmlns:a16="http://schemas.microsoft.com/office/drawing/2014/main" id="{A689F387-7EBB-B826-7F75-BA4D141D0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890588"/>
            <a:ext cx="1673225" cy="274002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8" descr="Amazon.co.jp: Deep Learning (Adaptive Computation and Machine Learning  series) : Goodfellow, Ian, Bengio, Yoshua, Courville, Aaron: Foreign  Language Books">
            <a:extLst>
              <a:ext uri="{FF2B5EF4-FFF2-40B4-BE49-F238E27FC236}">
                <a16:creationId xmlns:a16="http://schemas.microsoft.com/office/drawing/2014/main" id="{CA877241-88FC-54C1-5EFE-EE7F204EE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538" y="3702050"/>
            <a:ext cx="1673225" cy="2260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 descr="A book cover with colorful ribbons&#10;&#10;Description automatically generated">
            <a:extLst>
              <a:ext uri="{FF2B5EF4-FFF2-40B4-BE49-F238E27FC236}">
                <a16:creationId xmlns:a16="http://schemas.microsoft.com/office/drawing/2014/main" id="{58EBB980-DF0D-54ED-1A93-924D5A451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890588"/>
            <a:ext cx="1752600" cy="22844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4" descr="A book cover with text&#10;&#10;Description automatically generated">
            <a:extLst>
              <a:ext uri="{FF2B5EF4-FFF2-40B4-BE49-F238E27FC236}">
                <a16:creationId xmlns:a16="http://schemas.microsoft.com/office/drawing/2014/main" id="{898E1B92-2750-151B-CF1F-3D4D823E81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2613" y="3244850"/>
            <a:ext cx="1752600" cy="271621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912999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9FB76-2489-0C66-548F-C3B9E2CD8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3913B-71DC-BD75-719B-A7EF5F00C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1026" name="Picture 2" descr="情報理論の要素 (ワイリーシリーズイン 、カバー 、トーマスハードカバー + = - 画像1/1">
            <a:extLst>
              <a:ext uri="{FF2B5EF4-FFF2-40B4-BE49-F238E27FC236}">
                <a16:creationId xmlns:a16="http://schemas.microsoft.com/office/drawing/2014/main" id="{04302A6E-5E4E-50D5-D84E-537DCD5116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03" y="0"/>
            <a:ext cx="4365308" cy="6929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elvis on X: &quot;Information Theory, Inference, and Learning Algorithms This is  hands down one of the best books you can spend time on if you are studying  CS or ML. It unifies">
            <a:extLst>
              <a:ext uri="{FF2B5EF4-FFF2-40B4-BE49-F238E27FC236}">
                <a16:creationId xmlns:a16="http://schemas.microsoft.com/office/drawing/2014/main" id="{7B546EB9-A5D0-6A4E-84C1-350FE4D9C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6525" y="0"/>
            <a:ext cx="5705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0535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19376</TotalTime>
  <Words>844</Words>
  <Application>Microsoft Office PowerPoint</Application>
  <PresentationFormat>Widescreen</PresentationFormat>
  <Paragraphs>113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inherit</vt:lpstr>
      <vt:lpstr>TwitterChirp</vt:lpstr>
      <vt:lpstr>游ゴシック</vt:lpstr>
      <vt:lpstr>游ゴシック Light</vt:lpstr>
      <vt:lpstr>Arial</vt:lpstr>
      <vt:lpstr>Arial Narrow</vt:lpstr>
      <vt:lpstr>Office Theme</vt:lpstr>
      <vt:lpstr>Geometric Jensen-Shannon divergences: Two meanings</vt:lpstr>
      <vt:lpstr>Bregman Delaunay triangulations/complexes</vt:lpstr>
      <vt:lpstr>PowerPoint Presentation</vt:lpstr>
      <vt:lpstr>Strengths of generalized calculus in differential geometry: </vt:lpstr>
      <vt:lpstr>f-divergences as a series of signed 𝛘2-square type divergences</vt:lpstr>
      <vt:lpstr>From niche research to hot engineering!</vt:lpstr>
      <vt:lpstr>PowerPoint Presentation</vt:lpstr>
      <vt:lpstr>PowerPoint Presentation</vt:lpstr>
      <vt:lpstr>PowerPoint Presentation</vt:lpstr>
      <vt:lpstr>PowerPoint Presentation</vt:lpstr>
      <vt:lpstr>Contraharmonic or antiharmonic mean</vt:lpstr>
      <vt:lpstr>PowerPoint Presentation</vt:lpstr>
      <vt:lpstr>PowerPoint Presentation</vt:lpstr>
      <vt:lpstr>Hessian manifolds, Hessian geometry, Bregman geometry</vt:lpstr>
      <vt:lpstr>Mathematics, proof, and computation</vt:lpstr>
      <vt:lpstr>Geometric mean of n symmetric positive-definite matrices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Geometric Jensen-Shannon divergence: Two meanings</dc:title>
  <dc:creator>Nielsen, Frank (Sony CSL)</dc:creator>
  <cp:lastModifiedBy>Nielsen, Frank (Sony CSL)</cp:lastModifiedBy>
  <cp:revision>16</cp:revision>
  <dcterms:created xsi:type="dcterms:W3CDTF">2023-10-30T04:39:16Z</dcterms:created>
  <dcterms:modified xsi:type="dcterms:W3CDTF">2023-12-15T02:11:55Z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2023-10-30T04:39:27Z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6dfa6801-7b3b-4885-b999-47c07df68d98</vt:lpwstr>
  </property>
  <property fmtid="{D5CDD505-2E9C-101B-9397-08002B2CF9AE}" pid="8" name="MSIP_Label_1f8e20e6-048a-4bad-a26b-318dd1cd4d47_ContentBits">
    <vt:lpwstr>0</vt:lpwstr>
  </property>
</Properties>
</file>