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3" r:id="rId2"/>
    <p:sldId id="257" r:id="rId3"/>
    <p:sldId id="258" r:id="rId4"/>
    <p:sldId id="261" r:id="rId5"/>
    <p:sldId id="259" r:id="rId6"/>
    <p:sldId id="260"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6B88C-0FA8-4834-9EC7-3FFB35AE1357}" type="datetimeFigureOut">
              <a:rPr lang="fr-FR" smtClean="0"/>
              <a:t>15/12/2022</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D7218D-46E0-42CC-B2DF-529AAD8A7A39}" type="slidenum">
              <a:rPr lang="fr-FR" smtClean="0"/>
              <a:t>‹#›</a:t>
            </a:fld>
            <a:endParaRPr lang="fr-FR"/>
          </a:p>
        </p:txBody>
      </p:sp>
    </p:spTree>
    <p:extLst>
      <p:ext uri="{BB962C8B-B14F-4D97-AF65-F5344CB8AC3E}">
        <p14:creationId xmlns:p14="http://schemas.microsoft.com/office/powerpoint/2010/main" val="52149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fld id="{A14AD57E-14CA-41D7-9C9E-BE79D37EED28}" type="slidenum">
              <a:rPr lang="fr-FR" smtClean="0"/>
              <a:t>1</a:t>
            </a:fld>
            <a:endParaRPr lang="fr-FR"/>
          </a:p>
        </p:txBody>
      </p:sp>
    </p:spTree>
    <p:extLst>
      <p:ext uri="{BB962C8B-B14F-4D97-AF65-F5344CB8AC3E}">
        <p14:creationId xmlns:p14="http://schemas.microsoft.com/office/powerpoint/2010/main" val="666059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10320BBB-958F-4BA5-8236-4211116C5F2F}" type="datetimeFigureOut">
              <a:rPr lang="fr-FR" smtClean="0"/>
              <a:t>15/12/2022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E24950E-E3A5-41C8-A7DF-25F44D9956F2}" type="slidenum">
              <a:rPr lang="fr-FR" smtClean="0"/>
              <a:t>‹#›</a:t>
            </a:fld>
            <a:endParaRPr lang="fr-FR"/>
          </a:p>
        </p:txBody>
      </p:sp>
    </p:spTree>
    <p:extLst>
      <p:ext uri="{BB962C8B-B14F-4D97-AF65-F5344CB8AC3E}">
        <p14:creationId xmlns:p14="http://schemas.microsoft.com/office/powerpoint/2010/main" val="1256376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10320BBB-958F-4BA5-8236-4211116C5F2F}" type="datetimeFigureOut">
              <a:rPr lang="fr-FR" smtClean="0"/>
              <a:t>15/12/2022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E24950E-E3A5-41C8-A7DF-25F44D9956F2}" type="slidenum">
              <a:rPr lang="fr-FR" smtClean="0"/>
              <a:t>‹#›</a:t>
            </a:fld>
            <a:endParaRPr lang="fr-FR"/>
          </a:p>
        </p:txBody>
      </p:sp>
    </p:spTree>
    <p:extLst>
      <p:ext uri="{BB962C8B-B14F-4D97-AF65-F5344CB8AC3E}">
        <p14:creationId xmlns:p14="http://schemas.microsoft.com/office/powerpoint/2010/main" val="1359447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10320BBB-958F-4BA5-8236-4211116C5F2F}" type="datetimeFigureOut">
              <a:rPr lang="fr-FR" smtClean="0"/>
              <a:t>15/12/2022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E24950E-E3A5-41C8-A7DF-25F44D9956F2}" type="slidenum">
              <a:rPr lang="fr-FR" smtClean="0"/>
              <a:t>‹#›</a:t>
            </a:fld>
            <a:endParaRPr lang="fr-FR"/>
          </a:p>
        </p:txBody>
      </p:sp>
    </p:spTree>
    <p:extLst>
      <p:ext uri="{BB962C8B-B14F-4D97-AF65-F5344CB8AC3E}">
        <p14:creationId xmlns:p14="http://schemas.microsoft.com/office/powerpoint/2010/main" val="3793426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10320BBB-958F-4BA5-8236-4211116C5F2F}" type="datetimeFigureOut">
              <a:rPr lang="fr-FR" smtClean="0"/>
              <a:t>15/12/2022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E24950E-E3A5-41C8-A7DF-25F44D9956F2}" type="slidenum">
              <a:rPr lang="fr-FR" smtClean="0"/>
              <a:t>‹#›</a:t>
            </a:fld>
            <a:endParaRPr lang="fr-FR"/>
          </a:p>
        </p:txBody>
      </p:sp>
    </p:spTree>
    <p:extLst>
      <p:ext uri="{BB962C8B-B14F-4D97-AF65-F5344CB8AC3E}">
        <p14:creationId xmlns:p14="http://schemas.microsoft.com/office/powerpoint/2010/main" val="3317093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320BBB-958F-4BA5-8236-4211116C5F2F}" type="datetimeFigureOut">
              <a:rPr lang="fr-FR" smtClean="0"/>
              <a:t>15/12/2022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1E24950E-E3A5-41C8-A7DF-25F44D9956F2}" type="slidenum">
              <a:rPr lang="fr-FR" smtClean="0"/>
              <a:t>‹#›</a:t>
            </a:fld>
            <a:endParaRPr lang="fr-FR"/>
          </a:p>
        </p:txBody>
      </p:sp>
    </p:spTree>
    <p:extLst>
      <p:ext uri="{BB962C8B-B14F-4D97-AF65-F5344CB8AC3E}">
        <p14:creationId xmlns:p14="http://schemas.microsoft.com/office/powerpoint/2010/main" val="2915972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10320BBB-958F-4BA5-8236-4211116C5F2F}" type="datetimeFigureOut">
              <a:rPr lang="fr-FR" smtClean="0"/>
              <a:t>15/12/2022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E24950E-E3A5-41C8-A7DF-25F44D9956F2}" type="slidenum">
              <a:rPr lang="fr-FR" smtClean="0"/>
              <a:t>‹#›</a:t>
            </a:fld>
            <a:endParaRPr lang="fr-FR"/>
          </a:p>
        </p:txBody>
      </p:sp>
    </p:spTree>
    <p:extLst>
      <p:ext uri="{BB962C8B-B14F-4D97-AF65-F5344CB8AC3E}">
        <p14:creationId xmlns:p14="http://schemas.microsoft.com/office/powerpoint/2010/main" val="353354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10320BBB-958F-4BA5-8236-4211116C5F2F}" type="datetimeFigureOut">
              <a:rPr lang="fr-FR" smtClean="0"/>
              <a:t>15/12/2022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1E24950E-E3A5-41C8-A7DF-25F44D9956F2}" type="slidenum">
              <a:rPr lang="fr-FR" smtClean="0"/>
              <a:t>‹#›</a:t>
            </a:fld>
            <a:endParaRPr lang="fr-FR"/>
          </a:p>
        </p:txBody>
      </p:sp>
    </p:spTree>
    <p:extLst>
      <p:ext uri="{BB962C8B-B14F-4D97-AF65-F5344CB8AC3E}">
        <p14:creationId xmlns:p14="http://schemas.microsoft.com/office/powerpoint/2010/main" val="1453969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10320BBB-958F-4BA5-8236-4211116C5F2F}" type="datetimeFigureOut">
              <a:rPr lang="fr-FR" smtClean="0"/>
              <a:t>15/12/2022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1E24950E-E3A5-41C8-A7DF-25F44D9956F2}" type="slidenum">
              <a:rPr lang="fr-FR" smtClean="0"/>
              <a:t>‹#›</a:t>
            </a:fld>
            <a:endParaRPr lang="fr-FR"/>
          </a:p>
        </p:txBody>
      </p:sp>
    </p:spTree>
    <p:extLst>
      <p:ext uri="{BB962C8B-B14F-4D97-AF65-F5344CB8AC3E}">
        <p14:creationId xmlns:p14="http://schemas.microsoft.com/office/powerpoint/2010/main" val="1669419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320BBB-958F-4BA5-8236-4211116C5F2F}" type="datetimeFigureOut">
              <a:rPr lang="fr-FR" smtClean="0"/>
              <a:t>15/12/2022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1E24950E-E3A5-41C8-A7DF-25F44D9956F2}" type="slidenum">
              <a:rPr lang="fr-FR" smtClean="0"/>
              <a:t>‹#›</a:t>
            </a:fld>
            <a:endParaRPr lang="fr-FR"/>
          </a:p>
        </p:txBody>
      </p:sp>
    </p:spTree>
    <p:extLst>
      <p:ext uri="{BB962C8B-B14F-4D97-AF65-F5344CB8AC3E}">
        <p14:creationId xmlns:p14="http://schemas.microsoft.com/office/powerpoint/2010/main" val="481473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320BBB-958F-4BA5-8236-4211116C5F2F}" type="datetimeFigureOut">
              <a:rPr lang="fr-FR" smtClean="0"/>
              <a:t>15/12/2022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E24950E-E3A5-41C8-A7DF-25F44D9956F2}" type="slidenum">
              <a:rPr lang="fr-FR" smtClean="0"/>
              <a:t>‹#›</a:t>
            </a:fld>
            <a:endParaRPr lang="fr-FR"/>
          </a:p>
        </p:txBody>
      </p:sp>
    </p:spTree>
    <p:extLst>
      <p:ext uri="{BB962C8B-B14F-4D97-AF65-F5344CB8AC3E}">
        <p14:creationId xmlns:p14="http://schemas.microsoft.com/office/powerpoint/2010/main" val="401582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320BBB-958F-4BA5-8236-4211116C5F2F}" type="datetimeFigureOut">
              <a:rPr lang="fr-FR" smtClean="0"/>
              <a:t>15/12/2022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1E24950E-E3A5-41C8-A7DF-25F44D9956F2}" type="slidenum">
              <a:rPr lang="fr-FR" smtClean="0"/>
              <a:t>‹#›</a:t>
            </a:fld>
            <a:endParaRPr lang="fr-FR"/>
          </a:p>
        </p:txBody>
      </p:sp>
    </p:spTree>
    <p:extLst>
      <p:ext uri="{BB962C8B-B14F-4D97-AF65-F5344CB8AC3E}">
        <p14:creationId xmlns:p14="http://schemas.microsoft.com/office/powerpoint/2010/main" val="1103079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20BBB-958F-4BA5-8236-4211116C5F2F}" type="datetimeFigureOut">
              <a:rPr lang="fr-FR" smtClean="0"/>
              <a:t>15/12/2022</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24950E-E3A5-41C8-A7DF-25F44D9956F2}" type="slidenum">
              <a:rPr lang="fr-FR" smtClean="0"/>
              <a:t>‹#›</a:t>
            </a:fld>
            <a:endParaRPr lang="fr-FR"/>
          </a:p>
        </p:txBody>
      </p:sp>
    </p:spTree>
    <p:extLst>
      <p:ext uri="{BB962C8B-B14F-4D97-AF65-F5344CB8AC3E}">
        <p14:creationId xmlns:p14="http://schemas.microsoft.com/office/powerpoint/2010/main" val="19582689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hyperlink" Target="https://gsi2023.org/" TargetMode="External"/><Relationship Id="rId2" Type="http://schemas.openxmlformats.org/officeDocument/2006/relationships/hyperlink" Target="https://arxiv.org/pdf/2202.08545"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si2023.org/"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hyperlink" Target="https://gsi2023.org/"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si2023.org/"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s://gsi2023.or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si2023.org/" TargetMode="Externa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pic>
        <p:nvPicPr>
          <p:cNvPr id="5" name="Picture 4"/>
          <p:cNvPicPr>
            <a:picLocks noChangeAspect="1"/>
          </p:cNvPicPr>
          <p:nvPr/>
        </p:nvPicPr>
        <p:blipFill>
          <a:blip r:embed="rId3"/>
          <a:stretch>
            <a:fillRect/>
          </a:stretch>
        </p:blipFill>
        <p:spPr>
          <a:xfrm>
            <a:off x="6178176" y="-17796"/>
            <a:ext cx="6013824" cy="868877"/>
          </a:xfrm>
          <a:prstGeom prst="rect">
            <a:avLst/>
          </a:prstGeom>
        </p:spPr>
      </p:pic>
      <p:pic>
        <p:nvPicPr>
          <p:cNvPr id="7" name="Image 6"/>
          <p:cNvPicPr/>
          <p:nvPr/>
        </p:nvPicPr>
        <p:blipFill>
          <a:blip r:embed="rId4"/>
          <a:stretch>
            <a:fillRect/>
          </a:stretch>
        </p:blipFill>
        <p:spPr>
          <a:xfrm>
            <a:off x="6281207" y="5151823"/>
            <a:ext cx="1136119" cy="1321010"/>
          </a:xfrm>
          <a:prstGeom prst="rect">
            <a:avLst/>
          </a:prstGeom>
        </p:spPr>
      </p:pic>
      <p:sp>
        <p:nvSpPr>
          <p:cNvPr id="8" name="Rectangle 7"/>
          <p:cNvSpPr/>
          <p:nvPr/>
        </p:nvSpPr>
        <p:spPr>
          <a:xfrm>
            <a:off x="7417326" y="5075293"/>
            <a:ext cx="4859535" cy="1015663"/>
          </a:xfrm>
          <a:prstGeom prst="rect">
            <a:avLst/>
          </a:prstGeom>
        </p:spPr>
        <p:txBody>
          <a:bodyPr wrap="none">
            <a:spAutoFit/>
          </a:bodyPr>
          <a:lstStyle/>
          <a:p>
            <a:r>
              <a:rPr lang="en-US" sz="2000" b="1">
                <a:solidFill>
                  <a:schemeClr val="accent2"/>
                </a:solidFill>
              </a:rPr>
              <a:t>Juan-Pablo </a:t>
            </a:r>
            <a:r>
              <a:rPr lang="en-US" sz="2000" b="1" smtClean="0">
                <a:solidFill>
                  <a:schemeClr val="accent2"/>
                </a:solidFill>
              </a:rPr>
              <a:t>ORTEGA</a:t>
            </a:r>
            <a:r>
              <a:rPr lang="fr-FR" sz="2000" b="1" smtClean="0">
                <a:solidFill>
                  <a:schemeClr val="accent2"/>
                </a:solidFill>
              </a:rPr>
              <a:t> </a:t>
            </a:r>
          </a:p>
          <a:p>
            <a:r>
              <a:rPr lang="en-US" sz="2000" smtClean="0"/>
              <a:t>Nanyang </a:t>
            </a:r>
            <a:r>
              <a:rPr lang="en-US" sz="2000"/>
              <a:t>Technological </a:t>
            </a:r>
            <a:r>
              <a:rPr lang="en-US" sz="2000" smtClean="0"/>
              <a:t> University</a:t>
            </a:r>
            <a:r>
              <a:rPr lang="en-US" sz="2000"/>
              <a:t>, </a:t>
            </a:r>
            <a:r>
              <a:rPr lang="en-US" sz="2000" smtClean="0"/>
              <a:t>Singapore</a:t>
            </a:r>
            <a:endParaRPr lang="fr-FR" sz="2000"/>
          </a:p>
          <a:p>
            <a:r>
              <a:rPr lang="en-US" sz="2000" b="1" smtClean="0">
                <a:solidFill>
                  <a:srgbClr val="7030A0"/>
                </a:solidFill>
              </a:rPr>
              <a:t>Learning </a:t>
            </a:r>
            <a:r>
              <a:rPr lang="en-US" sz="2000" b="1">
                <a:solidFill>
                  <a:srgbClr val="7030A0"/>
                </a:solidFill>
              </a:rPr>
              <a:t>of Dynamic Processes</a:t>
            </a:r>
          </a:p>
        </p:txBody>
      </p:sp>
      <p:pic>
        <p:nvPicPr>
          <p:cNvPr id="9" name="Picture 8"/>
          <p:cNvPicPr>
            <a:picLocks noChangeAspect="1"/>
          </p:cNvPicPr>
          <p:nvPr/>
        </p:nvPicPr>
        <p:blipFill>
          <a:blip r:embed="rId5"/>
          <a:stretch>
            <a:fillRect/>
          </a:stretch>
        </p:blipFill>
        <p:spPr>
          <a:xfrm>
            <a:off x="-1" y="-11492"/>
            <a:ext cx="6178177" cy="1460137"/>
          </a:xfrm>
          <a:prstGeom prst="rect">
            <a:avLst/>
          </a:prstGeom>
        </p:spPr>
      </p:pic>
      <p:sp>
        <p:nvSpPr>
          <p:cNvPr id="10" name="Rectangle 9"/>
          <p:cNvSpPr/>
          <p:nvPr/>
        </p:nvSpPr>
        <p:spPr>
          <a:xfrm>
            <a:off x="1420256" y="3219908"/>
            <a:ext cx="4420890" cy="1446550"/>
          </a:xfrm>
          <a:prstGeom prst="rect">
            <a:avLst/>
          </a:prstGeom>
        </p:spPr>
        <p:txBody>
          <a:bodyPr wrap="none">
            <a:spAutoFit/>
          </a:bodyPr>
          <a:lstStyle/>
          <a:p>
            <a:r>
              <a:rPr lang="en-US" sz="2000" b="1" smtClean="0">
                <a:solidFill>
                  <a:schemeClr val="accent2"/>
                </a:solidFill>
              </a:rPr>
              <a:t>Bernd STURMFELS</a:t>
            </a:r>
            <a:endParaRPr lang="fr-FR" sz="2000" smtClean="0"/>
          </a:p>
          <a:p>
            <a:r>
              <a:rPr lang="fr-FR" sz="2000"/>
              <a:t>MPI-MiS </a:t>
            </a:r>
            <a:r>
              <a:rPr lang="fr-FR" sz="2000" smtClean="0"/>
              <a:t>Leipzig Germany</a:t>
            </a:r>
          </a:p>
          <a:p>
            <a:r>
              <a:rPr lang="en-US" sz="2000" b="1">
                <a:solidFill>
                  <a:srgbClr val="7030A0"/>
                </a:solidFill>
              </a:rPr>
              <a:t>Algebraic Statistics and Gibbs Manifolds</a:t>
            </a:r>
          </a:p>
          <a:p>
            <a:endParaRPr lang="fr-FR" sz="2800"/>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1289" y="3230798"/>
            <a:ext cx="1143000" cy="1524000"/>
          </a:xfrm>
          <a:prstGeom prst="rect">
            <a:avLst/>
          </a:prstGeom>
        </p:spPr>
      </p:pic>
      <p:pic>
        <p:nvPicPr>
          <p:cNvPr id="12" name="Image 4"/>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200" y="5131415"/>
            <a:ext cx="1363886" cy="1383815"/>
          </a:xfrm>
          <a:prstGeom prst="rect">
            <a:avLst/>
          </a:prstGeom>
          <a:noFill/>
          <a:ln>
            <a:noFill/>
          </a:ln>
        </p:spPr>
      </p:pic>
      <p:sp>
        <p:nvSpPr>
          <p:cNvPr id="13" name="Rectangle 12"/>
          <p:cNvSpPr/>
          <p:nvPr/>
        </p:nvSpPr>
        <p:spPr>
          <a:xfrm>
            <a:off x="1427453" y="5075293"/>
            <a:ext cx="4750724" cy="1754326"/>
          </a:xfrm>
          <a:prstGeom prst="rect">
            <a:avLst/>
          </a:prstGeom>
        </p:spPr>
        <p:txBody>
          <a:bodyPr wrap="none">
            <a:spAutoFit/>
          </a:bodyPr>
          <a:lstStyle/>
          <a:p>
            <a:r>
              <a:rPr lang="en-US" sz="2000" b="1">
                <a:solidFill>
                  <a:schemeClr val="accent2"/>
                </a:solidFill>
              </a:rPr>
              <a:t>Hervé SABOURIN</a:t>
            </a:r>
            <a:r>
              <a:rPr lang="fr-FR" sz="2000"/>
              <a:t> </a:t>
            </a:r>
            <a:endParaRPr lang="fr-FR" sz="2000" smtClean="0"/>
          </a:p>
          <a:p>
            <a:r>
              <a:rPr lang="en-US" sz="2000" smtClean="0"/>
              <a:t>Poitiers </a:t>
            </a:r>
            <a:r>
              <a:rPr lang="en-US" sz="2000" smtClean="0"/>
              <a:t>University, France</a:t>
            </a:r>
          </a:p>
          <a:p>
            <a:r>
              <a:rPr lang="fr-FR" sz="2000" b="1">
                <a:solidFill>
                  <a:srgbClr val="7030A0"/>
                </a:solidFill>
              </a:rPr>
              <a:t>Transverse Poisson Structures to </a:t>
            </a:r>
            <a:r>
              <a:rPr lang="fr-FR" sz="2000" b="1">
                <a:solidFill>
                  <a:srgbClr val="7030A0"/>
                </a:solidFill>
              </a:rPr>
              <a:t>adjoint </a:t>
            </a:r>
            <a:endParaRPr lang="fr-FR" sz="2000" b="1" smtClean="0">
              <a:solidFill>
                <a:srgbClr val="7030A0"/>
              </a:solidFill>
            </a:endParaRPr>
          </a:p>
          <a:p>
            <a:r>
              <a:rPr lang="fr-FR" sz="2000" b="1" smtClean="0">
                <a:solidFill>
                  <a:srgbClr val="7030A0"/>
                </a:solidFill>
              </a:rPr>
              <a:t>orbits </a:t>
            </a:r>
            <a:r>
              <a:rPr lang="fr-FR" sz="2000" b="1">
                <a:solidFill>
                  <a:srgbClr val="7030A0"/>
                </a:solidFill>
              </a:rPr>
              <a:t>in a complex semi-simple Lie algebra</a:t>
            </a:r>
          </a:p>
          <a:p>
            <a:endParaRPr lang="fr-FR" sz="2800"/>
          </a:p>
        </p:txBody>
      </p:sp>
      <p:pic>
        <p:nvPicPr>
          <p:cNvPr id="14" name="Picture 13"/>
          <p:cNvPicPr>
            <a:picLocks noChangeAspect="1"/>
          </p:cNvPicPr>
          <p:nvPr/>
        </p:nvPicPr>
        <p:blipFill>
          <a:blip r:embed="rId8"/>
          <a:stretch>
            <a:fillRect/>
          </a:stretch>
        </p:blipFill>
        <p:spPr>
          <a:xfrm>
            <a:off x="6326607" y="1640916"/>
            <a:ext cx="1313751" cy="1321009"/>
          </a:xfrm>
          <a:prstGeom prst="rect">
            <a:avLst/>
          </a:prstGeom>
        </p:spPr>
      </p:pic>
      <p:sp>
        <p:nvSpPr>
          <p:cNvPr id="15" name="Rectangle 14"/>
          <p:cNvSpPr/>
          <p:nvPr/>
        </p:nvSpPr>
        <p:spPr>
          <a:xfrm>
            <a:off x="7640358" y="1547954"/>
            <a:ext cx="4557658" cy="1323439"/>
          </a:xfrm>
          <a:prstGeom prst="rect">
            <a:avLst/>
          </a:prstGeom>
        </p:spPr>
        <p:txBody>
          <a:bodyPr wrap="none">
            <a:spAutoFit/>
          </a:bodyPr>
          <a:lstStyle/>
          <a:p>
            <a:r>
              <a:rPr lang="fr-FR" sz="2000" b="1" smtClean="0">
                <a:solidFill>
                  <a:schemeClr val="accent2"/>
                </a:solidFill>
              </a:rPr>
              <a:t>Francis BACH </a:t>
            </a:r>
          </a:p>
          <a:p>
            <a:r>
              <a:rPr lang="fr-FR" sz="2000" smtClean="0"/>
              <a:t>Inria, Ecole </a:t>
            </a:r>
            <a:r>
              <a:rPr lang="fr-FR" sz="2000"/>
              <a:t>Normale </a:t>
            </a:r>
            <a:r>
              <a:rPr lang="fr-FR" sz="2000" smtClean="0"/>
              <a:t>Supérieure, France</a:t>
            </a:r>
          </a:p>
          <a:p>
            <a:r>
              <a:rPr lang="en-US" sz="2000" b="1">
                <a:solidFill>
                  <a:srgbClr val="7030A0"/>
                </a:solidFill>
              </a:rPr>
              <a:t>Information Theory with Kernel Methods</a:t>
            </a:r>
            <a:endParaRPr lang="en-US" sz="2000" b="1"/>
          </a:p>
          <a:p>
            <a:endParaRPr lang="fr-FR" sz="2000"/>
          </a:p>
        </p:txBody>
      </p:sp>
      <p:pic>
        <p:nvPicPr>
          <p:cNvPr id="16" name="Picture 2" descr="https://gsi2023.org/wp-content/uploads/2022/11/4.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288195" y="3296049"/>
            <a:ext cx="1294269" cy="129426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p:cNvSpPr/>
          <p:nvPr/>
        </p:nvSpPr>
        <p:spPr>
          <a:xfrm>
            <a:off x="7716558" y="3173147"/>
            <a:ext cx="4475442" cy="1908215"/>
          </a:xfrm>
          <a:prstGeom prst="rect">
            <a:avLst/>
          </a:prstGeom>
        </p:spPr>
        <p:txBody>
          <a:bodyPr wrap="square">
            <a:spAutoFit/>
          </a:bodyPr>
          <a:lstStyle/>
          <a:p>
            <a:r>
              <a:rPr lang="fr-FR" sz="2000" b="1" smtClean="0">
                <a:solidFill>
                  <a:schemeClr val="accent2"/>
                </a:solidFill>
              </a:rPr>
              <a:t>Diarra FALL</a:t>
            </a:r>
          </a:p>
          <a:p>
            <a:r>
              <a:rPr lang="fr-FR" sz="2000" smtClean="0"/>
              <a:t>Institut </a:t>
            </a:r>
            <a:r>
              <a:rPr lang="fr-FR" sz="2000"/>
              <a:t>Denis Poisson, </a:t>
            </a:r>
            <a:r>
              <a:rPr lang="fr-FR" sz="2000" smtClean="0"/>
              <a:t>Université </a:t>
            </a:r>
            <a:r>
              <a:rPr lang="fr-FR" sz="2000"/>
              <a:t>d'Orléans </a:t>
            </a:r>
            <a:r>
              <a:rPr lang="fr-FR" sz="2000" smtClean="0"/>
              <a:t>&amp; </a:t>
            </a:r>
            <a:r>
              <a:rPr lang="fr-FR" sz="2000"/>
              <a:t>Université de Tours, </a:t>
            </a:r>
            <a:r>
              <a:rPr lang="fr-FR" sz="2000" smtClean="0"/>
              <a:t>France</a:t>
            </a:r>
          </a:p>
          <a:p>
            <a:r>
              <a:rPr lang="en-US" sz="2000" b="1">
                <a:solidFill>
                  <a:srgbClr val="7030A0"/>
                </a:solidFill>
              </a:rPr>
              <a:t>Statistics Methods for Medical Image Processing and Reconstruction</a:t>
            </a:r>
            <a:endParaRPr lang="en-US" sz="2000" b="1"/>
          </a:p>
          <a:p>
            <a:endParaRPr lang="fr-FR"/>
          </a:p>
        </p:txBody>
      </p:sp>
      <p:pic>
        <p:nvPicPr>
          <p:cNvPr id="18" name="Picture 4" descr="https://gsi2023.org/wp-content/uploads/2022/11/2.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3077" y="1612830"/>
            <a:ext cx="1377179" cy="137717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1371351" y="1563666"/>
            <a:ext cx="4932761" cy="1692771"/>
          </a:xfrm>
          <a:prstGeom prst="rect">
            <a:avLst/>
          </a:prstGeom>
        </p:spPr>
        <p:txBody>
          <a:bodyPr wrap="none">
            <a:spAutoFit/>
          </a:bodyPr>
          <a:lstStyle/>
          <a:p>
            <a:r>
              <a:rPr lang="fr-FR" sz="2000" b="1" smtClean="0">
                <a:solidFill>
                  <a:schemeClr val="accent2"/>
                </a:solidFill>
                <a:latin typeface="arial" panose="020B0604020202020204" pitchFamily="34" charset="0"/>
              </a:rPr>
              <a:t>Eva Miranda</a:t>
            </a:r>
          </a:p>
          <a:p>
            <a:r>
              <a:rPr lang="fr-FR" sz="2000" smtClean="0">
                <a:latin typeface="arial" panose="020B0604020202020204" pitchFamily="34" charset="0"/>
              </a:rPr>
              <a:t>Polytechnic </a:t>
            </a:r>
            <a:r>
              <a:rPr lang="fr-FR" sz="2000">
                <a:latin typeface="arial" panose="020B0604020202020204" pitchFamily="34" charset="0"/>
              </a:rPr>
              <a:t>University of </a:t>
            </a:r>
            <a:r>
              <a:rPr lang="fr-FR" sz="2000" smtClean="0">
                <a:latin typeface="arial" panose="020B0604020202020204" pitchFamily="34" charset="0"/>
              </a:rPr>
              <a:t>Catalonia, Spain</a:t>
            </a:r>
          </a:p>
          <a:p>
            <a:r>
              <a:rPr lang="en-US" sz="2000" b="1">
                <a:solidFill>
                  <a:srgbClr val="7030A0"/>
                </a:solidFill>
              </a:rPr>
              <a:t>From Alan Turing to Contact geometry</a:t>
            </a:r>
            <a:r>
              <a:rPr lang="en-US" sz="2000" b="1">
                <a:solidFill>
                  <a:srgbClr val="7030A0"/>
                </a:solidFill>
              </a:rPr>
              <a:t>: </a:t>
            </a:r>
            <a:endParaRPr lang="en-US" sz="2000" b="1" smtClean="0">
              <a:solidFill>
                <a:srgbClr val="7030A0"/>
              </a:solidFill>
            </a:endParaRPr>
          </a:p>
          <a:p>
            <a:r>
              <a:rPr lang="en-US" sz="2000" b="1" smtClean="0">
                <a:solidFill>
                  <a:srgbClr val="7030A0"/>
                </a:solidFill>
              </a:rPr>
              <a:t>towards </a:t>
            </a:r>
            <a:r>
              <a:rPr lang="en-US" sz="2000" b="1">
                <a:solidFill>
                  <a:srgbClr val="7030A0"/>
                </a:solidFill>
              </a:rPr>
              <a:t>a "Fluid computer”</a:t>
            </a:r>
            <a:endParaRPr lang="en-US" sz="2000" i="1">
              <a:solidFill>
                <a:schemeClr val="tx2"/>
              </a:solidFill>
            </a:endParaRPr>
          </a:p>
          <a:p>
            <a:endParaRPr lang="fr-FR" sz="2400" b="1"/>
          </a:p>
        </p:txBody>
      </p:sp>
      <p:sp>
        <p:nvSpPr>
          <p:cNvPr id="20" name="TextBox 19"/>
          <p:cNvSpPr txBox="1"/>
          <p:nvPr/>
        </p:nvSpPr>
        <p:spPr>
          <a:xfrm>
            <a:off x="8453797" y="6442913"/>
            <a:ext cx="3738203" cy="369332"/>
          </a:xfrm>
          <a:prstGeom prst="rect">
            <a:avLst/>
          </a:prstGeom>
          <a:noFill/>
        </p:spPr>
        <p:txBody>
          <a:bodyPr wrap="none" rtlCol="0">
            <a:spAutoFit/>
          </a:bodyPr>
          <a:lstStyle/>
          <a:p>
            <a:r>
              <a:rPr lang="en-US" i="1" smtClean="0"/>
              <a:t>Random ordering of keynote speakers</a:t>
            </a:r>
            <a:endParaRPr lang="fr-FR" i="1"/>
          </a:p>
        </p:txBody>
      </p:sp>
      <p:sp>
        <p:nvSpPr>
          <p:cNvPr id="21" name="Rectangle 20"/>
          <p:cNvSpPr/>
          <p:nvPr/>
        </p:nvSpPr>
        <p:spPr>
          <a:xfrm>
            <a:off x="6849266" y="873857"/>
            <a:ext cx="5254131" cy="523220"/>
          </a:xfrm>
          <a:prstGeom prst="rect">
            <a:avLst/>
          </a:prstGeom>
        </p:spPr>
        <p:txBody>
          <a:bodyPr wrap="none">
            <a:spAutoFit/>
          </a:bodyPr>
          <a:lstStyle/>
          <a:p>
            <a:r>
              <a:rPr lang="fr-FR" sz="2800"/>
              <a:t>https://franknielsen.github.io/GSI/</a:t>
            </a:r>
          </a:p>
        </p:txBody>
      </p:sp>
    </p:spTree>
    <p:extLst>
      <p:ext uri="{BB962C8B-B14F-4D97-AF65-F5344CB8AC3E}">
        <p14:creationId xmlns:p14="http://schemas.microsoft.com/office/powerpoint/2010/main" val="110021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3090" y="1886953"/>
            <a:ext cx="7404868" cy="5310260"/>
          </a:xfrm>
        </p:spPr>
        <p:txBody>
          <a:bodyPr/>
          <a:lstStyle/>
          <a:p>
            <a:pPr marL="0" indent="0">
              <a:buNone/>
            </a:pPr>
            <a:r>
              <a:rPr lang="en-US" b="1">
                <a:solidFill>
                  <a:srgbClr val="7030A0"/>
                </a:solidFill>
              </a:rPr>
              <a:t>Information Theory with Kernel </a:t>
            </a:r>
            <a:r>
              <a:rPr lang="en-US" b="1" smtClean="0">
                <a:solidFill>
                  <a:srgbClr val="7030A0"/>
                </a:solidFill>
              </a:rPr>
              <a:t>Methods</a:t>
            </a:r>
            <a:endParaRPr lang="en-US" b="1"/>
          </a:p>
          <a:p>
            <a:pPr marL="0" indent="0">
              <a:buNone/>
            </a:pPr>
            <a:r>
              <a:rPr lang="en-US" sz="2400" i="1">
                <a:solidFill>
                  <a:schemeClr val="tx2"/>
                </a:solidFill>
              </a:rPr>
              <a:t>Estimating and computing entropies of probability distributions are key computational tasks throughout data science. In many situations, the underlying distributions are only known through the expectation of some feature vectors, which has led to a series of works within kernel methods. In this talk, I will explore the particular situation where the feature vector is a rank-one positive definite matrix, and show how the associated expectations (a covariance matrix) can be used with information divergences from quantum information theory to draw direct links with the classical </a:t>
            </a:r>
            <a:r>
              <a:rPr lang="en-US" sz="2400" i="1" smtClean="0">
                <a:solidFill>
                  <a:schemeClr val="tx2"/>
                </a:solidFill>
              </a:rPr>
              <a:t>notions </a:t>
            </a:r>
            <a:r>
              <a:rPr lang="en-US" sz="2400" i="1">
                <a:solidFill>
                  <a:schemeClr val="tx2"/>
                </a:solidFill>
              </a:rPr>
              <a:t>of Shannon entropies. </a:t>
            </a:r>
            <a:endParaRPr lang="en-US" sz="2400" i="1" smtClean="0">
              <a:solidFill>
                <a:schemeClr val="tx2"/>
              </a:solidFill>
            </a:endParaRPr>
          </a:p>
          <a:p>
            <a:pPr marL="0" indent="0">
              <a:buNone/>
            </a:pPr>
            <a:r>
              <a:rPr lang="fr-FR" sz="1800">
                <a:solidFill>
                  <a:schemeClr val="accent6"/>
                </a:solidFill>
              </a:rPr>
              <a:t>IEEE Transactions in Information </a:t>
            </a:r>
            <a:r>
              <a:rPr lang="fr-FR" sz="1800" smtClean="0">
                <a:solidFill>
                  <a:schemeClr val="accent6"/>
                </a:solidFill>
              </a:rPr>
              <a:t>Theory 2022</a:t>
            </a:r>
            <a:r>
              <a:rPr lang="fr-FR" sz="1800">
                <a:solidFill>
                  <a:schemeClr val="accent6"/>
                </a:solidFill>
              </a:rPr>
              <a:t>. </a:t>
            </a:r>
            <a:r>
              <a:rPr lang="fr-FR" sz="1800" smtClean="0">
                <a:solidFill>
                  <a:schemeClr val="accent6"/>
                </a:solidFill>
              </a:rPr>
              <a:t> arXiv:</a:t>
            </a:r>
            <a:r>
              <a:rPr lang="fr-FR" sz="1800" smtClean="0">
                <a:solidFill>
                  <a:schemeClr val="accent6"/>
                </a:solidFill>
                <a:hlinkClick r:id="rId2"/>
              </a:rPr>
              <a:t>2202.08545</a:t>
            </a:r>
            <a:endParaRPr lang="fr-FR" sz="1800" smtClean="0">
              <a:solidFill>
                <a:schemeClr val="accent6"/>
              </a:solidFill>
            </a:endParaRPr>
          </a:p>
        </p:txBody>
      </p:sp>
      <p:sp>
        <p:nvSpPr>
          <p:cNvPr id="4" name="Title 1"/>
          <p:cNvSpPr>
            <a:spLocks noGrp="1"/>
          </p:cNvSpPr>
          <p:nvPr>
            <p:ph type="title"/>
          </p:nvPr>
        </p:nvSpPr>
        <p:spPr>
          <a:xfrm>
            <a:off x="213619" y="177917"/>
            <a:ext cx="11036710" cy="1359201"/>
          </a:xfrm>
        </p:spPr>
        <p:txBody>
          <a:bodyPr>
            <a:noAutofit/>
          </a:bodyPr>
          <a:lstStyle/>
          <a:p>
            <a:r>
              <a:rPr lang="en-US" sz="4000" b="1" smtClean="0">
                <a:solidFill>
                  <a:schemeClr val="accent1"/>
                </a:solidFill>
              </a:rPr>
              <a:t>Geometric Science of Information (GSI'23) </a:t>
            </a:r>
            <a:r>
              <a:rPr lang="en-US" sz="3600" b="1" smtClean="0">
                <a:solidFill>
                  <a:schemeClr val="accent1"/>
                </a:solidFill>
              </a:rPr>
              <a:t/>
            </a:r>
            <a:br>
              <a:rPr lang="en-US" sz="3600" b="1" smtClean="0">
                <a:solidFill>
                  <a:schemeClr val="accent1"/>
                </a:solidFill>
              </a:rPr>
            </a:br>
            <a:r>
              <a:rPr lang="en-US" sz="3600" b="1" smtClean="0">
                <a:solidFill>
                  <a:schemeClr val="accent1"/>
                </a:solidFill>
              </a:rPr>
              <a:t>      Saint-Malo, France, 30th Aug-1st Sept 2023</a:t>
            </a:r>
            <a:br>
              <a:rPr lang="en-US" sz="3600" b="1" smtClean="0">
                <a:solidFill>
                  <a:schemeClr val="accent1"/>
                </a:solidFill>
              </a:rPr>
            </a:br>
            <a:r>
              <a:rPr lang="en-US" sz="3600" b="1" smtClean="0">
                <a:solidFill>
                  <a:schemeClr val="accent1"/>
                </a:solidFill>
              </a:rPr>
              <a:t>Keynote speaker: </a:t>
            </a:r>
            <a:r>
              <a:rPr lang="en-US" sz="3600" b="1" smtClean="0">
                <a:solidFill>
                  <a:schemeClr val="accent2"/>
                </a:solidFill>
              </a:rPr>
              <a:t>Francis BACH  </a:t>
            </a:r>
            <a:r>
              <a:rPr lang="en-US" sz="3600" b="1" smtClean="0">
                <a:solidFill>
                  <a:schemeClr val="accent1"/>
                </a:solidFill>
              </a:rPr>
              <a:t>            </a:t>
            </a:r>
            <a:endParaRPr lang="fr-FR" sz="3600" b="1">
              <a:solidFill>
                <a:schemeClr val="accent1"/>
              </a:solidFill>
            </a:endParaRPr>
          </a:p>
        </p:txBody>
      </p:sp>
      <p:sp>
        <p:nvSpPr>
          <p:cNvPr id="5" name="Rectangle 4"/>
          <p:cNvSpPr/>
          <p:nvPr/>
        </p:nvSpPr>
        <p:spPr>
          <a:xfrm rot="5400000">
            <a:off x="9874120" y="3992025"/>
            <a:ext cx="3984232" cy="646331"/>
          </a:xfrm>
          <a:prstGeom prst="rect">
            <a:avLst/>
          </a:prstGeom>
        </p:spPr>
        <p:txBody>
          <a:bodyPr wrap="none">
            <a:spAutoFit/>
          </a:bodyPr>
          <a:lstStyle/>
          <a:p>
            <a:r>
              <a:rPr lang="fr-FR" sz="3600">
                <a:solidFill>
                  <a:srgbClr val="1F497D"/>
                </a:solidFill>
                <a:latin typeface="Calibri" panose="020F0502020204030204" pitchFamily="34" charset="0"/>
                <a:hlinkClick r:id="rId3"/>
              </a:rPr>
              <a:t>https://gsi2023.org/</a:t>
            </a:r>
            <a:endParaRPr lang="fr-FR" sz="3600"/>
          </a:p>
        </p:txBody>
      </p:sp>
      <p:pic>
        <p:nvPicPr>
          <p:cNvPr id="6" name="Picture 5"/>
          <p:cNvPicPr>
            <a:picLocks noChangeAspect="1"/>
          </p:cNvPicPr>
          <p:nvPr/>
        </p:nvPicPr>
        <p:blipFill>
          <a:blip r:embed="rId4"/>
          <a:stretch>
            <a:fillRect/>
          </a:stretch>
        </p:blipFill>
        <p:spPr>
          <a:xfrm>
            <a:off x="286657" y="2148787"/>
            <a:ext cx="3611972" cy="3631927"/>
          </a:xfrm>
          <a:prstGeom prst="rect">
            <a:avLst/>
          </a:prstGeom>
        </p:spPr>
      </p:pic>
      <p:sp>
        <p:nvSpPr>
          <p:cNvPr id="7" name="Rectangle 6"/>
          <p:cNvSpPr/>
          <p:nvPr/>
        </p:nvSpPr>
        <p:spPr>
          <a:xfrm>
            <a:off x="213619" y="5903893"/>
            <a:ext cx="3974358" cy="954107"/>
          </a:xfrm>
          <a:prstGeom prst="rect">
            <a:avLst/>
          </a:prstGeom>
        </p:spPr>
        <p:txBody>
          <a:bodyPr wrap="none">
            <a:spAutoFit/>
          </a:bodyPr>
          <a:lstStyle/>
          <a:p>
            <a:r>
              <a:rPr lang="fr-FR" sz="2800" smtClean="0"/>
              <a:t>Inria</a:t>
            </a:r>
          </a:p>
          <a:p>
            <a:r>
              <a:rPr lang="fr-FR" sz="2800" smtClean="0"/>
              <a:t>Ecole </a:t>
            </a:r>
            <a:r>
              <a:rPr lang="fr-FR" sz="2800"/>
              <a:t>Normale Supérieure</a:t>
            </a:r>
          </a:p>
        </p:txBody>
      </p:sp>
      <p:pic>
        <p:nvPicPr>
          <p:cNvPr id="1026" name="Picture 2" descr="https://franknielsen.github.io/GSI/smallGSI-Woman_teaching_geometr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54229" y="103677"/>
            <a:ext cx="1397306" cy="154297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1352882" y="6345402"/>
            <a:ext cx="744146" cy="523220"/>
          </a:xfrm>
          <a:prstGeom prst="rect">
            <a:avLst/>
          </a:prstGeom>
        </p:spPr>
        <p:txBody>
          <a:bodyPr wrap="square">
            <a:spAutoFit/>
          </a:bodyPr>
          <a:lstStyle/>
          <a:p>
            <a:r>
              <a:rPr lang="en-US" sz="2800" b="1" smtClean="0">
                <a:solidFill>
                  <a:schemeClr val="accent2"/>
                </a:solidFill>
              </a:rPr>
              <a:t>1/6</a:t>
            </a:r>
            <a:endParaRPr lang="fr-FR" sz="2800">
              <a:solidFill>
                <a:schemeClr val="accent2"/>
              </a:solidFill>
            </a:endParaRPr>
          </a:p>
        </p:txBody>
      </p:sp>
    </p:spTree>
    <p:extLst>
      <p:ext uri="{BB962C8B-B14F-4D97-AF65-F5344CB8AC3E}">
        <p14:creationId xmlns:p14="http://schemas.microsoft.com/office/powerpoint/2010/main" val="32579316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13619" y="177917"/>
            <a:ext cx="11036710" cy="13592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smtClean="0">
                <a:solidFill>
                  <a:schemeClr val="accent1"/>
                </a:solidFill>
              </a:rPr>
              <a:t>Geometric Science of Information (GSI'23) </a:t>
            </a:r>
            <a:r>
              <a:rPr lang="en-US" sz="3600" b="1" smtClean="0">
                <a:solidFill>
                  <a:schemeClr val="accent1"/>
                </a:solidFill>
              </a:rPr>
              <a:t/>
            </a:r>
            <a:br>
              <a:rPr lang="en-US" sz="3600" b="1" smtClean="0">
                <a:solidFill>
                  <a:schemeClr val="accent1"/>
                </a:solidFill>
              </a:rPr>
            </a:br>
            <a:r>
              <a:rPr lang="en-US" sz="3600" b="1" smtClean="0">
                <a:solidFill>
                  <a:schemeClr val="accent1"/>
                </a:solidFill>
              </a:rPr>
              <a:t>      Saint-Malo, France, 30th Aug-1st Sept 2023</a:t>
            </a:r>
            <a:br>
              <a:rPr lang="en-US" sz="3600" b="1" smtClean="0">
                <a:solidFill>
                  <a:schemeClr val="accent1"/>
                </a:solidFill>
              </a:rPr>
            </a:br>
            <a:r>
              <a:rPr lang="en-US" sz="3600" b="1" smtClean="0">
                <a:solidFill>
                  <a:schemeClr val="accent1"/>
                </a:solidFill>
              </a:rPr>
              <a:t>Keynote speaker: </a:t>
            </a:r>
            <a:r>
              <a:rPr lang="en-US" sz="3600" b="1" smtClean="0">
                <a:solidFill>
                  <a:schemeClr val="accent2"/>
                </a:solidFill>
              </a:rPr>
              <a:t>Eva MIRANDA</a:t>
            </a:r>
            <a:r>
              <a:rPr lang="en-US" sz="3600" b="1" smtClean="0">
                <a:solidFill>
                  <a:schemeClr val="accent1"/>
                </a:solidFill>
              </a:rPr>
              <a:t>            </a:t>
            </a:r>
            <a:endParaRPr lang="fr-FR" sz="3600" b="1">
              <a:solidFill>
                <a:schemeClr val="accent1"/>
              </a:solidFill>
            </a:endParaRPr>
          </a:p>
        </p:txBody>
      </p:sp>
      <p:sp>
        <p:nvSpPr>
          <p:cNvPr id="5" name="Rectangle 4"/>
          <p:cNvSpPr/>
          <p:nvPr/>
        </p:nvSpPr>
        <p:spPr>
          <a:xfrm rot="5400000">
            <a:off x="9874120" y="3992025"/>
            <a:ext cx="3984232" cy="646331"/>
          </a:xfrm>
          <a:prstGeom prst="rect">
            <a:avLst/>
          </a:prstGeom>
        </p:spPr>
        <p:txBody>
          <a:bodyPr wrap="none">
            <a:spAutoFit/>
          </a:bodyPr>
          <a:lstStyle/>
          <a:p>
            <a:r>
              <a:rPr lang="fr-FR" sz="3600">
                <a:solidFill>
                  <a:srgbClr val="1F497D"/>
                </a:solidFill>
                <a:latin typeface="Calibri" panose="020F0502020204030204" pitchFamily="34" charset="0"/>
                <a:hlinkClick r:id="rId2"/>
              </a:rPr>
              <a:t>https://gsi2023.org/</a:t>
            </a:r>
            <a:endParaRPr lang="fr-FR" sz="3600"/>
          </a:p>
        </p:txBody>
      </p:sp>
      <p:pic>
        <p:nvPicPr>
          <p:cNvPr id="6" name="Picture 2" descr="https://franknielsen.github.io/GSI/smallGSI-Woman_teaching_geometr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89107" y="1144822"/>
            <a:ext cx="871695" cy="96256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1352882" y="6345402"/>
            <a:ext cx="744146" cy="523220"/>
          </a:xfrm>
          <a:prstGeom prst="rect">
            <a:avLst/>
          </a:prstGeom>
        </p:spPr>
        <p:txBody>
          <a:bodyPr wrap="square">
            <a:spAutoFit/>
          </a:bodyPr>
          <a:lstStyle/>
          <a:p>
            <a:r>
              <a:rPr lang="en-US" sz="2800" b="1" smtClean="0">
                <a:solidFill>
                  <a:schemeClr val="accent2"/>
                </a:solidFill>
              </a:rPr>
              <a:t>2/6</a:t>
            </a:r>
            <a:endParaRPr lang="fr-FR" sz="2800">
              <a:solidFill>
                <a:schemeClr val="accent2"/>
              </a:solidFill>
            </a:endParaRPr>
          </a:p>
        </p:txBody>
      </p:sp>
      <p:sp>
        <p:nvSpPr>
          <p:cNvPr id="8" name="Content Placeholder 2"/>
          <p:cNvSpPr>
            <a:spLocks noGrp="1"/>
          </p:cNvSpPr>
          <p:nvPr>
            <p:ph idx="1"/>
          </p:nvPr>
        </p:nvSpPr>
        <p:spPr>
          <a:xfrm>
            <a:off x="188731" y="2091010"/>
            <a:ext cx="11354339" cy="4100893"/>
          </a:xfrm>
        </p:spPr>
        <p:txBody>
          <a:bodyPr/>
          <a:lstStyle/>
          <a:p>
            <a:pPr marL="0" indent="0">
              <a:buNone/>
            </a:pPr>
            <a:r>
              <a:rPr lang="en-US" b="1">
                <a:solidFill>
                  <a:srgbClr val="7030A0"/>
                </a:solidFill>
              </a:rPr>
              <a:t>From Alan Turing to Contact geometry: towards a "Fluid computer</a:t>
            </a:r>
            <a:r>
              <a:rPr lang="en-US" b="1" smtClean="0">
                <a:solidFill>
                  <a:srgbClr val="7030A0"/>
                </a:solidFill>
              </a:rPr>
              <a:t>”</a:t>
            </a:r>
            <a:endParaRPr lang="en-US" sz="2400" i="1" smtClean="0">
              <a:solidFill>
                <a:schemeClr val="tx2"/>
              </a:solidFill>
            </a:endParaRPr>
          </a:p>
          <a:p>
            <a:pPr marL="0" indent="0">
              <a:buNone/>
            </a:pPr>
            <a:r>
              <a:rPr lang="en-US" sz="2400" i="1"/>
              <a:t>Is hydrodynamics capable of performing computations? (Moore 1991). Can a mechanical system (including a fluid flow) simulate a universal Turing machine? (Tao, 2016</a:t>
            </a:r>
            <a:r>
              <a:rPr lang="en-US" sz="2400" i="1" smtClean="0"/>
              <a:t>). Etnyre </a:t>
            </a:r>
            <a:r>
              <a:rPr lang="en-US" sz="2400" i="1"/>
              <a:t>and Ghrist unveiled a mirror between contact geometry and fluid dynamics reflecting Reeb vector fields as Beltrami vector fields. With the aid of this mirror, we can answer in the positive the questions raised by Moore and Tao. This is a recent result that mixes up techniques from Alan Turing with modern Geometry (contact geometry) to construct a "Fluid computer" in dimension 3. This construction shows, in particular, the existence of undecidable fluid paths. I will also explain applications of this mirror to the detection of escape trajectories in </a:t>
            </a:r>
            <a:r>
              <a:rPr lang="en-US" sz="2400" i="1" smtClean="0"/>
              <a:t>Celestial mechanics </a:t>
            </a:r>
            <a:r>
              <a:rPr lang="en-US" sz="2400" i="1"/>
              <a:t>(for which I'll need to extend the mirror to a singular set-up). This mirror allows us to construct a tunnel connecting problems in Celestial mechanics and Fluid Dynamics</a:t>
            </a:r>
            <a:r>
              <a:rPr lang="en-US" sz="2400" i="1" smtClean="0"/>
              <a:t>.</a:t>
            </a:r>
          </a:p>
          <a:p>
            <a:pPr marL="0" indent="0">
              <a:buNone/>
            </a:pPr>
            <a:r>
              <a:rPr lang="fr-FR" sz="1800" b="1">
                <a:solidFill>
                  <a:schemeClr val="accent6"/>
                </a:solidFill>
              </a:rPr>
              <a:t>Robert Cardona, Eva Miranda, Daniel Peralta-Salas, and Francisco Presas,  Constructing Turing complete Euler flows in dimension 3. Proc. Natl. Acad. Sci. USA 118 (2021), no. 19, Paper No. e2026818118, 9 pp.</a:t>
            </a:r>
            <a:endParaRPr lang="en-US" sz="1600" b="1">
              <a:solidFill>
                <a:schemeClr val="accent6"/>
              </a:solidFill>
            </a:endParaRPr>
          </a:p>
        </p:txBody>
      </p:sp>
      <p:pic>
        <p:nvPicPr>
          <p:cNvPr id="2052" name="Picture 4" descr="https://gsi2023.org/wp-content/uploads/2022/11/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90078" y="105368"/>
            <a:ext cx="2002021" cy="200202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465309" y="1626105"/>
            <a:ext cx="5330305" cy="461665"/>
          </a:xfrm>
          <a:prstGeom prst="rect">
            <a:avLst/>
          </a:prstGeom>
        </p:spPr>
        <p:txBody>
          <a:bodyPr wrap="none">
            <a:spAutoFit/>
          </a:bodyPr>
          <a:lstStyle/>
          <a:p>
            <a:r>
              <a:rPr lang="fr-FR" sz="2400" b="1">
                <a:latin typeface="arial" panose="020B0604020202020204" pitchFamily="34" charset="0"/>
              </a:rPr>
              <a:t>Polytechnic University of Catalonia</a:t>
            </a:r>
            <a:endParaRPr lang="fr-FR" sz="2400" b="1"/>
          </a:p>
        </p:txBody>
      </p:sp>
    </p:spTree>
    <p:extLst>
      <p:ext uri="{BB962C8B-B14F-4D97-AF65-F5344CB8AC3E}">
        <p14:creationId xmlns:p14="http://schemas.microsoft.com/office/powerpoint/2010/main" val="15005626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1417" y="1623071"/>
            <a:ext cx="8007147" cy="4184596"/>
          </a:xfrm>
        </p:spPr>
        <p:txBody>
          <a:bodyPr/>
          <a:lstStyle/>
          <a:p>
            <a:pPr marL="0" indent="0">
              <a:buNone/>
            </a:pPr>
            <a:r>
              <a:rPr lang="en-US" b="1">
                <a:solidFill>
                  <a:srgbClr val="7030A0"/>
                </a:solidFill>
              </a:rPr>
              <a:t>Algebraic Statistics and </a:t>
            </a:r>
            <a:r>
              <a:rPr lang="en-US" b="1">
                <a:solidFill>
                  <a:srgbClr val="7030A0"/>
                </a:solidFill>
              </a:rPr>
              <a:t>Gibbs </a:t>
            </a:r>
            <a:r>
              <a:rPr lang="en-US" b="1" smtClean="0">
                <a:solidFill>
                  <a:srgbClr val="7030A0"/>
                </a:solidFill>
              </a:rPr>
              <a:t>Manifolds</a:t>
            </a:r>
          </a:p>
          <a:p>
            <a:pPr marL="0" indent="0">
              <a:buNone/>
            </a:pPr>
            <a:r>
              <a:rPr lang="en-US"/>
              <a:t>Gibbs manifolds are images of affine spaces of symmetric </a:t>
            </a:r>
            <a:r>
              <a:rPr lang="en-US"/>
              <a:t>matrices </a:t>
            </a:r>
            <a:r>
              <a:rPr lang="en-US" smtClean="0"/>
              <a:t>under the </a:t>
            </a:r>
            <a:r>
              <a:rPr lang="en-US"/>
              <a:t>exponential map. They arise in applications such </a:t>
            </a:r>
            <a:r>
              <a:rPr lang="en-US"/>
              <a:t>as </a:t>
            </a:r>
            <a:r>
              <a:rPr lang="en-US" smtClean="0"/>
              <a:t>optimization, statistics </a:t>
            </a:r>
            <a:r>
              <a:rPr lang="en-US"/>
              <a:t>and quantum physics, where they extend the </a:t>
            </a:r>
            <a:r>
              <a:rPr lang="en-US"/>
              <a:t>ubiquitous </a:t>
            </a:r>
            <a:r>
              <a:rPr lang="en-US" smtClean="0"/>
              <a:t>role of </a:t>
            </a:r>
            <a:r>
              <a:rPr lang="en-US"/>
              <a:t>toric geometry. The Gibbs variety is the zero locus of </a:t>
            </a:r>
            <a:r>
              <a:rPr lang="en-US"/>
              <a:t>all </a:t>
            </a:r>
            <a:r>
              <a:rPr lang="en-US" smtClean="0"/>
              <a:t>polynomials</a:t>
            </a:r>
            <a:r>
              <a:rPr lang="en-US"/>
              <a:t> that vanish on the Gibbs manifold. This lecture gives </a:t>
            </a:r>
            <a:r>
              <a:rPr lang="en-US"/>
              <a:t>an </a:t>
            </a:r>
            <a:r>
              <a:rPr lang="en-US" smtClean="0"/>
              <a:t>introduction </a:t>
            </a:r>
            <a:r>
              <a:rPr lang="en-US"/>
              <a:t> to these objects from the perspective of Algebraic </a:t>
            </a:r>
            <a:r>
              <a:rPr lang="en-US"/>
              <a:t>Statistics</a:t>
            </a:r>
            <a:r>
              <a:rPr lang="en-US" smtClean="0"/>
              <a:t>.</a:t>
            </a:r>
            <a:endParaRPr lang="en-US"/>
          </a:p>
        </p:txBody>
      </p:sp>
      <p:sp>
        <p:nvSpPr>
          <p:cNvPr id="5" name="Title 1"/>
          <p:cNvSpPr txBox="1">
            <a:spLocks/>
          </p:cNvSpPr>
          <p:nvPr/>
        </p:nvSpPr>
        <p:spPr>
          <a:xfrm>
            <a:off x="213619" y="0"/>
            <a:ext cx="11036710" cy="13592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smtClean="0">
                <a:solidFill>
                  <a:schemeClr val="accent1"/>
                </a:solidFill>
              </a:rPr>
              <a:t>Geometric Science of Information (GSI'23) </a:t>
            </a:r>
            <a:r>
              <a:rPr lang="en-US" sz="3600" b="1" smtClean="0">
                <a:solidFill>
                  <a:schemeClr val="accent1"/>
                </a:solidFill>
              </a:rPr>
              <a:t/>
            </a:r>
            <a:br>
              <a:rPr lang="en-US" sz="3600" b="1" smtClean="0">
                <a:solidFill>
                  <a:schemeClr val="accent1"/>
                </a:solidFill>
              </a:rPr>
            </a:br>
            <a:r>
              <a:rPr lang="en-US" sz="3600" b="1" smtClean="0">
                <a:solidFill>
                  <a:schemeClr val="accent1"/>
                </a:solidFill>
              </a:rPr>
              <a:t>      Saint-Malo, France, 30th Aug-1st Sept 2023    </a:t>
            </a:r>
            <a:endParaRPr lang="fr-FR" sz="3600" b="1">
              <a:solidFill>
                <a:schemeClr val="accent1"/>
              </a:solidFill>
            </a:endParaRPr>
          </a:p>
        </p:txBody>
      </p:sp>
      <p:pic>
        <p:nvPicPr>
          <p:cNvPr id="7" name="Picture 2" descr="https://franknielsen.github.io/GSI/smallGSI-Woman_teaching_geomet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4763" y="177917"/>
            <a:ext cx="1147602" cy="12672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rot="5400000">
            <a:off x="9876718" y="4184531"/>
            <a:ext cx="3984232" cy="646331"/>
          </a:xfrm>
          <a:prstGeom prst="rect">
            <a:avLst/>
          </a:prstGeom>
        </p:spPr>
        <p:txBody>
          <a:bodyPr wrap="none">
            <a:spAutoFit/>
          </a:bodyPr>
          <a:lstStyle/>
          <a:p>
            <a:r>
              <a:rPr lang="fr-FR" sz="3600">
                <a:solidFill>
                  <a:srgbClr val="1F497D"/>
                </a:solidFill>
                <a:latin typeface="Calibri" panose="020F0502020204030204" pitchFamily="34" charset="0"/>
                <a:hlinkClick r:id="rId3"/>
              </a:rPr>
              <a:t>https://gsi2023.org/</a:t>
            </a:r>
            <a:endParaRPr lang="fr-FR" sz="3600"/>
          </a:p>
        </p:txBody>
      </p:sp>
      <p:sp>
        <p:nvSpPr>
          <p:cNvPr id="9" name="Rectangle 8"/>
          <p:cNvSpPr/>
          <p:nvPr/>
        </p:nvSpPr>
        <p:spPr>
          <a:xfrm>
            <a:off x="210588" y="5053263"/>
            <a:ext cx="3308085" cy="1446550"/>
          </a:xfrm>
          <a:prstGeom prst="rect">
            <a:avLst/>
          </a:prstGeom>
        </p:spPr>
        <p:txBody>
          <a:bodyPr wrap="none">
            <a:spAutoFit/>
          </a:bodyPr>
          <a:lstStyle/>
          <a:p>
            <a:r>
              <a:rPr lang="en-US" sz="3200" b="1" smtClean="0">
                <a:solidFill>
                  <a:schemeClr val="accent2"/>
                </a:solidFill>
              </a:rPr>
              <a:t>Bernd STURMFELS</a:t>
            </a:r>
            <a:endParaRPr lang="fr-FR" sz="2800" smtClean="0"/>
          </a:p>
          <a:p>
            <a:r>
              <a:rPr lang="fr-FR" sz="2800"/>
              <a:t>MPI-MiS </a:t>
            </a:r>
            <a:r>
              <a:rPr lang="fr-FR" sz="2800" smtClean="0"/>
              <a:t>Leipzig</a:t>
            </a:r>
          </a:p>
          <a:p>
            <a:r>
              <a:rPr lang="fr-FR" sz="2800" smtClean="0"/>
              <a:t>Germany</a:t>
            </a:r>
            <a:endParaRPr lang="fr-FR" sz="280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630" y="1682232"/>
            <a:ext cx="2286000" cy="3048000"/>
          </a:xfrm>
          <a:prstGeom prst="rect">
            <a:avLst/>
          </a:prstGeom>
        </p:spPr>
      </p:pic>
      <p:sp>
        <p:nvSpPr>
          <p:cNvPr id="10" name="Rectangle 9"/>
          <p:cNvSpPr/>
          <p:nvPr/>
        </p:nvSpPr>
        <p:spPr>
          <a:xfrm>
            <a:off x="11352882" y="6345402"/>
            <a:ext cx="744146" cy="523220"/>
          </a:xfrm>
          <a:prstGeom prst="rect">
            <a:avLst/>
          </a:prstGeom>
        </p:spPr>
        <p:txBody>
          <a:bodyPr wrap="square">
            <a:spAutoFit/>
          </a:bodyPr>
          <a:lstStyle/>
          <a:p>
            <a:r>
              <a:rPr lang="en-US" sz="2800" b="1">
                <a:solidFill>
                  <a:schemeClr val="accent2"/>
                </a:solidFill>
              </a:rPr>
              <a:t>3</a:t>
            </a:r>
            <a:r>
              <a:rPr lang="en-US" sz="2800" b="1" smtClean="0">
                <a:solidFill>
                  <a:schemeClr val="accent2"/>
                </a:solidFill>
              </a:rPr>
              <a:t>/6</a:t>
            </a:r>
            <a:endParaRPr lang="fr-FR" sz="2800">
              <a:solidFill>
                <a:schemeClr val="accent2"/>
              </a:solidFill>
            </a:endParaRPr>
          </a:p>
        </p:txBody>
      </p:sp>
    </p:spTree>
    <p:extLst>
      <p:ext uri="{BB962C8B-B14F-4D97-AF65-F5344CB8AC3E}">
        <p14:creationId xmlns:p14="http://schemas.microsoft.com/office/powerpoint/2010/main" val="36795548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7186" y="1565794"/>
            <a:ext cx="7541995" cy="4351338"/>
          </a:xfrm>
        </p:spPr>
        <p:txBody>
          <a:bodyPr/>
          <a:lstStyle/>
          <a:p>
            <a:pPr marL="0" indent="0">
              <a:buNone/>
            </a:pPr>
            <a:r>
              <a:rPr lang="en-US" b="1">
                <a:solidFill>
                  <a:srgbClr val="7030A0"/>
                </a:solidFill>
              </a:rPr>
              <a:t>Statistics Methods for Medical Image Processing and </a:t>
            </a:r>
            <a:r>
              <a:rPr lang="en-US" b="1" smtClean="0">
                <a:solidFill>
                  <a:srgbClr val="7030A0"/>
                </a:solidFill>
              </a:rPr>
              <a:t>Reconstruction</a:t>
            </a:r>
            <a:endParaRPr lang="en-US" b="1"/>
          </a:p>
          <a:p>
            <a:pPr marL="0" indent="0">
              <a:buNone/>
            </a:pPr>
            <a:r>
              <a:rPr lang="en-US" i="1"/>
              <a:t>In this talk we will see how statistical methods, from the simplest to the most advanced ones, can be used to address various problems in medical image processing and reconstruction for different imaging modalities. </a:t>
            </a:r>
            <a:r>
              <a:rPr lang="en-US" i="1" smtClean="0"/>
              <a:t>Image reconstruction </a:t>
            </a:r>
            <a:r>
              <a:rPr lang="en-US" i="1"/>
              <a:t>allows to obtain the images in question, while image processing (on the already reconstructed images) aims at extracting some information of interest. We will review several statistical methods (</a:t>
            </a:r>
            <a:r>
              <a:rPr lang="en-US" i="1" smtClean="0"/>
              <a:t>mainely </a:t>
            </a:r>
            <a:r>
              <a:rPr lang="en-US" i="1"/>
              <a:t>Bayesian) to address various problems of this type.</a:t>
            </a:r>
            <a:endParaRPr lang="fr-FR" b="1" i="1"/>
          </a:p>
        </p:txBody>
      </p:sp>
      <p:sp>
        <p:nvSpPr>
          <p:cNvPr id="4" name="Title 1"/>
          <p:cNvSpPr txBox="1">
            <a:spLocks/>
          </p:cNvSpPr>
          <p:nvPr/>
        </p:nvSpPr>
        <p:spPr>
          <a:xfrm>
            <a:off x="213619" y="177917"/>
            <a:ext cx="11036710" cy="13592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smtClean="0">
                <a:solidFill>
                  <a:schemeClr val="accent1"/>
                </a:solidFill>
              </a:rPr>
              <a:t>Geometric Science of Information (GSI'23) </a:t>
            </a:r>
            <a:r>
              <a:rPr lang="en-US" sz="3600" b="1" smtClean="0">
                <a:solidFill>
                  <a:schemeClr val="accent1"/>
                </a:solidFill>
              </a:rPr>
              <a:t/>
            </a:r>
            <a:br>
              <a:rPr lang="en-US" sz="3600" b="1" smtClean="0">
                <a:solidFill>
                  <a:schemeClr val="accent1"/>
                </a:solidFill>
              </a:rPr>
            </a:br>
            <a:r>
              <a:rPr lang="en-US" sz="3600" b="1" smtClean="0">
                <a:solidFill>
                  <a:schemeClr val="accent1"/>
                </a:solidFill>
              </a:rPr>
              <a:t>      Saint-Malo, France, 30th Aug-1st Sept 2023</a:t>
            </a:r>
            <a:br>
              <a:rPr lang="en-US" sz="3600" b="1" smtClean="0">
                <a:solidFill>
                  <a:schemeClr val="accent1"/>
                </a:solidFill>
              </a:rPr>
            </a:br>
            <a:r>
              <a:rPr lang="en-US" sz="3600" b="1" smtClean="0">
                <a:solidFill>
                  <a:schemeClr val="accent1"/>
                </a:solidFill>
              </a:rPr>
              <a:t>Keynote speaker: </a:t>
            </a:r>
            <a:r>
              <a:rPr lang="en-US" sz="3600" b="1" smtClean="0">
                <a:solidFill>
                  <a:schemeClr val="accent2"/>
                </a:solidFill>
              </a:rPr>
              <a:t>Diarra FALL</a:t>
            </a:r>
            <a:r>
              <a:rPr lang="en-US" sz="3600" b="1" smtClean="0">
                <a:solidFill>
                  <a:schemeClr val="accent1"/>
                </a:solidFill>
              </a:rPr>
              <a:t>       </a:t>
            </a:r>
            <a:endParaRPr lang="fr-FR" sz="3600" b="1">
              <a:solidFill>
                <a:schemeClr val="accent1"/>
              </a:solidFill>
            </a:endParaRPr>
          </a:p>
        </p:txBody>
      </p:sp>
      <p:sp>
        <p:nvSpPr>
          <p:cNvPr id="5" name="Rectangle 4"/>
          <p:cNvSpPr/>
          <p:nvPr/>
        </p:nvSpPr>
        <p:spPr>
          <a:xfrm rot="5400000">
            <a:off x="9874120" y="3992025"/>
            <a:ext cx="3984232" cy="646331"/>
          </a:xfrm>
          <a:prstGeom prst="rect">
            <a:avLst/>
          </a:prstGeom>
        </p:spPr>
        <p:txBody>
          <a:bodyPr wrap="none">
            <a:spAutoFit/>
          </a:bodyPr>
          <a:lstStyle/>
          <a:p>
            <a:r>
              <a:rPr lang="fr-FR" sz="3600">
                <a:solidFill>
                  <a:srgbClr val="1F497D"/>
                </a:solidFill>
                <a:latin typeface="Calibri" panose="020F0502020204030204" pitchFamily="34" charset="0"/>
                <a:hlinkClick r:id="rId2"/>
              </a:rPr>
              <a:t>https://gsi2023.org/</a:t>
            </a:r>
            <a:endParaRPr lang="fr-FR" sz="3600"/>
          </a:p>
        </p:txBody>
      </p:sp>
      <p:pic>
        <p:nvPicPr>
          <p:cNvPr id="6" name="Picture 2" descr="https://franknielsen.github.io/GSI/smallGSI-Woman_teaching_geomet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4541" y="158440"/>
            <a:ext cx="1147602" cy="126723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gsi2023.org/wp-content/uploads/2022/11/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128" y="1969904"/>
            <a:ext cx="3466105" cy="346610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76046" y="5436009"/>
            <a:ext cx="3330784" cy="923330"/>
          </a:xfrm>
          <a:prstGeom prst="rect">
            <a:avLst/>
          </a:prstGeom>
        </p:spPr>
        <p:txBody>
          <a:bodyPr wrap="none">
            <a:spAutoFit/>
          </a:bodyPr>
          <a:lstStyle/>
          <a:p>
            <a:r>
              <a:rPr lang="fr-FR"/>
              <a:t>Institut Denis Poisson, UMR </a:t>
            </a:r>
            <a:r>
              <a:rPr lang="fr-FR" smtClean="0"/>
              <a:t>CNRS</a:t>
            </a:r>
          </a:p>
          <a:p>
            <a:r>
              <a:rPr lang="fr-FR" smtClean="0"/>
              <a:t>Université </a:t>
            </a:r>
            <a:r>
              <a:rPr lang="fr-FR"/>
              <a:t>d'Orléans </a:t>
            </a:r>
            <a:endParaRPr lang="fr-FR" smtClean="0"/>
          </a:p>
          <a:p>
            <a:r>
              <a:rPr lang="fr-FR" smtClean="0"/>
              <a:t>&amp; </a:t>
            </a:r>
            <a:r>
              <a:rPr lang="fr-FR"/>
              <a:t>Université de Tours, France.</a:t>
            </a:r>
          </a:p>
        </p:txBody>
      </p:sp>
      <p:sp>
        <p:nvSpPr>
          <p:cNvPr id="9" name="Rectangle 8"/>
          <p:cNvSpPr/>
          <p:nvPr/>
        </p:nvSpPr>
        <p:spPr>
          <a:xfrm>
            <a:off x="11352882" y="6345402"/>
            <a:ext cx="744146" cy="523220"/>
          </a:xfrm>
          <a:prstGeom prst="rect">
            <a:avLst/>
          </a:prstGeom>
        </p:spPr>
        <p:txBody>
          <a:bodyPr wrap="square">
            <a:spAutoFit/>
          </a:bodyPr>
          <a:lstStyle/>
          <a:p>
            <a:r>
              <a:rPr lang="en-US" sz="2800" b="1" smtClean="0">
                <a:solidFill>
                  <a:schemeClr val="accent2"/>
                </a:solidFill>
              </a:rPr>
              <a:t>4</a:t>
            </a:r>
            <a:r>
              <a:rPr lang="en-US" sz="2800" b="1" smtClean="0">
                <a:solidFill>
                  <a:schemeClr val="accent2"/>
                </a:solidFill>
              </a:rPr>
              <a:t>/6</a:t>
            </a:r>
            <a:endParaRPr lang="fr-FR" sz="2800">
              <a:solidFill>
                <a:schemeClr val="accent2"/>
              </a:solidFill>
            </a:endParaRPr>
          </a:p>
        </p:txBody>
      </p:sp>
      <p:sp>
        <p:nvSpPr>
          <p:cNvPr id="8" name="Rectangle 7"/>
          <p:cNvSpPr/>
          <p:nvPr/>
        </p:nvSpPr>
        <p:spPr>
          <a:xfrm>
            <a:off x="78658" y="6283846"/>
            <a:ext cx="12270658" cy="646331"/>
          </a:xfrm>
          <a:prstGeom prst="rect">
            <a:avLst/>
          </a:prstGeom>
        </p:spPr>
        <p:txBody>
          <a:bodyPr wrap="square">
            <a:spAutoFit/>
          </a:bodyPr>
          <a:lstStyle/>
          <a:p>
            <a:r>
              <a:rPr lang="en-US" b="1">
                <a:solidFill>
                  <a:schemeClr val="accent6"/>
                </a:solidFill>
                <a:latin typeface="Calibri" panose="020F0502020204030204" pitchFamily="34" charset="0"/>
                <a:ea typeface="Calibri" panose="020F0502020204030204" pitchFamily="34" charset="0"/>
                <a:cs typeface="Times New Roman" panose="02020603050405020304" pitchFamily="18" charset="0"/>
              </a:rPr>
              <a:t>M.D. Fall, N. Dobigeon, P. Auzou, "A Bayesian Estimation Formulation to Voxel-Based Lesion Symptom Mapping", Proc. European Signal Processing Conf. (EUSIPCO), Belgrade, Serbia, Sept. 2022.</a:t>
            </a:r>
            <a:endParaRPr lang="fr-FR" b="1">
              <a:solidFill>
                <a:schemeClr val="accent6"/>
              </a:solidFill>
            </a:endParaRPr>
          </a:p>
        </p:txBody>
      </p:sp>
    </p:spTree>
    <p:extLst>
      <p:ext uri="{BB962C8B-B14F-4D97-AF65-F5344CB8AC3E}">
        <p14:creationId xmlns:p14="http://schemas.microsoft.com/office/powerpoint/2010/main" val="1223817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3379" y="1325867"/>
            <a:ext cx="8312288" cy="5412846"/>
          </a:xfrm>
        </p:spPr>
        <p:txBody>
          <a:bodyPr/>
          <a:lstStyle/>
          <a:p>
            <a:pPr marL="0" indent="0">
              <a:buNone/>
            </a:pPr>
            <a:r>
              <a:rPr lang="fr-FR" b="1">
                <a:solidFill>
                  <a:srgbClr val="7030A0"/>
                </a:solidFill>
              </a:rPr>
              <a:t>Transverse Poisson Structures to adjoint orbits in a complex semi-simple Lie </a:t>
            </a:r>
            <a:r>
              <a:rPr lang="fr-FR" b="1" smtClean="0">
                <a:solidFill>
                  <a:srgbClr val="7030A0"/>
                </a:solidFill>
              </a:rPr>
              <a:t>algebra</a:t>
            </a:r>
          </a:p>
          <a:p>
            <a:pPr marL="0" indent="0">
              <a:buNone/>
            </a:pPr>
            <a:r>
              <a:rPr lang="en-US" sz="2400" i="1"/>
              <a:t>The notion of transverse Poisson structure has been introduced by Arthur Weinstein stating in </a:t>
            </a:r>
            <a:r>
              <a:rPr lang="en-US" sz="2400" i="1" smtClean="0"/>
              <a:t>his famous </a:t>
            </a:r>
            <a:r>
              <a:rPr lang="en-US" sz="2400" i="1"/>
              <a:t>splitting theorem that any Poisson Manifold M is, in the neighbourhood of each point m, the</a:t>
            </a:r>
            <a:br>
              <a:rPr lang="en-US" sz="2400" i="1"/>
            </a:br>
            <a:r>
              <a:rPr lang="en-US" sz="2400" i="1"/>
              <a:t>product of a symplectic manifold, the symplectic leaf S at m, and a submanifold N which can </a:t>
            </a:r>
            <a:r>
              <a:rPr lang="en-US" sz="2400" i="1" smtClean="0"/>
              <a:t>be </a:t>
            </a:r>
            <a:r>
              <a:rPr lang="en-US" sz="2400" i="1"/>
              <a:t>endowed with a structure of Poisson manifold of rank 0 at m. N is called a transverse slice at M of </a:t>
            </a:r>
            <a:r>
              <a:rPr lang="en-US" sz="2400" i="1" smtClean="0"/>
              <a:t>S. When </a:t>
            </a:r>
            <a:r>
              <a:rPr lang="en-US" sz="2400" i="1"/>
              <a:t>M is the dual of a complex Lie algebra g equipped with its standard Lie-Poisson structure, </a:t>
            </a:r>
            <a:r>
              <a:rPr lang="en-US" sz="2400" i="1" smtClean="0"/>
              <a:t>we know </a:t>
            </a:r>
            <a:r>
              <a:rPr lang="en-US" sz="2400" i="1"/>
              <a:t>that the symplectic leaf through x is the coadjoint G. x of the adjoint Lie group G of g. </a:t>
            </a:r>
            <a:r>
              <a:rPr lang="en-US" sz="2400" i="1" smtClean="0"/>
              <a:t>Moreover, there </a:t>
            </a:r>
            <a:r>
              <a:rPr lang="en-US" sz="2400" i="1"/>
              <a:t>is a natural way to describe the transverse slice to the coadjoint orbit and, using a </a:t>
            </a:r>
            <a:r>
              <a:rPr lang="en-US" sz="2400" i="1" smtClean="0"/>
              <a:t>canonical system </a:t>
            </a:r>
            <a:r>
              <a:rPr lang="en-US" sz="2400" i="1"/>
              <a:t>of linear coordinates (q1, ....., qk), it follows that the coefficients of the transverse </a:t>
            </a:r>
            <a:r>
              <a:rPr lang="en-US" sz="2400" i="1" smtClean="0"/>
              <a:t>Poisson structure </a:t>
            </a:r>
            <a:r>
              <a:rPr lang="en-US" sz="2400" i="1"/>
              <a:t>are rational </a:t>
            </a:r>
            <a:r>
              <a:rPr lang="en-US" sz="2400" i="1" smtClean="0"/>
              <a:t>in </a:t>
            </a:r>
            <a:r>
              <a:rPr lang="en-US" sz="2400" i="1"/>
              <a:t>(q1, ....., qk). </a:t>
            </a:r>
            <a:r>
              <a:rPr lang="en-US" sz="2400" i="1" smtClean="0"/>
              <a:t> </a:t>
            </a:r>
            <a:r>
              <a:rPr lang="en-US" sz="2400" smtClean="0"/>
              <a:t> continued on gsi2023.org</a:t>
            </a:r>
            <a:endParaRPr lang="fr-FR" sz="2400" b="1">
              <a:solidFill>
                <a:schemeClr val="tx2"/>
              </a:solidFill>
            </a:endParaRPr>
          </a:p>
        </p:txBody>
      </p:sp>
      <p:pic>
        <p:nvPicPr>
          <p:cNvPr id="4" name="Imag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613" y="1359201"/>
            <a:ext cx="2727772" cy="2767631"/>
          </a:xfrm>
          <a:prstGeom prst="rect">
            <a:avLst/>
          </a:prstGeom>
          <a:noFill/>
          <a:ln>
            <a:noFill/>
          </a:ln>
        </p:spPr>
      </p:pic>
      <p:sp>
        <p:nvSpPr>
          <p:cNvPr id="5" name="Title 1"/>
          <p:cNvSpPr txBox="1">
            <a:spLocks/>
          </p:cNvSpPr>
          <p:nvPr/>
        </p:nvSpPr>
        <p:spPr>
          <a:xfrm>
            <a:off x="213619" y="0"/>
            <a:ext cx="11036710" cy="13592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smtClean="0">
                <a:solidFill>
                  <a:schemeClr val="accent1"/>
                </a:solidFill>
              </a:rPr>
              <a:t>Geometric Science of Information (GSI'23) </a:t>
            </a:r>
            <a:r>
              <a:rPr lang="en-US" sz="3600" b="1" smtClean="0">
                <a:solidFill>
                  <a:schemeClr val="accent1"/>
                </a:solidFill>
              </a:rPr>
              <a:t/>
            </a:r>
            <a:br>
              <a:rPr lang="en-US" sz="3600" b="1" smtClean="0">
                <a:solidFill>
                  <a:schemeClr val="accent1"/>
                </a:solidFill>
              </a:rPr>
            </a:br>
            <a:r>
              <a:rPr lang="en-US" sz="3600" b="1" smtClean="0">
                <a:solidFill>
                  <a:schemeClr val="accent1"/>
                </a:solidFill>
              </a:rPr>
              <a:t>      Saint-Malo, France, 30th Aug-1st Sept 2023    </a:t>
            </a:r>
            <a:endParaRPr lang="fr-FR" sz="3600" b="1">
              <a:solidFill>
                <a:schemeClr val="accent1"/>
              </a:solidFill>
            </a:endParaRPr>
          </a:p>
        </p:txBody>
      </p:sp>
      <p:pic>
        <p:nvPicPr>
          <p:cNvPr id="7" name="Picture 2" descr="https://franknielsen.github.io/GSI/smallGSI-Woman_teaching_geometr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54763" y="177917"/>
            <a:ext cx="1147602" cy="12672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rot="5400000">
            <a:off x="9876718" y="4184531"/>
            <a:ext cx="3984232" cy="646331"/>
          </a:xfrm>
          <a:prstGeom prst="rect">
            <a:avLst/>
          </a:prstGeom>
        </p:spPr>
        <p:txBody>
          <a:bodyPr wrap="none">
            <a:spAutoFit/>
          </a:bodyPr>
          <a:lstStyle/>
          <a:p>
            <a:r>
              <a:rPr lang="fr-FR" sz="3600">
                <a:solidFill>
                  <a:srgbClr val="1F497D"/>
                </a:solidFill>
                <a:latin typeface="Calibri" panose="020F0502020204030204" pitchFamily="34" charset="0"/>
                <a:hlinkClick r:id="rId4"/>
              </a:rPr>
              <a:t>https://gsi2023.org/</a:t>
            </a:r>
            <a:endParaRPr lang="fr-FR" sz="3600"/>
          </a:p>
        </p:txBody>
      </p:sp>
      <p:sp>
        <p:nvSpPr>
          <p:cNvPr id="9" name="Rectangle 8"/>
          <p:cNvSpPr/>
          <p:nvPr/>
        </p:nvSpPr>
        <p:spPr>
          <a:xfrm>
            <a:off x="213619" y="4237519"/>
            <a:ext cx="3196324" cy="1015663"/>
          </a:xfrm>
          <a:prstGeom prst="rect">
            <a:avLst/>
          </a:prstGeom>
        </p:spPr>
        <p:txBody>
          <a:bodyPr wrap="none">
            <a:spAutoFit/>
          </a:bodyPr>
          <a:lstStyle/>
          <a:p>
            <a:r>
              <a:rPr lang="en-US" sz="3200" b="1">
                <a:solidFill>
                  <a:schemeClr val="accent2"/>
                </a:solidFill>
              </a:rPr>
              <a:t>Hervé SABOURIN</a:t>
            </a:r>
            <a:r>
              <a:rPr lang="fr-FR" sz="2800"/>
              <a:t> </a:t>
            </a:r>
            <a:endParaRPr lang="fr-FR" sz="2800" smtClean="0"/>
          </a:p>
          <a:p>
            <a:r>
              <a:rPr lang="en-US" sz="2800" smtClean="0"/>
              <a:t>Poitiers University</a:t>
            </a:r>
            <a:endParaRPr lang="fr-FR" sz="2800"/>
          </a:p>
        </p:txBody>
      </p:sp>
      <p:sp>
        <p:nvSpPr>
          <p:cNvPr id="10" name="Rectangle 9"/>
          <p:cNvSpPr/>
          <p:nvPr/>
        </p:nvSpPr>
        <p:spPr>
          <a:xfrm>
            <a:off x="11352882" y="6345402"/>
            <a:ext cx="744146" cy="523220"/>
          </a:xfrm>
          <a:prstGeom prst="rect">
            <a:avLst/>
          </a:prstGeom>
        </p:spPr>
        <p:txBody>
          <a:bodyPr wrap="square">
            <a:spAutoFit/>
          </a:bodyPr>
          <a:lstStyle/>
          <a:p>
            <a:r>
              <a:rPr lang="en-US" sz="2800" b="1">
                <a:solidFill>
                  <a:schemeClr val="accent2"/>
                </a:solidFill>
              </a:rPr>
              <a:t>5</a:t>
            </a:r>
            <a:r>
              <a:rPr lang="en-US" sz="2800" b="1" smtClean="0">
                <a:solidFill>
                  <a:schemeClr val="accent2"/>
                </a:solidFill>
              </a:rPr>
              <a:t>/6</a:t>
            </a:r>
            <a:endParaRPr lang="fr-FR" sz="2800">
              <a:solidFill>
                <a:schemeClr val="accent2"/>
              </a:solidFill>
            </a:endParaRPr>
          </a:p>
        </p:txBody>
      </p:sp>
    </p:spTree>
    <p:extLst>
      <p:ext uri="{BB962C8B-B14F-4D97-AF65-F5344CB8AC3E}">
        <p14:creationId xmlns:p14="http://schemas.microsoft.com/office/powerpoint/2010/main" val="41003681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1" y="1359201"/>
            <a:ext cx="8638673" cy="5623750"/>
          </a:xfrm>
        </p:spPr>
        <p:txBody>
          <a:bodyPr>
            <a:noAutofit/>
          </a:bodyPr>
          <a:lstStyle/>
          <a:p>
            <a:pPr marL="0" indent="0">
              <a:buNone/>
            </a:pPr>
            <a:r>
              <a:rPr lang="en-US" sz="2400" b="1">
                <a:solidFill>
                  <a:srgbClr val="7030A0"/>
                </a:solidFill>
              </a:rPr>
              <a:t>Learning of </a:t>
            </a:r>
            <a:r>
              <a:rPr lang="en-US" sz="2400" b="1">
                <a:solidFill>
                  <a:srgbClr val="7030A0"/>
                </a:solidFill>
              </a:rPr>
              <a:t>Dynamic </a:t>
            </a:r>
            <a:r>
              <a:rPr lang="en-US" sz="2400" b="1" smtClean="0">
                <a:solidFill>
                  <a:srgbClr val="7030A0"/>
                </a:solidFill>
              </a:rPr>
              <a:t>Processes</a:t>
            </a:r>
          </a:p>
          <a:p>
            <a:pPr marL="0" indent="0">
              <a:buNone/>
            </a:pPr>
            <a:r>
              <a:rPr lang="en-US" sz="2400"/>
              <a:t>The last decade has seen the emergence of learning techniques that use the computational power of dynamical systems for information processing. Some of those paradigms are based on architectures that are partially randomly generated and require a relatively cheap training effort, which makes them ideal in many applications. The need for a mathematical understanding of the working principles underlying this approach, collectively known as Reservoir Computing, has led to the construction of new techniques that put together well-known results in systems theory and dynamics with others coming from approximation and statistical learning theory. This combination has allowed in recent times to elevate Reservoir Computing to the realm of provable machine learning paradigms and, as we will see in this talk, it also hints at various connections with kernel maps, structure-preserving algorithms, and physics-inspired learning.</a:t>
            </a:r>
            <a:endParaRPr lang="fr-FR" sz="2400"/>
          </a:p>
        </p:txBody>
      </p:sp>
      <p:sp>
        <p:nvSpPr>
          <p:cNvPr id="5" name="Title 1"/>
          <p:cNvSpPr txBox="1">
            <a:spLocks/>
          </p:cNvSpPr>
          <p:nvPr/>
        </p:nvSpPr>
        <p:spPr>
          <a:xfrm>
            <a:off x="213619" y="0"/>
            <a:ext cx="11036710" cy="13592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smtClean="0">
                <a:solidFill>
                  <a:schemeClr val="accent1"/>
                </a:solidFill>
              </a:rPr>
              <a:t>Geometric Science of Information (GSI'23) </a:t>
            </a:r>
            <a:r>
              <a:rPr lang="en-US" sz="3600" b="1" smtClean="0">
                <a:solidFill>
                  <a:schemeClr val="accent1"/>
                </a:solidFill>
              </a:rPr>
              <a:t/>
            </a:r>
            <a:br>
              <a:rPr lang="en-US" sz="3600" b="1" smtClean="0">
                <a:solidFill>
                  <a:schemeClr val="accent1"/>
                </a:solidFill>
              </a:rPr>
            </a:br>
            <a:r>
              <a:rPr lang="en-US" sz="3600" b="1" smtClean="0">
                <a:solidFill>
                  <a:schemeClr val="accent1"/>
                </a:solidFill>
              </a:rPr>
              <a:t>      Saint-Malo, France, 30th Aug-1st Sept 2023    </a:t>
            </a:r>
            <a:endParaRPr lang="fr-FR" sz="3600" b="1">
              <a:solidFill>
                <a:schemeClr val="accent1"/>
              </a:solidFill>
            </a:endParaRPr>
          </a:p>
        </p:txBody>
      </p:sp>
      <p:pic>
        <p:nvPicPr>
          <p:cNvPr id="7" name="Picture 2" descr="https://franknielsen.github.io/GSI/smallGSI-Woman_teaching_geomet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4763" y="177917"/>
            <a:ext cx="1147602" cy="12672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rot="5400000">
            <a:off x="9876718" y="4184531"/>
            <a:ext cx="3984232" cy="646331"/>
          </a:xfrm>
          <a:prstGeom prst="rect">
            <a:avLst/>
          </a:prstGeom>
        </p:spPr>
        <p:txBody>
          <a:bodyPr wrap="none">
            <a:spAutoFit/>
          </a:bodyPr>
          <a:lstStyle/>
          <a:p>
            <a:r>
              <a:rPr lang="fr-FR" sz="3600">
                <a:solidFill>
                  <a:srgbClr val="1F497D"/>
                </a:solidFill>
                <a:latin typeface="Calibri" panose="020F0502020204030204" pitchFamily="34" charset="0"/>
                <a:hlinkClick r:id="rId3"/>
              </a:rPr>
              <a:t>https://gsi2023.org/</a:t>
            </a:r>
            <a:endParaRPr lang="fr-FR" sz="3600"/>
          </a:p>
        </p:txBody>
      </p:sp>
      <p:sp>
        <p:nvSpPr>
          <p:cNvPr id="9" name="Rectangle 8"/>
          <p:cNvSpPr/>
          <p:nvPr/>
        </p:nvSpPr>
        <p:spPr>
          <a:xfrm>
            <a:off x="84396" y="4833927"/>
            <a:ext cx="3128036" cy="1261884"/>
          </a:xfrm>
          <a:prstGeom prst="rect">
            <a:avLst/>
          </a:prstGeom>
        </p:spPr>
        <p:txBody>
          <a:bodyPr wrap="none">
            <a:spAutoFit/>
          </a:bodyPr>
          <a:lstStyle/>
          <a:p>
            <a:r>
              <a:rPr lang="en-US" sz="2800" b="1">
                <a:solidFill>
                  <a:schemeClr val="accent2"/>
                </a:solidFill>
              </a:rPr>
              <a:t>Juan-Pablo </a:t>
            </a:r>
            <a:r>
              <a:rPr lang="en-US" sz="2800" b="1" smtClean="0">
                <a:solidFill>
                  <a:schemeClr val="accent2"/>
                </a:solidFill>
              </a:rPr>
              <a:t>ORTEGA</a:t>
            </a:r>
            <a:endParaRPr lang="fr-FR" sz="2800" b="1">
              <a:solidFill>
                <a:schemeClr val="accent2"/>
              </a:solidFill>
            </a:endParaRPr>
          </a:p>
          <a:p>
            <a:r>
              <a:rPr lang="en-US" sz="2400" smtClean="0"/>
              <a:t>Nanyang </a:t>
            </a:r>
            <a:r>
              <a:rPr lang="en-US" sz="2400"/>
              <a:t>Technological </a:t>
            </a:r>
            <a:endParaRPr lang="en-US" sz="2400" smtClean="0"/>
          </a:p>
          <a:p>
            <a:r>
              <a:rPr lang="en-US" sz="2400" smtClean="0"/>
              <a:t>University</a:t>
            </a:r>
            <a:r>
              <a:rPr lang="en-US" sz="2400"/>
              <a:t>, Singapore</a:t>
            </a:r>
            <a:endParaRPr lang="fr-FR" sz="2400"/>
          </a:p>
        </p:txBody>
      </p:sp>
      <p:pic>
        <p:nvPicPr>
          <p:cNvPr id="10" name="Image 6"/>
          <p:cNvPicPr/>
          <p:nvPr/>
        </p:nvPicPr>
        <p:blipFill>
          <a:blip r:embed="rId4"/>
          <a:stretch>
            <a:fillRect/>
          </a:stretch>
        </p:blipFill>
        <p:spPr>
          <a:xfrm>
            <a:off x="409074" y="1445154"/>
            <a:ext cx="2652098" cy="3083698"/>
          </a:xfrm>
          <a:prstGeom prst="rect">
            <a:avLst/>
          </a:prstGeom>
        </p:spPr>
      </p:pic>
      <p:sp>
        <p:nvSpPr>
          <p:cNvPr id="11" name="Rectangle 10"/>
          <p:cNvSpPr/>
          <p:nvPr/>
        </p:nvSpPr>
        <p:spPr>
          <a:xfrm>
            <a:off x="11352882" y="6345402"/>
            <a:ext cx="744146" cy="523220"/>
          </a:xfrm>
          <a:prstGeom prst="rect">
            <a:avLst/>
          </a:prstGeom>
        </p:spPr>
        <p:txBody>
          <a:bodyPr wrap="square">
            <a:spAutoFit/>
          </a:bodyPr>
          <a:lstStyle/>
          <a:p>
            <a:r>
              <a:rPr lang="en-US" sz="2800" b="1">
                <a:solidFill>
                  <a:schemeClr val="accent2"/>
                </a:solidFill>
              </a:rPr>
              <a:t>6</a:t>
            </a:r>
            <a:r>
              <a:rPr lang="en-US" sz="2800" b="1" smtClean="0">
                <a:solidFill>
                  <a:schemeClr val="accent2"/>
                </a:solidFill>
              </a:rPr>
              <a:t>/6</a:t>
            </a:r>
            <a:endParaRPr lang="fr-FR" sz="2800">
              <a:solidFill>
                <a:schemeClr val="accent2"/>
              </a:solidFill>
            </a:endParaRPr>
          </a:p>
        </p:txBody>
      </p:sp>
    </p:spTree>
    <p:extLst>
      <p:ext uri="{BB962C8B-B14F-4D97-AF65-F5344CB8AC3E}">
        <p14:creationId xmlns:p14="http://schemas.microsoft.com/office/powerpoint/2010/main" val="37338533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814</Words>
  <Application>Microsoft Office PowerPoint</Application>
  <PresentationFormat>Widescreen</PresentationFormat>
  <Paragraphs>70</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vt:lpstr>
      <vt:lpstr>Calibri</vt:lpstr>
      <vt:lpstr>Calibri Light</vt:lpstr>
      <vt:lpstr>Times New Roman</vt:lpstr>
      <vt:lpstr>Office Theme</vt:lpstr>
      <vt:lpstr>PowerPoint Presentation</vt:lpstr>
      <vt:lpstr>Geometric Science of Information (GSI'23)        Saint-Malo, France, 30th Aug-1st Sept 2023 Keynote speaker: Francis BACH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Nielsen</dc:creator>
  <cp:lastModifiedBy>Nielsen</cp:lastModifiedBy>
  <cp:revision>2</cp:revision>
  <dcterms:created xsi:type="dcterms:W3CDTF">2022-12-15T01:39:53Z</dcterms:created>
  <dcterms:modified xsi:type="dcterms:W3CDTF">2022-12-15T01:41:03Z</dcterms:modified>
</cp:coreProperties>
</file>