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83CDE-8CBB-4C52-935B-38056A7590AE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EA338-1B87-426A-AFFA-8A4E3545339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45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FigIpe-PullbackRieMetric.pdf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EA338-1B87-426A-AFFA-8A4E3545339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67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70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47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48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51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8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77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41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1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31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C736A-803C-4A20-9513-AB9082F9CCB0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19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C736A-803C-4A20-9513-AB9082F9CCB0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A96CB-AD90-4036-AE8D-DEAB1D1483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78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8097" y="-244475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Pullback metric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4142"/>
            <a:ext cx="12080560" cy="35838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2954" y="719597"/>
            <a:ext cx="1196904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smtClean="0">
                <a:solidFill>
                  <a:srgbClr val="FF0000"/>
                </a:solidFill>
              </a:rPr>
              <a:t>Immersion</a:t>
            </a:r>
            <a:r>
              <a:rPr lang="en-US" sz="3200" smtClean="0"/>
              <a:t> f:M→N, </a:t>
            </a:r>
            <a:r>
              <a:rPr lang="en-US" sz="2400" smtClean="0"/>
              <a:t>source manifold M, target Riemannian manifold (N,g)</a:t>
            </a:r>
            <a:endParaRPr lang="en-US" sz="32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smtClean="0">
                <a:solidFill>
                  <a:srgbClr val="FF0000"/>
                </a:solidFill>
              </a:rPr>
              <a:t>Pullback metric</a:t>
            </a:r>
            <a:r>
              <a:rPr lang="en-US" sz="3200" smtClean="0"/>
              <a:t> f</a:t>
            </a:r>
            <a:r>
              <a:rPr lang="en-US" sz="3200" baseline="30000" smtClean="0"/>
              <a:t>*</a:t>
            </a:r>
            <a:r>
              <a:rPr lang="en-US" sz="3200" smtClean="0"/>
              <a:t>g on M:  </a:t>
            </a:r>
            <a:r>
              <a:rPr lang="en-US" sz="3200" b="1" smtClean="0"/>
              <a:t>f</a:t>
            </a:r>
            <a:r>
              <a:rPr lang="en-US" sz="3200" b="1" baseline="30000" smtClean="0"/>
              <a:t>*</a:t>
            </a:r>
            <a:r>
              <a:rPr lang="en-US" sz="3200" b="1" smtClean="0"/>
              <a:t>g</a:t>
            </a:r>
            <a:r>
              <a:rPr lang="en-US" sz="3200" b="1" baseline="-25000" smtClean="0"/>
              <a:t>p</a:t>
            </a:r>
            <a:r>
              <a:rPr lang="en-US" sz="3200" b="1" smtClean="0"/>
              <a:t>(u,v) = g</a:t>
            </a:r>
            <a:r>
              <a:rPr lang="en-US" sz="3200" b="1" baseline="-25000" smtClean="0"/>
              <a:t>f(p)</a:t>
            </a:r>
            <a:r>
              <a:rPr lang="en-US" sz="3200" b="1" smtClean="0"/>
              <a:t>(f</a:t>
            </a:r>
            <a:r>
              <a:rPr lang="en-US" sz="3200" b="1" baseline="-25000" smtClean="0"/>
              <a:t>*</a:t>
            </a:r>
            <a:r>
              <a:rPr lang="en-US" sz="3200" b="1" smtClean="0"/>
              <a:t>u,f</a:t>
            </a:r>
            <a:r>
              <a:rPr lang="en-US" sz="3200" b="1" baseline="-25000" smtClean="0"/>
              <a:t>*</a:t>
            </a:r>
            <a:r>
              <a:rPr lang="en-US" sz="3200" b="1" smtClean="0"/>
              <a:t>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smtClean="0">
                <a:solidFill>
                  <a:srgbClr val="FF0000"/>
                </a:solidFill>
              </a:rPr>
              <a:t>Pushfoward</a:t>
            </a:r>
            <a:r>
              <a:rPr lang="en-US" sz="3200" smtClean="0"/>
              <a:t>: f</a:t>
            </a:r>
            <a:r>
              <a:rPr lang="en-US" sz="3200" baseline="-25000" smtClean="0"/>
              <a:t>*</a:t>
            </a:r>
            <a:r>
              <a:rPr lang="en-US" sz="3200" smtClean="0"/>
              <a:t>=df , </a:t>
            </a:r>
            <a:r>
              <a:rPr lang="en-US" sz="2400" smtClean="0"/>
              <a:t>differential of f, linear approximation of f between tangent planes</a:t>
            </a:r>
            <a:endParaRPr lang="en-US" sz="32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/>
              <a:t>Pushfoward vector: </a:t>
            </a:r>
            <a:r>
              <a:rPr lang="en-US" sz="3200" smtClean="0"/>
              <a:t>f</a:t>
            </a:r>
            <a:r>
              <a:rPr lang="en-US" sz="3200" baseline="-25000" smtClean="0"/>
              <a:t>*</a:t>
            </a:r>
            <a:r>
              <a:rPr lang="en-US" sz="3200" smtClean="0"/>
              <a:t>u= Jac </a:t>
            </a:r>
            <a:r>
              <a:rPr lang="fr-FR" sz="3200"/>
              <a:t>×</a:t>
            </a:r>
            <a:r>
              <a:rPr lang="en-US" sz="3200" smtClean="0"/>
              <a:t> v, Jacobian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smtClean="0"/>
              <a:t>When g = Euclidean metric then f</a:t>
            </a:r>
            <a:r>
              <a:rPr lang="en-US" sz="3200" baseline="30000" smtClean="0"/>
              <a:t>*</a:t>
            </a:r>
            <a:r>
              <a:rPr lang="en-US" sz="3200" smtClean="0"/>
              <a:t>g=Jac</a:t>
            </a:r>
            <a:r>
              <a:rPr lang="en-US" sz="3200" baseline="30000" smtClean="0"/>
              <a:t>T</a:t>
            </a:r>
            <a:r>
              <a:rPr lang="en-US" sz="3200" smtClean="0"/>
              <a:t> </a:t>
            </a:r>
            <a:r>
              <a:rPr lang="fr-FR" sz="3200" smtClean="0"/>
              <a:t>× </a:t>
            </a:r>
            <a:r>
              <a:rPr lang="en-US" sz="3200" smtClean="0"/>
              <a:t>Jac</a:t>
            </a:r>
            <a:endParaRPr lang="fr-FR" sz="3200"/>
          </a:p>
        </p:txBody>
      </p:sp>
    </p:spTree>
    <p:extLst>
      <p:ext uri="{BB962C8B-B14F-4D97-AF65-F5344CB8AC3E}">
        <p14:creationId xmlns:p14="http://schemas.microsoft.com/office/powerpoint/2010/main" val="4696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68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Pullback 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Pullback metric</dc:title>
  <dc:creator>Nielsen</dc:creator>
  <cp:lastModifiedBy>Nielsen</cp:lastModifiedBy>
  <cp:revision>4</cp:revision>
  <dcterms:created xsi:type="dcterms:W3CDTF">2023-10-11T04:56:51Z</dcterms:created>
  <dcterms:modified xsi:type="dcterms:W3CDTF">2023-10-11T05:31:31Z</dcterms:modified>
</cp:coreProperties>
</file>