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52" autoAdjust="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-6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83CDE-8CBB-4C52-935B-38056A7590AE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EA338-1B87-426A-AFFA-8A4E354533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45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.jp/-/en/Katsumi-Nomizu/e/B001HP8CMK/ref=dp_byline_cont_book_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mazon.co.jp/-/en/s/ref=dp_byline_sr_book_2?ie=UTF8&amp;field-author=Takeshi+Sasaki&amp;text=Takeshi+Sasaki&amp;sort=relevancerank&amp;search-alias=books-u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FigIpe-PullbackRieMetric.pdf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EA338-1B87-426A-AFFA-8A4E354533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67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Affine Differential Geometry: Geometry of Affine Immersions (Cambridge Tracts in Mathematics, Series Number 111) Hardcover – November 10, 1994</a:t>
            </a:r>
          </a:p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English Edition  by </a:t>
            </a:r>
            <a:r>
              <a:rPr lang="fr-FR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Katsumi Nomizu</a:t>
            </a:r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ja-JP" alt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</a:t>
            </a:r>
            <a:r>
              <a:rPr lang="fr-FR" altLang="ja-JP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</a:t>
            </a:r>
            <a:r>
              <a:rPr lang="fr-FR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Takeshi Sasaki</a:t>
            </a:r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ja-JP" alt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著</a:t>
            </a:r>
            <a:r>
              <a:rPr lang="fr-FR" altLang="ja-JP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ja-JP" altLang="fr-F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mtClean="0"/>
              <a:t>AffDiffGeo-1994</a:t>
            </a:r>
          </a:p>
          <a:p>
            <a:r>
              <a:rPr lang="fr-FR" smtClean="0"/>
              <a:t>https://www.cambridge.org/9780521441773</a:t>
            </a:r>
          </a:p>
          <a:p>
            <a:endParaRPr lang="en-US" smtClean="0"/>
          </a:p>
          <a:p>
            <a:r>
              <a:rPr lang="fr-FR" smtClean="0"/>
              <a:t>https://mathshistory.st-andrews.ac.uk/Biographies/Su_Buqing/</a:t>
            </a:r>
          </a:p>
          <a:p>
            <a:endParaRPr lang="en-US" smtClean="0"/>
          </a:p>
          <a:p>
            <a:r>
              <a:rPr lang="fr-FR" smtClean="0"/>
              <a:t>https://www.degruyter.com/document/doi/10.1515/9783110268898/html?lang=en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EA338-1B87-426A-AFFA-8A4E3545339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83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\Gamma_f=\left\{ (x,y)\in\bbR^{d+1} \st y=f(x)\right\}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$\Gamma_f$ isometric to $(M\subset\bbR^d,g)$ with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G=I+\nabla f \nabla f^\top 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EA338-1B87-426A-AFFA-8A4E354533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89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\{e_1,\ldots, e_m\}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\{\dx^1,\ldots, \dx^m\}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\inner{\cdot}{\cdot}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\dx^i(e_j)=\inner{\dx^i}{e_j}=\delta_{ij}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 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l^1,\ldots, l^k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v_1,\ldots, v_k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l^i(v_j)=\inner{l^i}{v_j}=\inner{ \sum_{a=1}^m l^i_a \dx^a}{\sum_{b=1}^m v_j^b e_b}=    \sum_{a=1}^m \sum_{b=1}^m</a:t>
            </a:r>
          </a:p>
          <a:p>
            <a:r>
              <a:rPr lang="fr-FR" smtClean="0"/>
              <a:t>l^i_a v_j^b \inner{\dx^a}{e_b}=\sum_{c=1}^m l^i_c v_j^c 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(l^1\wedge \ldots\wedge l^k)(v_1,\ldots, v_k)=\det\left([l^i(v_j)]_{ij}\right)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(\dx^1\wedge \ldots\wedge \dx^m)(e_1,\ldots, e_m)=\det(I_{m,m}) =1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EA338-1B87-426A-AFFA-8A4E3545339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54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48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5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8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7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9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736A-803C-4A20-9513-AB9082F9CCB0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8097" y="-24447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Pullback metric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4142"/>
            <a:ext cx="12080560" cy="3583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954" y="719597"/>
            <a:ext cx="119690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rgbClr val="FF0000"/>
                </a:solidFill>
              </a:rPr>
              <a:t>Immersion</a:t>
            </a:r>
            <a:r>
              <a:rPr lang="en-US" sz="3200" smtClean="0"/>
              <a:t> f:M→N, </a:t>
            </a:r>
            <a:r>
              <a:rPr lang="en-US" sz="2400" smtClean="0"/>
              <a:t>source manifold M, target Riemannian manifold (N,g)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rgbClr val="FF0000"/>
                </a:solidFill>
              </a:rPr>
              <a:t>Pullback metric</a:t>
            </a:r>
            <a:r>
              <a:rPr lang="en-US" sz="3200" smtClean="0"/>
              <a:t> f</a:t>
            </a:r>
            <a:r>
              <a:rPr lang="en-US" sz="3200" baseline="30000" smtClean="0"/>
              <a:t>*</a:t>
            </a:r>
            <a:r>
              <a:rPr lang="en-US" sz="3200" smtClean="0"/>
              <a:t>g on M:  </a:t>
            </a:r>
            <a:r>
              <a:rPr lang="en-US" sz="3200" b="1" smtClean="0"/>
              <a:t>f</a:t>
            </a:r>
            <a:r>
              <a:rPr lang="en-US" sz="3200" b="1" baseline="30000" smtClean="0"/>
              <a:t>*</a:t>
            </a:r>
            <a:r>
              <a:rPr lang="en-US" sz="3200" b="1" smtClean="0"/>
              <a:t>g</a:t>
            </a:r>
            <a:r>
              <a:rPr lang="en-US" sz="3200" b="1" baseline="-25000" smtClean="0"/>
              <a:t>p</a:t>
            </a:r>
            <a:r>
              <a:rPr lang="en-US" sz="3200" b="1" smtClean="0"/>
              <a:t>(u,v) = g</a:t>
            </a:r>
            <a:r>
              <a:rPr lang="en-US" sz="3200" b="1" baseline="-25000" smtClean="0"/>
              <a:t>f(p)</a:t>
            </a:r>
            <a:r>
              <a:rPr lang="en-US" sz="3200" b="1" smtClean="0"/>
              <a:t>(f</a:t>
            </a:r>
            <a:r>
              <a:rPr lang="en-US" sz="3200" b="1" baseline="-25000" smtClean="0"/>
              <a:t>*</a:t>
            </a:r>
            <a:r>
              <a:rPr lang="en-US" sz="3200" b="1" smtClean="0"/>
              <a:t>u,f</a:t>
            </a:r>
            <a:r>
              <a:rPr lang="en-US" sz="3200" b="1" baseline="-25000" smtClean="0"/>
              <a:t>*</a:t>
            </a:r>
            <a:r>
              <a:rPr lang="en-US" sz="3200" b="1" smtClean="0"/>
              <a:t>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rgbClr val="FF0000"/>
                </a:solidFill>
              </a:rPr>
              <a:t>Pushfoward</a:t>
            </a:r>
            <a:r>
              <a:rPr lang="en-US" sz="3200" smtClean="0"/>
              <a:t>: f</a:t>
            </a:r>
            <a:r>
              <a:rPr lang="en-US" sz="3200" baseline="-25000" smtClean="0"/>
              <a:t>*</a:t>
            </a:r>
            <a:r>
              <a:rPr lang="en-US" sz="3200" smtClean="0"/>
              <a:t>=df , </a:t>
            </a:r>
            <a:r>
              <a:rPr lang="en-US" sz="2400" smtClean="0"/>
              <a:t>differential of f, linear approximation of f between tangent planes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Pushfoward vector: f</a:t>
            </a:r>
            <a:r>
              <a:rPr lang="en-US" sz="3200" baseline="-25000" smtClean="0"/>
              <a:t>*</a:t>
            </a:r>
            <a:r>
              <a:rPr lang="en-US" sz="3200" smtClean="0"/>
              <a:t>u= Jac </a:t>
            </a:r>
            <a:r>
              <a:rPr lang="fr-FR" sz="3200"/>
              <a:t>×</a:t>
            </a:r>
            <a:r>
              <a:rPr lang="en-US" sz="3200" smtClean="0"/>
              <a:t> v, Jacobian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When g = Euclidean metric then f</a:t>
            </a:r>
            <a:r>
              <a:rPr lang="en-US" sz="3200" baseline="30000" smtClean="0"/>
              <a:t>*</a:t>
            </a:r>
            <a:r>
              <a:rPr lang="en-US" sz="3200" smtClean="0"/>
              <a:t>g=Jac</a:t>
            </a:r>
            <a:r>
              <a:rPr lang="en-US" sz="3200" baseline="30000" smtClean="0"/>
              <a:t>T</a:t>
            </a:r>
            <a:r>
              <a:rPr lang="en-US" sz="3200" smtClean="0"/>
              <a:t> </a:t>
            </a:r>
            <a:r>
              <a:rPr lang="fr-FR" sz="3200" smtClean="0"/>
              <a:t>× </a:t>
            </a:r>
            <a:r>
              <a:rPr lang="en-US" sz="3200" smtClean="0"/>
              <a:t>Jac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4696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53" y="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Divergences, contrast functions, and yokes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9411" y="1564105"/>
            <a:ext cx="6102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Wait what is a divergence on a manifold... we need pairs, yokes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82" y="2340421"/>
            <a:ext cx="3191370" cy="17142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50" y="3029089"/>
            <a:ext cx="5686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0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1"/>
                </a:solidFill>
              </a:rPr>
              <a:t>Divergences vs contrast functions/yokes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82" y="40536"/>
            <a:ext cx="2471982" cy="1519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726" y="1082200"/>
            <a:ext cx="117305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A </a:t>
            </a:r>
            <a:r>
              <a:rPr lang="en-US" sz="2400" b="1" smtClean="0">
                <a:solidFill>
                  <a:srgbClr val="FF0000"/>
                </a:solidFill>
              </a:rPr>
              <a:t>smooth dissimilarity</a:t>
            </a:r>
            <a:r>
              <a:rPr lang="en-US" sz="2400" smtClean="0"/>
              <a:t> function D(p,q) is called a </a:t>
            </a:r>
            <a:r>
              <a:rPr lang="en-US" sz="2400" b="1" smtClean="0">
                <a:solidFill>
                  <a:srgbClr val="FF0000"/>
                </a:solidFill>
              </a:rPr>
              <a:t>divergence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A divergence is a biparametric function interpreted geometrically as a function on </a:t>
            </a:r>
          </a:p>
          <a:p>
            <a:r>
              <a:rPr lang="en-US" sz="2400" smtClean="0"/>
              <a:t>the </a:t>
            </a:r>
            <a:r>
              <a:rPr lang="en-US" sz="2400" b="1" smtClean="0">
                <a:solidFill>
                  <a:srgbClr val="FF0000"/>
                </a:solidFill>
              </a:rPr>
              <a:t>product manifold</a:t>
            </a:r>
            <a:r>
              <a:rPr lang="en-US" sz="2400" smtClean="0"/>
              <a:t> MxM called a </a:t>
            </a:r>
            <a:r>
              <a:rPr lang="en-US" sz="2400" b="1" smtClean="0">
                <a:solidFill>
                  <a:srgbClr val="FF0000"/>
                </a:solidFill>
              </a:rPr>
              <a:t>contrast function</a:t>
            </a:r>
            <a:r>
              <a:rPr lang="en-US" sz="2400" smtClean="0"/>
              <a:t> or </a:t>
            </a:r>
            <a:r>
              <a:rPr lang="en-US" sz="2400" b="1" smtClean="0">
                <a:solidFill>
                  <a:srgbClr val="FF0000"/>
                </a:solidFill>
              </a:rPr>
              <a:t>yoke </a:t>
            </a:r>
          </a:p>
          <a:p>
            <a:r>
              <a:rPr lang="en-US" sz="2400" smtClean="0"/>
              <a:t>(yoke= </a:t>
            </a:r>
            <a:r>
              <a:rPr lang="en-US" sz="2400"/>
              <a:t>wooden beam used between a pair of </a:t>
            </a:r>
            <a:r>
              <a:rPr lang="en-US" sz="2400"/>
              <a:t>working </a:t>
            </a:r>
            <a:r>
              <a:rPr lang="en-US" sz="2400" smtClean="0"/>
              <a:t>animals </a:t>
            </a:r>
            <a:r>
              <a:rPr lang="en-US" sz="2400"/>
              <a:t>to pull </a:t>
            </a:r>
            <a:r>
              <a:rPr lang="en-US" sz="2400"/>
              <a:t>together </a:t>
            </a:r>
            <a:r>
              <a:rPr lang="en-US" sz="2400" smtClean="0"/>
              <a:t>load)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The contrast function/yoke vanishes on the </a:t>
            </a:r>
            <a:r>
              <a:rPr lang="en-US" sz="2400" b="1" smtClean="0">
                <a:solidFill>
                  <a:srgbClr val="FF0000"/>
                </a:solidFill>
              </a:rPr>
              <a:t>diagonal  </a:t>
            </a:r>
            <a:r>
              <a:rPr lang="el-GR" sz="2400" b="1">
                <a:solidFill>
                  <a:srgbClr val="FF0000"/>
                </a:solidFill>
              </a:rPr>
              <a:t>Δ</a:t>
            </a:r>
            <a:r>
              <a:rPr lang="en-US" sz="2400" b="1" baseline="-25000" smtClean="0">
                <a:solidFill>
                  <a:srgbClr val="FF0000"/>
                </a:solidFill>
              </a:rPr>
              <a:t>M</a:t>
            </a:r>
            <a:r>
              <a:rPr lang="en-US" sz="2400" b="1" smtClean="0">
                <a:solidFill>
                  <a:srgbClr val="FF0000"/>
                </a:solidFill>
              </a:rPr>
              <a:t> of the product manifold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A contrast function or yoke induces a </a:t>
            </a:r>
            <a:r>
              <a:rPr lang="en-US" sz="2400" b="1" smtClean="0">
                <a:solidFill>
                  <a:srgbClr val="FF0000"/>
                </a:solidFill>
              </a:rPr>
              <a:t>statistical structure</a:t>
            </a:r>
            <a:r>
              <a:rPr lang="en-US" sz="2400" smtClean="0"/>
              <a:t> on a manifold</a:t>
            </a:r>
          </a:p>
          <a:p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516" y="3465225"/>
            <a:ext cx="9288380" cy="29570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21339" y="6457890"/>
            <a:ext cx="897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An </a:t>
            </a:r>
            <a:r>
              <a:rPr lang="en-US" sz="2000" b="1">
                <a:solidFill>
                  <a:schemeClr val="accent6"/>
                </a:solidFill>
              </a:rPr>
              <a:t>elementary introduction to information geometry." </a:t>
            </a:r>
            <a:r>
              <a:rPr lang="en-US" sz="2000" b="1" i="1">
                <a:solidFill>
                  <a:schemeClr val="accent6"/>
                </a:solidFill>
              </a:rPr>
              <a:t>Entropy</a:t>
            </a:r>
            <a:r>
              <a:rPr lang="en-US" sz="2000" b="1">
                <a:solidFill>
                  <a:schemeClr val="accent6"/>
                </a:solidFill>
              </a:rPr>
              <a:t> 22.10 (2020): 1100.</a:t>
            </a:r>
            <a:endParaRPr lang="fr-FR" sz="2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book: Global Affine Differential Geometry of Hypersurfa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423" y="1839074"/>
            <a:ext cx="3270947" cy="460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ne Differential Geomet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34" y="1839074"/>
            <a:ext cx="3087867" cy="46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ne differential geometry | WorldCat.or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47" y="1853046"/>
            <a:ext cx="3095030" cy="460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48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Graph of a function as a Riemannian manifold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84" y="1585258"/>
            <a:ext cx="5019675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7416" y="1690688"/>
            <a:ext cx="4488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Graph of a d-variate function:</a:t>
            </a:r>
            <a:endParaRPr lang="fr-FR" sz="2800"/>
          </a:p>
        </p:txBody>
      </p:sp>
      <p:sp>
        <p:nvSpPr>
          <p:cNvPr id="5" name="TextBox 4"/>
          <p:cNvSpPr txBox="1"/>
          <p:nvPr/>
        </p:nvSpPr>
        <p:spPr>
          <a:xfrm>
            <a:off x="1027416" y="2613650"/>
            <a:ext cx="8532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An extrinsic topological manifold of R</a:t>
            </a:r>
            <a:r>
              <a:rPr lang="en-US" sz="2800" baseline="30000" smtClean="0"/>
              <a:t>d+1 </a:t>
            </a:r>
            <a:r>
              <a:rPr lang="en-US" sz="2800"/>
              <a:t>of codimension 1</a:t>
            </a:r>
            <a:endParaRPr lang="fr-FR" sz="2800"/>
          </a:p>
        </p:txBody>
      </p:sp>
      <p:sp>
        <p:nvSpPr>
          <p:cNvPr id="6" name="TextBox 5"/>
          <p:cNvSpPr txBox="1"/>
          <p:nvPr/>
        </p:nvSpPr>
        <p:spPr>
          <a:xfrm>
            <a:off x="945208" y="3690724"/>
            <a:ext cx="10097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Can be interpreted as a d-dimensional intrinsic manifold with metric:</a:t>
            </a:r>
            <a:endParaRPr lang="fr-FR" sz="2800" baseline="300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08" y="4613686"/>
            <a:ext cx="2609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1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alpha-projection unique on doubly-autoparallel submanifolds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8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we be dually flat with non-Hessian metric?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1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152" y="2006552"/>
            <a:ext cx="3626953" cy="559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64" y="-96991"/>
            <a:ext cx="1224853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Wedge product of 1-covectors: matrix determinant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30710"/>
            <a:ext cx="11829007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V: </a:t>
            </a:r>
            <a:r>
              <a:rPr lang="en-US" sz="2800"/>
              <a:t>m-dimensional real </a:t>
            </a:r>
            <a:r>
              <a:rPr lang="en-US" sz="2800" b="1">
                <a:solidFill>
                  <a:srgbClr val="FF0000"/>
                </a:solidFill>
              </a:rPr>
              <a:t>vector</a:t>
            </a:r>
            <a:r>
              <a:rPr lang="en-US" sz="2800"/>
              <a:t> space with </a:t>
            </a:r>
            <a:r>
              <a:rPr lang="en-US" sz="2800" b="1">
                <a:solidFill>
                  <a:srgbClr val="FF0000"/>
                </a:solidFill>
              </a:rPr>
              <a:t>basis</a:t>
            </a:r>
            <a:r>
              <a:rPr lang="en-US" sz="280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V</a:t>
            </a:r>
            <a:r>
              <a:rPr lang="en-US" sz="2800" smtClean="0"/>
              <a:t>*: </a:t>
            </a:r>
            <a:r>
              <a:rPr lang="en-US" sz="2800"/>
              <a:t>dual space of </a:t>
            </a:r>
            <a:r>
              <a:rPr lang="en-US" sz="2800" b="1" smtClean="0">
                <a:solidFill>
                  <a:srgbClr val="FF0000"/>
                </a:solidFill>
              </a:rPr>
              <a:t>covectors</a:t>
            </a:r>
            <a:r>
              <a:rPr lang="en-US" sz="2800" smtClean="0"/>
              <a:t> (</a:t>
            </a:r>
            <a:r>
              <a:rPr lang="en-US" sz="2400" smtClean="0"/>
              <a:t>= linear functions</a:t>
            </a:r>
            <a:r>
              <a:rPr lang="en-US" sz="2800" smtClean="0"/>
              <a:t>) with </a:t>
            </a:r>
            <a:r>
              <a:rPr lang="en-US" sz="2800" b="1" smtClean="0">
                <a:solidFill>
                  <a:srgbClr val="FF0000"/>
                </a:solidFill>
              </a:rPr>
              <a:t>dual basis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Natural </a:t>
            </a:r>
            <a:r>
              <a:rPr lang="en-US" sz="2800" b="1" smtClean="0">
                <a:solidFill>
                  <a:srgbClr val="FF0000"/>
                </a:solidFill>
              </a:rPr>
              <a:t>dual pairing </a:t>
            </a:r>
            <a:r>
              <a:rPr lang="en-US" sz="2800" smtClean="0"/>
              <a:t>            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Evaluation linear functionals (covectors) on vectors via </a:t>
            </a:r>
            <a:r>
              <a:rPr lang="en-US" sz="2800" b="1" smtClean="0">
                <a:solidFill>
                  <a:srgbClr val="FF0000"/>
                </a:solidFill>
              </a:rPr>
              <a:t>bilinear </a:t>
            </a:r>
            <a:r>
              <a:rPr lang="en-US" sz="2800" smtClean="0"/>
              <a:t>dual pairing:  </a:t>
            </a:r>
          </a:p>
          <a:p>
            <a:endParaRPr lang="en-US" sz="280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rgbClr val="FF0000"/>
                </a:solidFill>
              </a:rPr>
              <a:t>Wedge product of k covectors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endParaRPr lang="en-US" sz="2800" smtClean="0"/>
          </a:p>
          <a:p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mtClean="0"/>
              <a:t>For example, </a:t>
            </a:r>
            <a:r>
              <a:rPr lang="en-US" sz="2800" b="1" smtClean="0">
                <a:solidFill>
                  <a:srgbClr val="FF0000"/>
                </a:solidFill>
              </a:rPr>
              <a:t>volume form </a:t>
            </a:r>
            <a:r>
              <a:rPr lang="en-US" sz="2800" smtClean="0"/>
              <a:t>for integration: </a:t>
            </a:r>
            <a:endParaRPr lang="en-US" sz="280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027" y="1130710"/>
            <a:ext cx="2105025" cy="51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938" y="1501584"/>
            <a:ext cx="26289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291" y="1936379"/>
            <a:ext cx="838200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2636" y="3685255"/>
            <a:ext cx="1704975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6" y="4511935"/>
            <a:ext cx="7153275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686" y="5862349"/>
            <a:ext cx="7943850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1290" y="2876884"/>
            <a:ext cx="7773475" cy="8793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15686" y="4511935"/>
            <a:ext cx="7153275" cy="695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6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10115</TotalTime>
  <Words>498</Words>
  <Application>Microsoft Office PowerPoint</Application>
  <PresentationFormat>Widescreen</PresentationFormat>
  <Paragraphs>95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Arial</vt:lpstr>
      <vt:lpstr>Calibri</vt:lpstr>
      <vt:lpstr>Calibri Light</vt:lpstr>
      <vt:lpstr>Office Theme</vt:lpstr>
      <vt:lpstr>Pullback metric</vt:lpstr>
      <vt:lpstr>Divergences, contrast functions, and yokes</vt:lpstr>
      <vt:lpstr>PowerPoint Presentation</vt:lpstr>
      <vt:lpstr>PowerPoint Presentation</vt:lpstr>
      <vt:lpstr>Graph of a function as a Riemannian manifold</vt:lpstr>
      <vt:lpstr>alpha-projection unique on doubly-autoparallel submanifolds</vt:lpstr>
      <vt:lpstr>can we be dually flat with non-Hessian metric?</vt:lpstr>
      <vt:lpstr>Wedge product of 1-covectors: matrix determinant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Pullback metric</dc:title>
  <dc:creator>Nielsen</dc:creator>
  <cp:lastModifiedBy>Nielsen</cp:lastModifiedBy>
  <cp:revision>19</cp:revision>
  <dcterms:created xsi:type="dcterms:W3CDTF">2023-10-11T04:56:51Z</dcterms:created>
  <dcterms:modified xsi:type="dcterms:W3CDTF">2023-10-27T00:30:39Z</dcterms:modified>
</cp:coreProperties>
</file>