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00" autoAdjust="0"/>
  </p:normalViewPr>
  <p:slideViewPr>
    <p:cSldViewPr snapToGrid="0">
      <p:cViewPr varScale="1">
        <p:scale>
          <a:sx n="51" d="100"/>
          <a:sy n="51" d="100"/>
        </p:scale>
        <p:origin x="1232" y="56"/>
      </p:cViewPr>
      <p:guideLst/>
    </p:cSldViewPr>
  </p:slideViewPr>
  <p:notesTextViewPr>
    <p:cViewPr>
      <p:scale>
        <a:sx n="1" d="1"/>
        <a:sy n="1" d="1"/>
      </p:scale>
      <p:origin x="0" y="-53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D2733-1109-44DB-B30E-446E38BA2F6E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A35F-6684-45E1-BDE9-9507AEEF82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04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5dfarHrOdN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Geometry of complex matrices:</a:t>
            </a:r>
          </a:p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Riemann matrix = complex symmetric matrix with positive-definite imaginary part</a:t>
            </a:r>
          </a:p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Space of Riemannian matrices = Siegel upper space, generalize Poincaré upper plane</a:t>
            </a:r>
          </a:p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*SPD trace metric* on i-axis</a:t>
            </a:r>
          </a:p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👉 https://www.mdpi.com/1099-4300/22/9/1019</a:t>
            </a:r>
          </a:p>
          <a:p>
            <a:pPr rtl="0"/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https://twitter.com/FrnkNlsn/status/1620314475902697472</a:t>
            </a:r>
          </a:p>
          <a:p>
            <a:endParaRPr lang="fr-F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https://www.mdpi.com/1099-4300/22/9/1019</a:t>
            </a:r>
          </a:p>
          <a:p>
            <a:endParaRPr lang="fr-FR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https://twitter.com/FrnkNlsn/status/1620314475902697472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A35F-6684-45E1-BDE9-9507AEEF82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9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observing that the </a:t>
            </a:r>
            <a:r>
              <a:rPr lang="el-GR" b="1" smtClean="0">
                <a:solidFill>
                  <a:schemeClr val="accent1"/>
                </a:solidFill>
              </a:rPr>
              <a:t>α-</a:t>
            </a:r>
            <a:r>
              <a:rPr lang="en-US" b="1" smtClean="0">
                <a:solidFill>
                  <a:schemeClr val="accent1"/>
                </a:solidFill>
              </a:rPr>
              <a:t>divergences are the pointwise sum</a:t>
            </a:r>
            <a:r>
              <a:rPr lang="en-US" b="1" baseline="0" smtClean="0">
                <a:solidFill>
                  <a:schemeClr val="accent1"/>
                </a:solidFill>
              </a:rPr>
              <a:t> difference of the weighted arithmetic mean with the weighted geometric mean, we can define divergences by difference of two weighted means and in the limit of </a:t>
            </a:r>
            <a:r>
              <a:rPr lang="el-GR" b="1" smtClean="0">
                <a:solidFill>
                  <a:schemeClr val="accent1"/>
                </a:solidFill>
              </a:rPr>
              <a:t>α</a:t>
            </a:r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→±1</a:t>
            </a:r>
            <a:r>
              <a:rPr lang="en-US" sz="1200" b="1" i="0" kern="1200" baseline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, we get new Kullback-Leibler type divergence: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baseline="0" smtClean="0">
              <a:solidFill>
                <a:schemeClr val="accent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baseline="0" smtClean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https://www.mdpi.com/1999-4893/15/11/435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strike="noStrike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A35F-6684-45E1-BDE9-9507AEEF82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93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A35F-6684-45E1-BDE9-9507AEEF82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319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An algorithm A solving a problem P can be *implemented*</a:t>
            </a:r>
            <a:r>
              <a:rPr lang="en-US" baseline="0" smtClean="0"/>
              <a:t> using several codes C1, C2, ...</a:t>
            </a:r>
          </a:p>
          <a:p>
            <a:r>
              <a:rPr lang="en-US" baseline="0" smtClean="0"/>
              <a:t>Conversely, a code C can be *interpreted* as several algorithms A1, A2, ... solving problems P1, P2, ...</a:t>
            </a:r>
          </a:p>
          <a:p>
            <a:endParaRPr lang="en-US" smtClean="0"/>
          </a:p>
          <a:p>
            <a:r>
              <a:rPr lang="en-US" smtClean="0"/>
              <a:t>Examples:</a:t>
            </a:r>
            <a:endParaRPr lang="fr-FR" smtClean="0"/>
          </a:p>
          <a:p>
            <a:r>
              <a:rPr lang="fr-FR" smtClean="0"/>
              <a:t>- Computing in projective geometry</a:t>
            </a:r>
            <a:r>
              <a:rPr lang="fr-FR" baseline="0" smtClean="0"/>
              <a:t> with duality point/line:</a:t>
            </a:r>
            <a:endParaRPr lang="fr-FR" smtClean="0"/>
          </a:p>
          <a:p>
            <a:r>
              <a:rPr lang="fr-FR" smtClean="0"/>
              <a:t>https://franknielsen.github.io/VisualComputing2005/</a:t>
            </a:r>
          </a:p>
          <a:p>
            <a:r>
              <a:rPr lang="en-US" smtClean="0"/>
              <a:t>- Computing in</a:t>
            </a:r>
            <a:r>
              <a:rPr lang="en-US" baseline="0" smtClean="0"/>
              <a:t> machine learning with duality Bregman divergences/exponential families:</a:t>
            </a:r>
          </a:p>
          <a:p>
            <a:r>
              <a:rPr lang="fr-FR" smtClean="0"/>
              <a:t>https://</a:t>
            </a:r>
            <a:r>
              <a:rPr lang="fr-FR" smtClean="0"/>
              <a:t>arxiv.org/abs/1203.5181</a:t>
            </a:r>
          </a:p>
          <a:p>
            <a:endParaRPr lang="en-US" smtClean="0"/>
          </a:p>
          <a:p>
            <a:r>
              <a:rPr lang="en-US" smtClean="0"/>
              <a:t>---</a:t>
            </a:r>
          </a:p>
          <a:p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Algorithm A solving problem P implemented with codes C1, C2, ... Code C *interpreted* as algorithms A1, A2, ... solving problems P1, P2, ... Ex: - point/line duality of projective geometry - Bregman divergences/exponential families duality </a:t>
            </a:r>
            <a:r>
              <a:rPr lang="fr-FR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https://arxiv.org/abs/1203.5181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A35F-6684-45E1-BDE9-9507AEEF82A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566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Estimate in eta-coordinates, Fisher metric in eta in closed-form provided we can convert lambda-&gt;eta.</a:t>
            </a:r>
          </a:p>
          <a:p>
            <a:r>
              <a:rPr lang="en-US" smtClean="0"/>
              <a:t>Gauss-Newton</a:t>
            </a:r>
            <a:r>
              <a:rPr lang="en-US" baseline="0" smtClean="0"/>
              <a:t> </a:t>
            </a:r>
            <a:r>
              <a:rPr lang="en-US" smtClean="0"/>
              <a:t>Conversion</a:t>
            </a:r>
          </a:p>
          <a:p>
            <a:r>
              <a:rPr lang="en-US" smtClean="0"/>
              <a:t>Example PEF</a:t>
            </a:r>
          </a:p>
          <a:p>
            <a:endParaRPr lang="en-US" smtClean="0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A35F-6684-45E1-BDE9-9507AEEF82A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35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These great textbooks are all available in PDFs from the book pages!</a:t>
            </a:r>
          </a:p>
          <a:p>
            <a:r>
              <a:rPr lang="en-US" smtClean="0"/>
              <a:t>More than 50+ other</a:t>
            </a:r>
            <a:r>
              <a:rPr lang="en-US" baseline="0" smtClean="0"/>
              <a:t> books too at:</a:t>
            </a:r>
          </a:p>
          <a:p>
            <a:r>
              <a:rPr lang="en-US" baseline="0" smtClean="0"/>
              <a:t>https://franknielsen.github.io/Books/CuratedBookLists.html</a:t>
            </a:r>
          </a:p>
          <a:p>
            <a:endParaRPr lang="en-US" baseline="0" smtClean="0"/>
          </a:p>
          <a:p>
            <a:r>
              <a:rPr lang="en-US" baseline="0" smtClean="0"/>
              <a:t>Spread the knowledge, RT!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9A35F-6684-45E1-BDE9-9507AEEF82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09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31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1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5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74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3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54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16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29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88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2DD3-7F06-4893-AD98-C70449213DEA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84A6-17DF-4F87-A475-C88A6D8340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7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613" y="-175649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Geometry of complex matrices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59895" y="782306"/>
            <a:ext cx="7657107" cy="5164240"/>
          </a:xfrm>
        </p:spPr>
        <p:txBody>
          <a:bodyPr/>
          <a:lstStyle/>
          <a:p>
            <a:r>
              <a:rPr lang="en-US" smtClean="0"/>
              <a:t>Riemann matrix: Complex symmetric matrix with positive-definite imaginary part:  Z=S+iP</a:t>
            </a:r>
            <a:endParaRPr lang="en-US"/>
          </a:p>
          <a:p>
            <a:r>
              <a:rPr lang="en-US" smtClean="0"/>
              <a:t>Space of Riemann matrices: Siegel upper space U</a:t>
            </a:r>
          </a:p>
          <a:p>
            <a:r>
              <a:rPr lang="en-US" smtClean="0"/>
              <a:t>Generalize Poincaré upper plane : z=x+iy (dimension 1)</a:t>
            </a:r>
          </a:p>
          <a:p>
            <a:r>
              <a:rPr lang="en-US" smtClean="0"/>
              <a:t>Contains the symmetric positive-definite (SPD) cone on i-axis</a:t>
            </a:r>
            <a:endParaRPr lang="en-US"/>
          </a:p>
          <a:p>
            <a:r>
              <a:rPr lang="en-US" smtClean="0"/>
              <a:t>Siegel metric generalize the SPD trace metric:</a:t>
            </a:r>
          </a:p>
          <a:p>
            <a:endParaRPr lang="en-US" smtClean="0"/>
          </a:p>
          <a:p>
            <a:r>
              <a:rPr lang="en-US" smtClean="0"/>
              <a:t>Siegel distance:</a:t>
            </a:r>
            <a:endParaRPr lang="fr-FR"/>
          </a:p>
        </p:txBody>
      </p:sp>
      <p:pic>
        <p:nvPicPr>
          <p:cNvPr id="1026" name="Picture 2" descr="PDF) Matrix Information Geome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306"/>
            <a:ext cx="4092621" cy="529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6447" y="6180892"/>
            <a:ext cx="117580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smtClean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 information geometry. Heidelberg: Springer, 2013.</a:t>
            </a:r>
          </a:p>
          <a:p>
            <a:r>
              <a:rPr lang="fr-FR" sz="2000" b="1" i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fr-FR" sz="2000" b="1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Siegel–Klein disk: Hilbert geometry of the Siegel disk </a:t>
            </a:r>
            <a:r>
              <a:rPr lang="fr-FR" sz="2000" b="1" i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domain.Entropy</a:t>
            </a:r>
            <a:r>
              <a:rPr lang="fr-FR" sz="2000" b="1" i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22.9 (2020): 1019.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25" y="4387223"/>
            <a:ext cx="4652409" cy="643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413" y="4879446"/>
            <a:ext cx="4827941" cy="130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20" y="318370"/>
            <a:ext cx="1181308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Meaning of </a:t>
            </a:r>
            <a:r>
              <a:rPr lang="el-GR" b="1" smtClean="0">
                <a:solidFill>
                  <a:schemeClr val="accent1"/>
                </a:solidFill>
              </a:rPr>
              <a:t>α-</a:t>
            </a:r>
            <a:r>
              <a:rPr lang="en-US" b="1" smtClean="0">
                <a:solidFill>
                  <a:schemeClr val="accent1"/>
                </a:solidFill>
              </a:rPr>
              <a:t>divergences: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sz="3600" b="1" smtClean="0">
                <a:solidFill>
                  <a:schemeClr val="accent1"/>
                </a:solidFill>
              </a:rPr>
              <a:t>Average difference of arithmetic minus geometric density means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7340" y="6176963"/>
            <a:ext cx="118548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Generalizing the Alpha-Divergences and the Oriented Kullback–Leibler Divergences </a:t>
            </a:r>
          </a:p>
          <a:p>
            <a:r>
              <a:rPr lang="fr-FR" sz="2000" b="1" i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with Quasi-Arithmetic Means. </a:t>
            </a:r>
            <a:r>
              <a:rPr lang="fr-FR" sz="2000" b="1" i="1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lang="fr-FR" sz="2000" b="1" i="0" smtClean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15.11 (2022): 435. </a:t>
            </a:r>
            <a:r>
              <a:rPr lang="fr-FR" sz="2400" b="1">
                <a:solidFill>
                  <a:schemeClr val="accent6"/>
                </a:solidFill>
              </a:rPr>
              <a:t>arXiv:2001.09660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21" y="1436064"/>
            <a:ext cx="6000750" cy="2457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850" y="4581522"/>
            <a:ext cx="7267575" cy="1057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626" y="2564088"/>
            <a:ext cx="3171825" cy="52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5583" y="3423750"/>
            <a:ext cx="234315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7790" y="5549552"/>
            <a:ext cx="3149271" cy="605629"/>
          </a:xfrm>
          <a:prstGeom prst="rect">
            <a:avLst/>
          </a:prstGeom>
        </p:spPr>
      </p:pic>
      <p:sp>
        <p:nvSpPr>
          <p:cNvPr id="11" name="Curved Right Arrow 10"/>
          <p:cNvSpPr/>
          <p:nvPr/>
        </p:nvSpPr>
        <p:spPr>
          <a:xfrm>
            <a:off x="107656" y="1790983"/>
            <a:ext cx="2249039" cy="38478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20462" y="5647874"/>
            <a:ext cx="7097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Non-negativity by dominance of means (AG inequality):</a:t>
            </a:r>
            <a:endParaRPr lang="fr-FR" sz="2400"/>
          </a:p>
        </p:txBody>
      </p:sp>
      <p:sp>
        <p:nvSpPr>
          <p:cNvPr id="13" name="Rectangle 12"/>
          <p:cNvSpPr/>
          <p:nvPr/>
        </p:nvSpPr>
        <p:spPr>
          <a:xfrm>
            <a:off x="1627340" y="3982759"/>
            <a:ext cx="10569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smtClean="0">
                <a:solidFill>
                  <a:srgbClr val="FF0000"/>
                </a:solidFill>
              </a:rPr>
              <a:t>α-</a:t>
            </a:r>
            <a:r>
              <a:rPr lang="en-US" sz="2800" b="1" smtClean="0">
                <a:solidFill>
                  <a:srgbClr val="FF0000"/>
                </a:solidFill>
              </a:rPr>
              <a:t>divergences as difference of arithmetic/geometric weighted means:</a:t>
            </a:r>
            <a:endParaRPr lang="fr-FR" sz="280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15583" y="2153124"/>
            <a:ext cx="274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Arithmetic weighted mean:</a:t>
            </a: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815583" y="3016647"/>
            <a:ext cx="274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Geometric weighted mean:</a:t>
            </a:r>
            <a:endParaRPr lang="fr-FR"/>
          </a:p>
        </p:txBody>
      </p:sp>
      <p:sp>
        <p:nvSpPr>
          <p:cNvPr id="16" name="Rounded Rectangle 15"/>
          <p:cNvSpPr/>
          <p:nvPr/>
        </p:nvSpPr>
        <p:spPr>
          <a:xfrm>
            <a:off x="2524850" y="4505979"/>
            <a:ext cx="7267575" cy="10435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8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83" y="718559"/>
            <a:ext cx="6482317" cy="24925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33" y="-160968"/>
            <a:ext cx="1199993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Bregman manifolds: </a:t>
            </a:r>
            <a:r>
              <a:rPr lang="en-US" sz="4000" b="1" smtClean="0">
                <a:solidFill>
                  <a:schemeClr val="accent1"/>
                </a:solidFill>
              </a:rPr>
              <a:t>Hessian manifolds with global charts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02" y="5499682"/>
            <a:ext cx="3525751" cy="9402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96033" y="6314143"/>
            <a:ext cx="3887244" cy="56050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smtClean="0">
                <a:solidFill>
                  <a:schemeClr val="accent6"/>
                </a:solidFill>
              </a:rPr>
              <a:t>Parallel transport</a:t>
            </a:r>
            <a:endParaRPr lang="fr-FR" sz="2800" b="1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22" y="755577"/>
            <a:ext cx="6326017" cy="2418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7561" y="3101306"/>
            <a:ext cx="4364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Generalized Pythagoras theorem</a:t>
            </a:r>
            <a:endParaRPr lang="fr-FR" sz="2400" b="1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11539" y="3094425"/>
            <a:ext cx="423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Bregman parallelogram identity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956" y="3562971"/>
            <a:ext cx="2387086" cy="262087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3030" y="6095875"/>
            <a:ext cx="3447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6"/>
                </a:solidFill>
              </a:rPr>
              <a:t>geodesic triangle with</a:t>
            </a:r>
          </a:p>
          <a:p>
            <a:pPr algn="ctr"/>
            <a:r>
              <a:rPr lang="en-US" sz="2400" b="1" smtClean="0">
                <a:solidFill>
                  <a:schemeClr val="accent6"/>
                </a:solidFill>
              </a:rPr>
              <a:t>two right angles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501" y="3709078"/>
            <a:ext cx="1543421" cy="18864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8856" y="5595481"/>
            <a:ext cx="3770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6"/>
                </a:solidFill>
              </a:rPr>
              <a:t>Double Pythagoras theorem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350" y="3454203"/>
            <a:ext cx="1853276" cy="19388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556" y="5214415"/>
            <a:ext cx="333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Hessian metric tensor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8758" y="3599906"/>
            <a:ext cx="1649678" cy="15494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34334" y="5048380"/>
            <a:ext cx="327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2</a:t>
            </a:r>
            <a:r>
              <a:rPr lang="en-US" sz="2400" b="1" baseline="30000" smtClean="0">
                <a:solidFill>
                  <a:schemeClr val="accent6"/>
                </a:solidFill>
              </a:rPr>
              <a:t>3</a:t>
            </a:r>
            <a:r>
              <a:rPr lang="en-US" sz="2400" b="1" smtClean="0">
                <a:solidFill>
                  <a:schemeClr val="accent6"/>
                </a:solidFill>
              </a:rPr>
              <a:t>=8 geodesic triangles</a:t>
            </a:r>
            <a:endParaRPr lang="fr-FR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Road to differential geometry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6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82" y="4441993"/>
            <a:ext cx="6811520" cy="681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66" y="0"/>
            <a:ext cx="1199993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 code can be realized by several algorithms solving different problems using  dualities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93" y="1512474"/>
            <a:ext cx="9758819" cy="4351338"/>
          </a:xfrm>
        </p:spPr>
        <p:txBody>
          <a:bodyPr/>
          <a:lstStyle/>
          <a:p>
            <a:r>
              <a:rPr lang="en-US" u="sng" smtClean="0"/>
              <a:t>Example 1</a:t>
            </a:r>
            <a:r>
              <a:rPr lang="en-US" smtClean="0"/>
              <a:t>: </a:t>
            </a:r>
            <a:r>
              <a:rPr lang="en-US" b="1" smtClean="0">
                <a:solidFill>
                  <a:srgbClr val="FF0000"/>
                </a:solidFill>
              </a:rPr>
              <a:t>Duality point/line in projective geometry</a:t>
            </a:r>
          </a:p>
          <a:p>
            <a:pPr marL="0" indent="0">
              <a:buNone/>
            </a:pPr>
            <a:r>
              <a:rPr lang="en-US" smtClean="0"/>
              <a:t>Use </a:t>
            </a:r>
            <a:r>
              <a:rPr lang="en-US" b="1" smtClean="0">
                <a:solidFill>
                  <a:schemeClr val="accent6"/>
                </a:solidFill>
              </a:rPr>
              <a:t>3D homogeneous vectors</a:t>
            </a:r>
            <a:r>
              <a:rPr lang="en-US" smtClean="0"/>
              <a:t> and </a:t>
            </a:r>
            <a:r>
              <a:rPr lang="en-US" b="1" smtClean="0">
                <a:solidFill>
                  <a:schemeClr val="accent6"/>
                </a:solidFill>
              </a:rPr>
              <a:t>cross product</a:t>
            </a:r>
            <a:r>
              <a:rPr lang="en-US" smtClean="0"/>
              <a:t>   to find the intersection point p=l</a:t>
            </a:r>
            <a:r>
              <a:rPr lang="en-US" baseline="-25000" smtClean="0"/>
              <a:t>1</a:t>
            </a:r>
            <a:r>
              <a:rPr lang="en-US" smtClean="0"/>
              <a:t>xl</a:t>
            </a:r>
            <a:r>
              <a:rPr lang="en-US" baseline="-25000" smtClean="0"/>
              <a:t>2</a:t>
            </a:r>
            <a:r>
              <a:rPr lang="en-US" smtClean="0"/>
              <a:t> of two lines l</a:t>
            </a:r>
            <a:r>
              <a:rPr lang="en-US" baseline="-25000" smtClean="0"/>
              <a:t>1</a:t>
            </a:r>
            <a:r>
              <a:rPr lang="en-US" smtClean="0"/>
              <a:t> and l</a:t>
            </a:r>
            <a:r>
              <a:rPr lang="en-US" baseline="-25000" smtClean="0"/>
              <a:t>2</a:t>
            </a:r>
            <a:r>
              <a:rPr lang="en-US" smtClean="0"/>
              <a:t> or dually the line passing l through points l</a:t>
            </a:r>
            <a:r>
              <a:rPr lang="en-US" baseline="-25000" smtClean="0"/>
              <a:t>1</a:t>
            </a:r>
            <a:r>
              <a:rPr lang="en-US" baseline="30000" smtClean="0"/>
              <a:t>*</a:t>
            </a:r>
            <a:r>
              <a:rPr lang="en-US" smtClean="0"/>
              <a:t> and  l</a:t>
            </a:r>
            <a:r>
              <a:rPr lang="en-US" baseline="-25000" smtClean="0"/>
              <a:t>2</a:t>
            </a:r>
            <a:r>
              <a:rPr lang="en-US" baseline="30000" smtClean="0"/>
              <a:t>*</a:t>
            </a:r>
          </a:p>
          <a:p>
            <a:pPr marL="0" indent="0">
              <a:buNone/>
            </a:pPr>
            <a:endParaRPr lang="en-US" baseline="30000"/>
          </a:p>
          <a:p>
            <a:pPr marL="0" indent="0">
              <a:buNone/>
            </a:pPr>
            <a:endParaRPr lang="en-US" baseline="30000" smtClean="0"/>
          </a:p>
          <a:p>
            <a:r>
              <a:rPr lang="en-US" u="sng"/>
              <a:t>Example </a:t>
            </a:r>
            <a:r>
              <a:rPr lang="en-US" u="sng" smtClean="0"/>
              <a:t>2</a:t>
            </a:r>
            <a:r>
              <a:rPr lang="en-US" smtClean="0"/>
              <a:t>: </a:t>
            </a:r>
            <a:r>
              <a:rPr lang="en-US" b="1" smtClean="0">
                <a:solidFill>
                  <a:srgbClr val="FF0000"/>
                </a:solidFill>
              </a:rPr>
              <a:t>Duality exponential families/Bregman divergences</a:t>
            </a:r>
            <a:endParaRPr lang="fr-FR" b="1">
              <a:solidFill>
                <a:srgbClr val="FF0000"/>
              </a:solidFill>
            </a:endParaRPr>
          </a:p>
        </p:txBody>
      </p:sp>
      <p:pic>
        <p:nvPicPr>
          <p:cNvPr id="3074" name="Picture 2" descr="https://franknielsen.github.io/VisualComputing2005/programs/segdointerse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113" y="685354"/>
            <a:ext cx="1168476" cy="120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ver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930" y="685354"/>
            <a:ext cx="2086728" cy="262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051" y="4955871"/>
            <a:ext cx="4204439" cy="14290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693" y="4955871"/>
            <a:ext cx="7411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Use </a:t>
            </a:r>
            <a:r>
              <a:rPr lang="en-US" sz="2800" b="1" smtClean="0">
                <a:solidFill>
                  <a:schemeClr val="accent6"/>
                </a:solidFill>
              </a:rPr>
              <a:t>Bregman k-means</a:t>
            </a:r>
            <a:r>
              <a:rPr lang="en-US" sz="2800" smtClean="0"/>
              <a:t> to learn a mixture of exponential families: amount to dually do a </a:t>
            </a:r>
            <a:r>
              <a:rPr lang="en-US" sz="2800" b="1" smtClean="0">
                <a:solidFill>
                  <a:schemeClr val="accent6"/>
                </a:solidFill>
              </a:rPr>
              <a:t>classification expectation-maximization</a:t>
            </a:r>
            <a:r>
              <a:rPr lang="en-US" sz="2800" smtClean="0"/>
              <a:t> (CEM):</a:t>
            </a:r>
          </a:p>
          <a:p>
            <a:r>
              <a:rPr lang="en-US" sz="2800" smtClean="0"/>
              <a:t>or </a:t>
            </a:r>
            <a:r>
              <a:rPr lang="en-US" sz="2800" b="1" smtClean="0">
                <a:solidFill>
                  <a:schemeClr val="accent6"/>
                </a:solidFill>
              </a:rPr>
              <a:t>k-MLE for k-Maximum Likelihood Expectation</a:t>
            </a:r>
            <a:endParaRPr lang="fr-FR" sz="28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MLE, CRLB and IG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franknielsen.github.io/Books/Cover-CAS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81" y="238310"/>
            <a:ext cx="2058182" cy="30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ranknielsen.github.io/Books/CoverR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39" y="157185"/>
            <a:ext cx="2154408" cy="276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franknielsen.github.io/Books/CoverHighDimD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595" y="154731"/>
            <a:ext cx="2168771" cy="307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franknielsen.github.io/Books/Cover-AlgorithmsEricks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56" y="3467080"/>
            <a:ext cx="2364440" cy="331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franknielsen.github.io/Books/CoverMM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939" y="3530452"/>
            <a:ext cx="2271792" cy="32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franknielsen.github.io/Books/CoverITIL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99" y="3530452"/>
            <a:ext cx="2479464" cy="32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4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488</Words>
  <Application>Microsoft Office PowerPoint</Application>
  <PresentationFormat>Widescreen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Geometry of complex matrices</vt:lpstr>
      <vt:lpstr>Meaning of α-divergences:  Average difference of arithmetic minus geometric density means </vt:lpstr>
      <vt:lpstr>Bregman manifolds: Hessian manifolds with global charts</vt:lpstr>
      <vt:lpstr>Road to differential geometry</vt:lpstr>
      <vt:lpstr>A code can be realized by several algorithms solving different problems using  dualities</vt:lpstr>
      <vt:lpstr>Asymptotic MLE, CRLB and IG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 of matrices</dc:title>
  <dc:creator>Nielsen</dc:creator>
  <cp:lastModifiedBy>Nielsen</cp:lastModifiedBy>
  <cp:revision>17</cp:revision>
  <dcterms:created xsi:type="dcterms:W3CDTF">2023-10-11T23:55:49Z</dcterms:created>
  <dcterms:modified xsi:type="dcterms:W3CDTF">2023-10-18T10:34:32Z</dcterms:modified>
</cp:coreProperties>
</file>