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7309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46CC-D59D-4339-8BB1-A9F9ED2A9232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D1A2-6D34-4C18-B181-8DCE8D94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Geometry of domains versus geometry of manifolds: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Consider a domain as a *global chart of an underlying manifold* vs consider a general manifold covered by several local charts forming an atlas.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Examples: Dually flat spaces (information geometry of domains) versus Hessian manifolds (several charts)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dirty="0"/>
              <a:t>https://arxiv.org/abs/1910.03935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55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Stigler law of eponymy:  No scientific discovery is named after its original discover!</a:t>
            </a:r>
          </a:p>
          <a:p>
            <a:r>
              <a:rPr kumimoji="1" lang="en-US" altLang="ja-JP" dirty="0"/>
              <a:t>Example: Wasserstein distance was first defined and used by </a:t>
            </a:r>
            <a:r>
              <a:rPr lang="en-US" altLang="ja-JP" dirty="0"/>
              <a:t>Kantorovich in 1939</a:t>
            </a:r>
          </a:p>
          <a:p>
            <a:r>
              <a:rPr kumimoji="1" lang="en-US" altLang="ja-JP"/>
              <a:t>https://en.wikipedia.org/wiki/Wasserstein_metric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76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E4FF-46F6-0346-41F9-5DB80B091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B6F4F-13C7-D5B6-0D8E-3120112D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7F2B-1C20-350A-D28C-46FB1B15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D4EA-1981-AD5C-1BF0-D3CBF6AB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ABA4-B7A8-BB77-AF00-66BF9674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04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AE53-903E-E757-C260-BCFC823A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A202F-C5EC-5238-F540-B236748C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BD73-055C-6817-FEED-D9E79A4C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FA93-7ECD-A17A-077D-32E6125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36F5-7483-0C2C-8042-A16F5D4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5E65C-EE4B-757B-120B-5BE36648D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64629-9900-10F3-FC31-F1C6B587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E175-3D5B-0331-E2A5-DA4563DE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D65D-564C-300E-9374-0150D764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0EE9-B18C-A1B7-D5C4-1831E3F0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36A4-6D03-27F1-8203-179B1A21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0933-D095-4AA4-4AF5-E1E1C83B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9FCE-D55B-19CF-D4D3-6CCB9B3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B7A9-B7EA-03B7-5C30-E56A7D25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8B5F-0886-3B08-92F7-F47255C2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70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F4BC-7E95-9AB2-11A9-C6085A3D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BE7CB-12C6-0E7E-02D4-7A95ABAA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2136-8769-6BE1-AB57-17CEAB8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C36F-CD9F-9BA3-3995-B810D8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E461-C927-6F3D-1B67-61A74CF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1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76EF-3116-9BFB-7758-3BD4238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E77-39EB-049B-D7B0-C528F4274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8ED0-8919-7E5A-E04F-F52F17CA3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A56F-C879-D775-F4D5-38071572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E580-ADA7-B72D-F712-CC4045FF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6C39B-572C-CA6C-536E-C8541484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4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6482-55AE-FD1C-E581-FCABB430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2B21-E4BF-A7BD-FB28-5E6F4F78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E9129-B8F0-459F-68F6-AD8E9EF81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901A-B62C-981F-90CA-1D72BD066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59670-9F50-267D-C297-6DEC87F93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AFF0D-2781-5B35-A7CD-D2A419A4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07967-5DB7-EAA6-AF6A-B0327222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921D8-6F6F-4C7B-06E3-81842803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09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C16E-C455-EF08-D2F8-BF8870C5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B6526-DA08-1791-2E8C-B9440941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F635A-13FF-6D75-E96F-10A459C0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F63EB-6C98-D231-A754-685906F0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9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DFD51-30BF-65A4-A4CA-2FBD9608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4E573-823A-18DB-FC82-70CCA0D3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9C4B-72C1-EA44-411B-6AB6DC60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2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C56B-928A-DDC4-9E2D-F450804E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C3ED-92AA-2E14-A48D-81241F3F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CAE5F-94CA-1076-E290-DEB29BE4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ABD95-8AA2-79D1-1798-18B74D4C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B648-E9F2-F6D1-8685-728A7B72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C9A12-45C2-1B77-02CC-B0006E62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55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BBA2-7173-4050-E66C-A0407F2C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67BED-D2CC-42E3-7390-F360D219A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B5D5D-1BD2-2F3D-754A-6FED1089D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88F55-2BE1-8D55-ED18-1E5E5938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366C3-64EC-7FDA-3FDD-A749C620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C6BF2-5D2B-4BC6-0CA7-B6A858D3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91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9ECEE-09E8-B0AF-6FA6-3206BFF5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F655-9C76-5113-E0DA-1547A6CF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00F7-68E9-B3A5-90BB-950FBD855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592E-08D8-4034-BC65-AAA143CC77EA}" type="datetimeFigureOut">
              <a:rPr kumimoji="1" lang="ja-JP" altLang="en-US" smtClean="0"/>
              <a:t>2024/2/21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0432B-E999-BACB-5BC9-7CF4CAB9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AC27-6C47-5E97-4EF8-8013B262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AAF4-4497-FD50-76CD-7FFCA4D6D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D7EAA-4878-6D6B-5923-1637EEB97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04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E41B-8FF4-AC37-F828-5491E7C4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" y="-110363"/>
            <a:ext cx="11777472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Geometry of domains vs geometry of manifolds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9663-0716-B0DD-10BC-31106676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3801"/>
            <a:ext cx="12159996" cy="435133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 manifold M is covered by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several local coordinate charts </a:t>
            </a:r>
            <a:r>
              <a:rPr kumimoji="1" lang="en-US" altLang="ja-JP" sz="2400" dirty="0"/>
              <a:t>forming an atlas</a:t>
            </a:r>
          </a:p>
          <a:p>
            <a:r>
              <a:rPr kumimoji="1" lang="en-US" altLang="ja-JP" sz="2400" dirty="0"/>
              <a:t>View a domain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i="0" dirty="0">
                <a:effectLst/>
              </a:rPr>
              <a:t> as a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single global chart with </a:t>
            </a:r>
            <a:r>
              <a:rPr lang="en-US" altLang="ja-JP" sz="2400" b="1" dirty="0">
                <a:solidFill>
                  <a:srgbClr val="FF0000"/>
                </a:solidFill>
              </a:rPr>
              <a:t>coordinate </a:t>
            </a:r>
            <a:r>
              <a:rPr lang="el-GR" altLang="ja-JP" sz="2400" b="0" i="0" dirty="0">
                <a:effectLst/>
              </a:rPr>
              <a:t>θ</a:t>
            </a:r>
            <a:r>
              <a:rPr lang="en-US" altLang="ja-JP" sz="2400" b="0" dirty="0"/>
              <a:t> 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b="0" dirty="0"/>
              <a:t> </a:t>
            </a:r>
            <a:r>
              <a:rPr lang="en-US" altLang="ja-JP" sz="2400" i="0" dirty="0">
                <a:effectLst/>
              </a:rPr>
              <a:t>of a manifold: M</a:t>
            </a:r>
            <a:r>
              <a:rPr lang="el-GR" altLang="ja-JP" sz="2400" i="0" baseline="-25000" dirty="0">
                <a:effectLst/>
              </a:rPr>
              <a:t>ϴ</a:t>
            </a:r>
            <a:endParaRPr lang="en-US" altLang="ja-JP" sz="2400" i="0" baseline="-25000" dirty="0">
              <a:effectLst/>
            </a:endParaRPr>
          </a:p>
          <a:p>
            <a:r>
              <a:rPr kumimoji="1" lang="en-US" altLang="ja-JP" sz="2400" dirty="0"/>
              <a:t>Dually flat spaces are single chart manifolds induced by a </a:t>
            </a:r>
            <a:r>
              <a:rPr lang="en-US" altLang="ja-JP" sz="2400" dirty="0"/>
              <a:t>Legendre-type strictly convex and smooth function defined on a convex domain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i="0" dirty="0">
                <a:effectLst/>
              </a:rPr>
              <a:t>, the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parameter spaces of statistical models: </a:t>
            </a:r>
            <a:r>
              <a:rPr lang="en-US" altLang="ja-JP" sz="2400" i="0" dirty="0">
                <a:effectLst/>
              </a:rPr>
              <a:t>They are global single chart examples of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Hessian manifolds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nformation Geometry and Its Applications (Applied Mathematical Sciences,  194): Amari, Shun-ichi: 9784431559771: Amazon.com: Books">
            <a:extLst>
              <a:ext uri="{FF2B5EF4-FFF2-40B4-BE49-F238E27FC236}">
                <a16:creationId xmlns:a16="http://schemas.microsoft.com/office/drawing/2014/main" id="{CB300B17-09F9-3C55-3300-A309EF77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41" y="3005892"/>
            <a:ext cx="1960415" cy="29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ometry of Hessian Structures : Shima, Hirohiko: Foreign Language  Books - Amazon.co.jp">
            <a:extLst>
              <a:ext uri="{FF2B5EF4-FFF2-40B4-BE49-F238E27FC236}">
                <a16:creationId xmlns:a16="http://schemas.microsoft.com/office/drawing/2014/main" id="{651D9BF4-C3AB-63CA-C68B-0F0EA389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61" y="3005892"/>
            <a:ext cx="1960414" cy="29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5ECBE-A85B-3CEE-EB6C-8290036BBAD9}"/>
              </a:ext>
            </a:extLst>
          </p:cNvPr>
          <p:cNvSpPr txBox="1"/>
          <p:nvPr/>
        </p:nvSpPr>
        <p:spPr>
          <a:xfrm>
            <a:off x="780288" y="5968279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</a:rPr>
              <a:t>Geometry of domains:</a:t>
            </a:r>
          </a:p>
          <a:p>
            <a:pPr algn="ctr"/>
            <a:r>
              <a:rPr lang="en-US" altLang="ja-JP" sz="2400" b="1" dirty="0">
                <a:solidFill>
                  <a:schemeClr val="accent6"/>
                </a:solidFill>
              </a:rPr>
              <a:t>Dually flat spaces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57D48-A58A-CA04-257B-E312AB2EC094}"/>
              </a:ext>
            </a:extLst>
          </p:cNvPr>
          <p:cNvSpPr txBox="1"/>
          <p:nvPr/>
        </p:nvSpPr>
        <p:spPr>
          <a:xfrm>
            <a:off x="5504688" y="5975640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</a:rPr>
              <a:t>Geometry of manifolds:</a:t>
            </a:r>
          </a:p>
          <a:p>
            <a:pPr algn="ctr"/>
            <a:r>
              <a:rPr lang="en-US" altLang="ja-JP" sz="2400" b="1" dirty="0">
                <a:solidFill>
                  <a:schemeClr val="accent6"/>
                </a:solidFill>
              </a:rPr>
              <a:t>Hessian manifolds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Amazon.co.jp: Progress in Information Geometry: Theory and Applications  (Signals and Communication Technology) : Nielsen, Frank: Foreign Language  Books">
            <a:extLst>
              <a:ext uri="{FF2B5EF4-FFF2-40B4-BE49-F238E27FC236}">
                <a16:creationId xmlns:a16="http://schemas.microsoft.com/office/drawing/2014/main" id="{0F28A831-3FA3-F519-EC30-F8746568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03" y="4624028"/>
            <a:ext cx="1302073" cy="196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58E0DE53-2E4D-E305-F103-13BCAB5FE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3" y="235222"/>
            <a:ext cx="3011036" cy="4213147"/>
          </a:xfr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FA66D77-CCC4-A288-1B06-D6993C9B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00" y="3046645"/>
            <a:ext cx="3109798" cy="41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4DFD94B5-C2BA-7204-DDAA-83B29AAC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35117"/>
            <a:ext cx="8839200" cy="2628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86808C-7E81-CB37-04B0-139F574DEEE4}"/>
              </a:ext>
            </a:extLst>
          </p:cNvPr>
          <p:cNvSpPr/>
          <p:nvPr/>
        </p:nvSpPr>
        <p:spPr>
          <a:xfrm>
            <a:off x="381000" y="2095500"/>
            <a:ext cx="2714625" cy="8001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99800-7813-6170-22B2-4C96EDFDF583}"/>
              </a:ext>
            </a:extLst>
          </p:cNvPr>
          <p:cNvSpPr/>
          <p:nvPr/>
        </p:nvSpPr>
        <p:spPr>
          <a:xfrm>
            <a:off x="3533775" y="627855"/>
            <a:ext cx="8476062" cy="2636161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BA4228AE-2248-B01F-728B-8E5EC92C61F2}"/>
              </a:ext>
            </a:extLst>
          </p:cNvPr>
          <p:cNvSpPr/>
          <p:nvPr/>
        </p:nvSpPr>
        <p:spPr>
          <a:xfrm>
            <a:off x="2990850" y="2040054"/>
            <a:ext cx="542925" cy="657225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82A42-5B75-85CE-4D54-CBF300E2B2DD}"/>
              </a:ext>
            </a:extLst>
          </p:cNvPr>
          <p:cNvCxnSpPr/>
          <p:nvPr/>
        </p:nvCxnSpPr>
        <p:spPr>
          <a:xfrm flipV="1">
            <a:off x="5749296" y="2562704"/>
            <a:ext cx="6158204" cy="8397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BF79C2-C2D6-DFC4-EB24-22DCD718CD91}"/>
              </a:ext>
            </a:extLst>
          </p:cNvPr>
          <p:cNvCxnSpPr>
            <a:cxnSpLocks/>
          </p:cNvCxnSpPr>
          <p:nvPr/>
        </p:nvCxnSpPr>
        <p:spPr>
          <a:xfrm flipV="1">
            <a:off x="3606171" y="2895600"/>
            <a:ext cx="8204829" cy="621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4263D5-ED98-4F17-389C-CBF03B51CAAF}"/>
              </a:ext>
            </a:extLst>
          </p:cNvPr>
          <p:cNvCxnSpPr>
            <a:cxnSpLocks/>
          </p:cNvCxnSpPr>
          <p:nvPr/>
        </p:nvCxnSpPr>
        <p:spPr>
          <a:xfrm>
            <a:off x="3606170" y="3206631"/>
            <a:ext cx="110870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1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3E46-0F50-409A-D44A-A5BF4E9E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7" y="-14805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Origin of the Wasserstein distance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857D8-F7EF-1233-BEFC-FEB68C44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" y="3875698"/>
            <a:ext cx="5061545" cy="1546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D0573-43AA-F431-890F-CEB5A4BE8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7" y="6094715"/>
            <a:ext cx="5002067" cy="701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6CA0B-A010-9527-5928-B9E20BC89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53" y="2732047"/>
            <a:ext cx="4484612" cy="1165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40428B-E06F-FCEE-74EC-DDDDE728578A}"/>
              </a:ext>
            </a:extLst>
          </p:cNvPr>
          <p:cNvSpPr txBox="1"/>
          <p:nvPr/>
        </p:nvSpPr>
        <p:spPr>
          <a:xfrm>
            <a:off x="194387" y="1889726"/>
            <a:ext cx="5787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Dobrushin</a:t>
            </a:r>
            <a:r>
              <a:rPr lang="en-US" altLang="ja-JP" dirty="0"/>
              <a:t> termed the </a:t>
            </a:r>
            <a:r>
              <a:rPr lang="en-US" altLang="ja-JP" b="1" dirty="0" err="1">
                <a:solidFill>
                  <a:schemeClr val="accent6"/>
                </a:solidFill>
              </a:rPr>
              <a:t>Vasershtein</a:t>
            </a:r>
            <a:r>
              <a:rPr lang="en-US" altLang="ja-JP" b="1" dirty="0">
                <a:solidFill>
                  <a:schemeClr val="accent6"/>
                </a:solidFill>
              </a:rPr>
              <a:t> distance </a:t>
            </a:r>
            <a:r>
              <a:rPr lang="en-US" altLang="ja-JP" dirty="0"/>
              <a:t>in 1970</a:t>
            </a:r>
          </a:p>
          <a:p>
            <a:r>
              <a:rPr lang="en-US" altLang="ja-JP" dirty="0"/>
              <a:t>citing a paper of </a:t>
            </a:r>
            <a:r>
              <a:rPr lang="en-US" altLang="ja-JP" dirty="0" err="1"/>
              <a:t>Vasershtein</a:t>
            </a:r>
            <a:r>
              <a:rPr lang="en-US" altLang="ja-JP" dirty="0"/>
              <a:t> 1969:</a:t>
            </a:r>
          </a:p>
          <a:p>
            <a:endParaRPr kumimoji="1" lang="ja-JP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AD0B0-8000-E650-55B6-AF0B32F20B31}"/>
              </a:ext>
            </a:extLst>
          </p:cNvPr>
          <p:cNvSpPr txBox="1"/>
          <p:nvPr/>
        </p:nvSpPr>
        <p:spPr>
          <a:xfrm>
            <a:off x="6652880" y="1939089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But first definition given by Kantorovich in 1939:</a:t>
            </a:r>
            <a:endParaRPr kumimoji="1" lang="ja-JP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9665C2-1084-135A-6717-9A40050A9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821" y="2458897"/>
            <a:ext cx="5276183" cy="43991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4F3B7F-DA19-C75C-7677-9242A382D652}"/>
              </a:ext>
            </a:extLst>
          </p:cNvPr>
          <p:cNvSpPr txBox="1"/>
          <p:nvPr/>
        </p:nvSpPr>
        <p:spPr>
          <a:xfrm>
            <a:off x="187730" y="1144472"/>
            <a:ext cx="12004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b="1" dirty="0">
                <a:latin typeface="Arial Narrow" panose="020B0606020202030204" pitchFamily="34" charset="0"/>
              </a:rPr>
              <a:t>Stigler law of eponymy:  No scientific discovery is named after its original discover!</a:t>
            </a:r>
            <a:endParaRPr kumimoji="1" lang="ja-JP" alt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0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240</Words>
  <Application>Microsoft Office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Arial Narrow</vt:lpstr>
      <vt:lpstr>Office Theme</vt:lpstr>
      <vt:lpstr>PowerPoint Presentation</vt:lpstr>
      <vt:lpstr>Geometry of domains vs geometry of manifolds</vt:lpstr>
      <vt:lpstr>PowerPoint Presentation</vt:lpstr>
      <vt:lpstr>Origin of the Wasserstein distance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Nielsen, Frank (Sony CSL)</dc:creator>
  <cp:lastModifiedBy>Nielsen, Frank (Sony CSL)</cp:lastModifiedBy>
  <cp:revision>4</cp:revision>
  <dcterms:created xsi:type="dcterms:W3CDTF">2024-02-19T08:59:48Z</dcterms:created>
  <dcterms:modified xsi:type="dcterms:W3CDTF">2024-02-23T04:29:29Z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2024-02-19T09:00:05Z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462d8e94-1ff2-4e8a-9757-b26cc548a22a</vt:lpwstr>
  </property>
  <property fmtid="{D5CDD505-2E9C-101B-9397-08002B2CF9AE}" pid="8" name="MSIP_Label_1f8e20e6-048a-4bad-a26b-318dd1cd4d47_ContentBits">
    <vt:lpwstr>0</vt:lpwstr>
  </property>
</Properties>
</file>