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72" r:id="rId3"/>
    <p:sldId id="279" r:id="rId4"/>
    <p:sldId id="280" r:id="rId5"/>
    <p:sldId id="273" r:id="rId6"/>
    <p:sldId id="274" r:id="rId7"/>
    <p:sldId id="275" r:id="rId8"/>
    <p:sldId id="276" r:id="rId9"/>
    <p:sldId id="278" r:id="rId10"/>
    <p:sldId id="271" r:id="rId11"/>
    <p:sldId id="267" r:id="rId12"/>
    <p:sldId id="268" r:id="rId13"/>
    <p:sldId id="270" r:id="rId14"/>
    <p:sldId id="269" r:id="rId15"/>
    <p:sldId id="265" r:id="rId16"/>
    <p:sldId id="266" r:id="rId17"/>
    <p:sldId id="264" r:id="rId18"/>
    <p:sldId id="262" r:id="rId19"/>
    <p:sldId id="263" r:id="rId20"/>
    <p:sldId id="261" r:id="rId21"/>
    <p:sldId id="260" r:id="rId22"/>
    <p:sldId id="258" r:id="rId23"/>
    <p:sldId id="257" r:id="rId24"/>
    <p:sldId id="259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975" autoAdjust="0"/>
  </p:normalViewPr>
  <p:slideViewPr>
    <p:cSldViewPr snapToGrid="0">
      <p:cViewPr varScale="1">
        <p:scale>
          <a:sx n="60" d="100"/>
          <a:sy n="60" d="100"/>
        </p:scale>
        <p:origin x="152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D4C2D-CE11-4A36-9412-76A548B99578}" type="datetimeFigureOut">
              <a:rPr kumimoji="1" lang="ja-JP" altLang="en-US" smtClean="0"/>
              <a:t>2024/1/5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3250-0369-4FF2-8A87-F471EFBE0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94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4NUyH4U04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hermodynamics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asme.org/topics-resources/content/nicolas-leonard-sadi-carnot" TargetMode="External"/><Relationship Id="rId4" Type="http://schemas.openxmlformats.org/officeDocument/2006/relationships/hyperlink" Target="https://en.wikipedia.org/wiki/Second_law_of_thermodynamics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TqP6yRXk2P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TqP6yRXRSn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Two definitions of the geometric Jensen-Shannon divergences (G-JSD):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① Use M-statistical mixtures. Merit is to obtain closed-form formula for multivariate normal with M=geometric mean: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https://www.mdpi.com/1099-4300/21/5/485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② Define statistical divergence geometrically as a function on the product manifold. Then replace abstract mean by midpoint on a geodesic:</a:t>
            </a:r>
          </a:p>
          <a:p>
            <a:r>
              <a:rPr kumimoji="1" lang="en-US" altLang="ja-JP" dirty="0"/>
              <a:t>https://link.springer.com/chapter/10.1007/978-3-031-38271-0_15</a:t>
            </a:r>
          </a:p>
          <a:p>
            <a:r>
              <a:rPr kumimoji="1" lang="en-US" altLang="ja-JP" dirty="0"/>
              <a:t>Video: https://www.youtube.com/watch?v=m-mElw8nRPM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64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Great trilogy books on machine learning by Prof. Ali Sayed (EPFL):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Foundations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Inference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Learning</a:t>
            </a:r>
          </a:p>
          <a:p>
            <a:pPr marL="171450" indent="-171450">
              <a:buFontTx/>
              <a:buChar char="-"/>
            </a:pP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https://tinyurl.com/TrilogyAliSayed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033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Affine manifold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lang="en-US" altLang="ja-JP" b="1" i="0" dirty="0">
                <a:effectLst/>
                <a:latin typeface="+mj-lt"/>
              </a:rPr>
              <a:t>)</a:t>
            </a:r>
            <a:r>
              <a:rPr kumimoji="1" lang="en-US" altLang="ja-JP" b="1" dirty="0">
                <a:latin typeface="+mj-lt"/>
              </a:rPr>
              <a:t>: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Hessian manifold : Affine manifold + Hessian metric tensor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Bregman manifold = Hessian manifold with global chart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 </a:t>
            </a: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https://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tinyurl.com/HessBreg</a:t>
            </a:r>
            <a:endParaRPr lang="en-US" altLang="ja-JP" b="1" i="0" u="none" strike="noStrike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https://twitter.com/FrnkNlsn/status/1712991125672518000</a:t>
            </a:r>
          </a:p>
          <a:p>
            <a:endParaRPr lang="en-US" altLang="ja-JP" b="1" i="0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https://link.springer.com/chapter/10.1007/978-3-030-65459-7_7</a:t>
            </a:r>
          </a:p>
          <a:p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38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Simple iterative algorithm to compute the geometric matrix mean of n SPD matrices.</a:t>
            </a:r>
          </a:p>
          <a:p>
            <a:r>
              <a:rPr kumimoji="1" lang="en-US" altLang="ja-JP" dirty="0"/>
              <a:t>Extend to approximate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 from variates:</a:t>
            </a:r>
          </a:p>
          <a:p>
            <a:endParaRPr kumimoji="1" lang="en-US" altLang="ja-JP" dirty="0">
              <a:solidFill>
                <a:schemeClr val="accent4"/>
              </a:solidFill>
              <a:latin typeface="Arial Narrow" panose="020B0606020202030204" pitchFamily="34" charset="0"/>
            </a:endParaRPr>
          </a:p>
          <a:p>
            <a:r>
              <a:rPr kumimoji="1" lang="en-US" altLang="ja-JP" dirty="0"/>
              <a:t>https://franknielsen.github.io/MatrixGeometricMean/WhatIsInductiveMean-notformatted.pdf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14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fr-FR" altLang="ja-JP" dirty="0"/>
              <a:t>Mesures informationnelles classiques, quantiques et généralisations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0579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effectLst/>
                <a:latin typeface="-apple-system"/>
              </a:rPr>
              <a:t>2024 is the bicentennial celebration of the birthday of thermodynamics by Sadi Carnot who passed away from cholera at 36 years old.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effectLst/>
                <a:latin typeface="-apple-system"/>
              </a:rPr>
              <a:t>His unique 1824 French book is the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founding work of </a:t>
            </a:r>
            <a:r>
              <a:rPr lang="en-US" altLang="ja-JP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Thermodynamics"/>
              </a:rPr>
              <a:t>thermodynamics</a:t>
            </a:r>
            <a:r>
              <a:rPr lang="en-US" altLang="ja-JP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which formulated the </a:t>
            </a:r>
            <a:r>
              <a:rPr lang="en-US" altLang="ja-JP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Second law of thermodynamics"/>
              </a:rPr>
              <a:t>second law of thermodynamics</a:t>
            </a:r>
            <a:r>
              <a:rPr lang="en-US" altLang="ja-JP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 and  </a:t>
            </a:r>
            <a:r>
              <a:rPr lang="en-US" altLang="ja-JP" b="0" i="0" dirty="0">
                <a:effectLst/>
                <a:latin typeface="-apple-system"/>
              </a:rPr>
              <a:t>was later translated in English as “</a:t>
            </a:r>
            <a:r>
              <a:rPr lang="en-US" altLang="ja-JP" b="0" i="0" u="sng" dirty="0">
                <a:solidFill>
                  <a:srgbClr val="1A0DAB"/>
                </a:solidFill>
                <a:effectLst/>
                <a:latin typeface="arial" panose="020B0604020202020204" pitchFamily="34" charset="0"/>
              </a:rPr>
              <a:t>Reflections on the Motive Power of Fire”</a:t>
            </a:r>
            <a:r>
              <a:rPr lang="en-US" altLang="ja-JP" b="0" i="0" dirty="0">
                <a:effectLst/>
                <a:latin typeface="-apple-system"/>
              </a:rPr>
              <a:t> </a:t>
            </a:r>
          </a:p>
          <a:p>
            <a:endParaRPr lang="en-US" altLang="ja-JP" b="0" i="0" dirty="0">
              <a:effectLst/>
              <a:latin typeface="-apple-system"/>
            </a:endParaRPr>
          </a:p>
          <a:p>
            <a:r>
              <a:rPr lang="en-US" altLang="ja-JP" b="0" i="0" dirty="0">
                <a:effectLst/>
                <a:latin typeface="-apple-system"/>
              </a:rPr>
              <a:t>Timeline of thermodynamics</a:t>
            </a:r>
          </a:p>
          <a:p>
            <a:r>
              <a:rPr lang="en-US" altLang="ja-JP" b="0" i="0" dirty="0">
                <a:effectLst/>
                <a:latin typeface="-apple-system"/>
              </a:rPr>
              <a:t>https://en.wikipedia.org/wiki/Timeline_of_thermodynamics</a:t>
            </a:r>
          </a:p>
          <a:p>
            <a:endParaRPr lang="en-US" altLang="ja-JP" b="0" i="0" dirty="0">
              <a:effectLst/>
              <a:latin typeface="-apple-system"/>
            </a:endParaRPr>
          </a:p>
          <a:p>
            <a:r>
              <a:rPr lang="en-US" altLang="ja-JP" b="0" i="0" dirty="0">
                <a:effectLst/>
                <a:latin typeface="-apple-system"/>
              </a:rPr>
              <a:t>2024 conference in homage of Carnot: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dirty="0">
                <a:effectLst/>
                <a:latin typeface="-apple-system"/>
              </a:rPr>
              <a:t>https://carnotlille2024.sciencesconf.org/</a:t>
            </a:r>
          </a:p>
          <a:p>
            <a:endParaRPr lang="en-US" altLang="ja-JP" b="0" i="0" dirty="0">
              <a:effectLst/>
              <a:latin typeface="-apple-system"/>
            </a:endParaRPr>
          </a:p>
          <a:p>
            <a:endParaRPr lang="en-US" altLang="ja-JP" b="0" i="0" dirty="0">
              <a:effectLst/>
              <a:latin typeface="-apple-system"/>
            </a:endParaRPr>
          </a:p>
          <a:p>
            <a:r>
              <a:rPr lang="en-US" altLang="ja-JP" b="0" i="0" dirty="0">
                <a:effectLst/>
                <a:latin typeface="-apple-system"/>
              </a:rPr>
              <a:t>https://twitter.com/FrnkNlsn/status/1526065109843714053</a:t>
            </a:r>
          </a:p>
          <a:p>
            <a:endParaRPr lang="en-US" altLang="ja-JP" b="0" i="0" dirty="0">
              <a:effectLst/>
              <a:latin typeface="-apple-system"/>
            </a:endParaRPr>
          </a:p>
          <a:p>
            <a:r>
              <a:rPr lang="en-US" altLang="ja-JP" b="0" i="0" dirty="0">
                <a:effectLst/>
                <a:latin typeface="-apple-system"/>
              </a:rPr>
              <a:t>1824-2024 : 200 YEARS BIRTHDAY OF THERMODYNAMICS INVENTION by SADI CARNOT</a:t>
            </a:r>
            <a:br>
              <a:rPr lang="en-US" altLang="ja-JP" b="0" i="0" dirty="0">
                <a:effectLst/>
                <a:latin typeface="-apple-system"/>
              </a:rPr>
            </a:br>
            <a:r>
              <a:rPr lang="en-US" altLang="ja-JP" b="0" i="0" dirty="0">
                <a:effectLst/>
                <a:latin typeface="-apple-system"/>
              </a:rPr>
              <a:t>Celebration of 200 years since the publication of Sadi Carnot's </a:t>
            </a:r>
            <a:r>
              <a:rPr lang="en-US" altLang="ja-JP" b="0" i="0" dirty="0" err="1">
                <a:effectLst/>
                <a:latin typeface="-apple-system"/>
              </a:rPr>
              <a:t>Réflexions</a:t>
            </a:r>
            <a:r>
              <a:rPr lang="en-US" altLang="ja-JP" b="0" i="0" dirty="0">
                <a:effectLst/>
                <a:latin typeface="-apple-system"/>
              </a:rPr>
              <a:t> sur la puissance </a:t>
            </a:r>
            <a:r>
              <a:rPr lang="en-US" altLang="ja-JP" b="0" i="0" dirty="0" err="1">
                <a:effectLst/>
                <a:latin typeface="-apple-system"/>
              </a:rPr>
              <a:t>motrice</a:t>
            </a:r>
            <a:r>
              <a:rPr lang="en-US" altLang="ja-JP" b="0" i="0" dirty="0">
                <a:effectLst/>
                <a:latin typeface="-apple-system"/>
              </a:rPr>
              <a:t> du Feu, 1824–2024</a:t>
            </a:r>
            <a:br>
              <a:rPr lang="en-US" altLang="ja-JP" b="0" i="0" dirty="0">
                <a:effectLst/>
                <a:latin typeface="-apple-system"/>
              </a:rPr>
            </a:br>
            <a:r>
              <a:rPr lang="en-US" altLang="ja-JP" b="0" i="0" dirty="0">
                <a:effectLst/>
                <a:latin typeface="-apple-system"/>
              </a:rPr>
              <a:t>CARNOT LILLE 2024: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i="0" u="none" strike="noStrike" dirty="0">
                <a:solidFill>
                  <a:srgbClr val="1A0DAB"/>
                </a:solidFill>
                <a:effectLst/>
                <a:latin typeface="arial" panose="020B0604020202020204" pitchFamily="34" charset="0"/>
                <a:hlinkClick r:id="rId5"/>
              </a:rPr>
              <a:t>Father of Thermodynamics</a:t>
            </a:r>
          </a:p>
          <a:p>
            <a:endParaRPr lang="en-US" altLang="ja-JP" b="0" i="0" dirty="0">
              <a:effectLst/>
              <a:latin typeface="-apple-system"/>
            </a:endParaRPr>
          </a:p>
          <a:p>
            <a:r>
              <a:rPr lang="en-US" altLang="ja-JP" i="0" dirty="0">
                <a:effectLst/>
                <a:latin typeface="-apple-system"/>
              </a:rPr>
              <a:t>https://en.wikipedia.org/wiki/Nicolas_L%C3%A9onard_Sadi_Carnot</a:t>
            </a:r>
          </a:p>
          <a:p>
            <a:endParaRPr lang="en-US" altLang="ja-JP" b="0" i="0" dirty="0">
              <a:effectLst/>
              <a:latin typeface="-apple-system"/>
            </a:endParaRPr>
          </a:p>
          <a:p>
            <a:r>
              <a:rPr lang="en-US" altLang="ja-JP" b="0" i="0" dirty="0">
                <a:effectLst/>
                <a:latin typeface="-apple-system"/>
              </a:rPr>
              <a:t>https://carnotlille2024.sciencesconf.org/</a:t>
            </a:r>
          </a:p>
          <a:p>
            <a:br>
              <a:rPr lang="en-US" altLang="ja-JP" b="0" i="0" dirty="0">
                <a:effectLst/>
                <a:latin typeface="-apple-system"/>
              </a:rPr>
            </a:br>
            <a:r>
              <a:rPr lang="en-US" altLang="ja-JP" b="0" i="0" dirty="0">
                <a:effectLst/>
                <a:latin typeface="-apple-system"/>
              </a:rPr>
              <a:t>https://www.youtube.com/watch?v=ldGs2lgW_tM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5755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Well-known that </a:t>
            </a:r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 between exponential family densities amount to a reverse Bregman divergence induced by the cumulant function.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KLD between unnormalized densities amount to a reverse Bregman divergence induced by the partition function which is log-convex and hence convex.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👉</a:t>
            </a:r>
            <a:r>
              <a:rPr kumimoji="1" lang="en-US" altLang="ja-JP" dirty="0"/>
              <a:t>https://arxiv.org/abs/2312.12849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946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 err="1">
                <a:solidFill>
                  <a:schemeClr val="accent5"/>
                </a:solidFill>
              </a:rPr>
              <a:t>Hölder</a:t>
            </a:r>
            <a:r>
              <a:rPr kumimoji="1" lang="en-US" altLang="ja-JP" b="1" dirty="0">
                <a:solidFill>
                  <a:schemeClr val="accent5"/>
                </a:solidFill>
              </a:rPr>
              <a:t> inequality is used to prove that the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natural parameter space of exponential families is convex:</a:t>
            </a:r>
          </a:p>
          <a:p>
            <a:r>
              <a:rPr kumimoji="1" lang="en-US" altLang="ja-JP" sz="1200" b="1" dirty="0">
                <a:solidFill>
                  <a:srgbClr val="FF0000"/>
                </a:solidFill>
              </a:rPr>
              <a:t>Choice of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Hölder</a:t>
            </a:r>
            <a:r>
              <a:rPr kumimoji="1" lang="en-US" altLang="ja-JP" b="1" dirty="0">
                <a:solidFill>
                  <a:schemeClr val="accent5"/>
                </a:solidFill>
              </a:rPr>
              <a:t> conjugate exponents and positive powered partition functions.</a:t>
            </a:r>
          </a:p>
          <a:p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arxiv.org/abs/2312.12849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648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(2/3) Thread on exponential families &amp; </a:t>
            </a:r>
            <a:r>
              <a:rPr lang="en-US" altLang="ja-JP" b="0" i="0" u="none" strike="noStrike" dirty="0" err="1">
                <a:solidFill>
                  <a:srgbClr val="0F1419"/>
                </a:solidFill>
                <a:effectLst/>
                <a:latin typeface="TwitterChirp"/>
              </a:rPr>
              <a:t>Hölder</a:t>
            </a:r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 inequality </a:t>
            </a:r>
          </a:p>
          <a:p>
            <a:endParaRPr lang="en-US" altLang="ja-JP" b="0" i="0" u="none" strike="noStrike" dirty="0">
              <a:solidFill>
                <a:srgbClr val="0F1419"/>
              </a:solidFill>
              <a:effectLst/>
              <a:latin typeface="TwitterChirp"/>
            </a:endParaRPr>
          </a:p>
          <a:p>
            <a:r>
              <a:rPr lang="en-US" altLang="ja-JP" b="0" i="0" u="none" strike="noStrike" dirty="0" err="1">
                <a:solidFill>
                  <a:srgbClr val="0F1419"/>
                </a:solidFill>
                <a:effectLst/>
                <a:latin typeface="TwitterChirp"/>
              </a:rPr>
              <a:t>Hölder</a:t>
            </a:r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 inequality is used to prove that the partition function Z is log-convex.</a:t>
            </a:r>
          </a:p>
          <a:p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By taking the logarithm of the log-convex inequality, we get that the </a:t>
            </a:r>
            <a:r>
              <a:rPr lang="en-US" altLang="ja-JP" b="1" dirty="0">
                <a:solidFill>
                  <a:srgbClr val="FF0000"/>
                </a:solidFill>
              </a:rPr>
              <a:t>cumulant function F=log Z is convex</a:t>
            </a:r>
            <a:endParaRPr lang="en-US" altLang="ja-JP" b="0" i="0" u="none" strike="noStrike" dirty="0">
              <a:solidFill>
                <a:srgbClr val="0F1419"/>
              </a:solidFill>
              <a:effectLst/>
              <a:latin typeface="TwitterChirp"/>
            </a:endParaRPr>
          </a:p>
          <a:p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 </a:t>
            </a:r>
          </a:p>
          <a:p>
            <a:endParaRPr lang="en-US" altLang="ja-JP" b="0" i="0" u="none" strike="noStrike" dirty="0">
              <a:solidFill>
                <a:srgbClr val="0F1419"/>
              </a:solidFill>
              <a:effectLst/>
              <a:latin typeface="TwitterChirp"/>
              <a:hlinkClick r:id="rId3"/>
            </a:endParaRP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arxiv.org/abs/2312.12849</a:t>
            </a:r>
            <a:endParaRPr lang="en-US" altLang="ja-JP" b="0" i="0" u="none" strike="noStrike" dirty="0">
              <a:solidFill>
                <a:srgbClr val="1D9BF0"/>
              </a:solidFill>
              <a:effectLst/>
              <a:latin typeface="TwitterChirp"/>
            </a:endParaRPr>
          </a:p>
          <a:p>
            <a:endParaRPr kumimoji="1" lang="en-US" altLang="ja-JP" b="0" i="0" u="none" strike="noStrike" dirty="0">
              <a:solidFill>
                <a:srgbClr val="1D9BF0"/>
              </a:solidFill>
              <a:effectLst/>
              <a:latin typeface="TwitterChirp"/>
            </a:endParaRPr>
          </a:p>
          <a:p>
            <a:r>
              <a:rPr kumimoji="1" lang="en-US" altLang="ja-JP" dirty="0"/>
              <a:t>https://twitter.com/FrnkNlsn/status/1740200121206534303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66185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What is the math/physics of learning</a:t>
            </a:r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dirty="0">
                <a:solidFill>
                  <a:schemeClr val="bg1"/>
                </a:solidFill>
              </a:rPr>
              <a:t>Physics is embedded Mathematics in Nature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047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https://en.wikipedia.org/wiki/Generalized_Stokes_theorem</a:t>
            </a:r>
          </a:p>
          <a:p>
            <a:r>
              <a:rPr kumimoji="1" lang="en-US" altLang="ja-JP" dirty="0"/>
              <a:t>https://en.wikipedia.org/wiki/Geometric_algebra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249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masterpiece (text)books that shaped  the field of Machine Learning</a:t>
            </a:r>
          </a:p>
          <a:p>
            <a:r>
              <a:rPr kumimoji="1" lang="en-US" altLang="ja-JP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089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39E8-4553-E688-58F1-3107AF670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E8D6A-D124-1012-C030-7B6E9CB5E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E499-0163-991D-9DA4-29CBD956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4BC9-BD90-A49F-F2B0-A8EB44F1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26CA-A62D-5383-1CB6-E06BFF0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DC74-90E8-A06F-483F-ECA59C52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BB9FC-A15D-25AA-C74F-09888322F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4045-5780-54E6-F536-6787422E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8D64-C179-01CA-73FD-70A6322A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294E-DD04-8F28-4968-59B3DEE1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0F98-0119-B5EA-23AE-EB5464415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4923D-C41C-40D0-10A6-B17CECFF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34DA6-6594-8A48-2E2E-F1B6AD8E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6564-3F4A-BB1B-733A-E3004A7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5BB0-4B28-0F56-E8C4-06BDA75A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8F01-BB68-DB88-F5CF-6FB4445D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8A29-5A9D-6243-F35A-7F99D127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8788-1240-B4A5-490B-F8A31D40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8E6F-E601-29EF-B48C-D1B4421D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9A8D-1205-0F5B-B7E8-BB004E79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4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D7D3-AFC8-04B6-E8FF-F14F2C45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198C-8709-C4A2-EABE-F810A096B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A7F14-9728-77B4-DCB8-9B7CD1A2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A607-489D-46F6-0789-81C0D11D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63B7-D2CE-A991-74B2-4A174A0F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22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E70-0856-E35A-45BC-3DE26223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D76F-0FC7-7813-23F7-E6DD2B176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371F-F467-4CB6-D55D-FD2EB3BA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57B8-20F0-9DAD-AF8B-77F95484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87B1-1A2A-8600-CD3D-545560FD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B7D5F-C05A-D8A6-5D13-774BA050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F5BC-3094-141E-C81D-D2F3CCDE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BDB4-985F-2A64-9195-151FFB4A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5BB70-99B8-9DDA-BB04-F47A55BA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BF85E-BFD7-F9E4-BA80-64AC47ECC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3E324-7838-CEB9-A7BD-AF9375E9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D52E4-F99A-5ED2-74CD-61DDD92D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92DD1-2D82-10F7-8A9F-A3094688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39946-71C7-5934-B859-28DFB15D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51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65CA-FA40-127B-A875-B2E0E884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E47D1-5BCF-16D9-5039-9CE91660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46F70-04D7-00CD-D21E-5D649CB7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B67C-88D7-97C2-945C-39C33CFB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3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EDA49-6FA1-8C07-07F4-0FDB627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23E26-2E5E-D49F-39B0-5D1F1C9A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2281-0F45-61CF-9C13-F62C2B75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73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536-14F1-B282-6C80-E422DDDD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C3DF-4C8E-063E-443E-6F85BF6F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0E6C-7A9C-4718-D5D5-D18854B0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CB768-BBDF-FC74-D443-90758208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9BFBE-B930-CB72-15C2-B4269E0F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0F05B-3B3E-C203-F70A-07CD039F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4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B94D-3C54-810C-E370-B910F74D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32F1A-9389-D0FB-BFF3-584FA3B4C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617CE-1855-942F-025F-F232B3AD8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D91C2-DAF3-EAD3-2011-8D27838D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2024/1/5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4A276-7BB9-F09B-926C-3EA6AE3A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F217B-4274-7C6A-B050-FBD52511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00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514A7-4151-2CE6-9E98-6AC7A6DF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00639-AD01-45E1-0A6A-3326FC20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C59F-0210-A50C-92BF-6E4FCE08D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D380-D20F-4BF7-A204-3A9DABE281DF}" type="datetimeFigureOut">
              <a:rPr kumimoji="1" lang="ja-JP" altLang="en-US" smtClean="0"/>
              <a:t>2024/1/5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9C01-3DE6-CF01-F425-13F21F5A3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2EC3-3002-0AE7-3B71-D791DD897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75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jpeg"/><Relationship Id="rId3" Type="http://schemas.openxmlformats.org/officeDocument/2006/relationships/image" Target="../media/image34.jpeg"/><Relationship Id="rId7" Type="http://schemas.openxmlformats.org/officeDocument/2006/relationships/image" Target="../media/image3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jpeg"/><Relationship Id="rId11" Type="http://schemas.openxmlformats.org/officeDocument/2006/relationships/image" Target="../media/image42.jpeg"/><Relationship Id="rId5" Type="http://schemas.openxmlformats.org/officeDocument/2006/relationships/image" Target="../media/image36.jpeg"/><Relationship Id="rId10" Type="http://schemas.openxmlformats.org/officeDocument/2006/relationships/image" Target="../media/image41.jpeg"/><Relationship Id="rId4" Type="http://schemas.openxmlformats.org/officeDocument/2006/relationships/image" Target="../media/image35.jpeg"/><Relationship Id="rId9" Type="http://schemas.openxmlformats.org/officeDocument/2006/relationships/image" Target="../media/image40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jpeg"/><Relationship Id="rId3" Type="http://schemas.openxmlformats.org/officeDocument/2006/relationships/image" Target="../media/image35.jpeg"/><Relationship Id="rId7" Type="http://schemas.openxmlformats.org/officeDocument/2006/relationships/image" Target="../media/image39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jpeg"/><Relationship Id="rId5" Type="http://schemas.openxmlformats.org/officeDocument/2006/relationships/image" Target="../media/image37.jpeg"/><Relationship Id="rId10" Type="http://schemas.openxmlformats.org/officeDocument/2006/relationships/image" Target="../media/image42.jpeg"/><Relationship Id="rId4" Type="http://schemas.openxmlformats.org/officeDocument/2006/relationships/image" Target="../media/image36.jpeg"/><Relationship Id="rId9" Type="http://schemas.openxmlformats.org/officeDocument/2006/relationships/image" Target="../media/image4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jpe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jpeg"/><Relationship Id="rId4" Type="http://schemas.openxmlformats.org/officeDocument/2006/relationships/image" Target="../media/image59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msa.sciencesconf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ite.unibo.it/calista/en" TargetMode="External"/><Relationship Id="rId4" Type="http://schemas.openxmlformats.org/officeDocument/2006/relationships/hyperlink" Target="https://www.ecm2024sevilla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2E4A7-9247-E0ED-8B71-62398425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120028"/>
            <a:ext cx="10515600" cy="1325563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5"/>
                </a:solidFill>
              </a:rPr>
              <a:t>Geometric Jensen-Shannon divergences:</a:t>
            </a:r>
            <a:br>
              <a:rPr lang="en-US" altLang="ja-JP" b="1" dirty="0">
                <a:solidFill>
                  <a:schemeClr val="accent5"/>
                </a:solidFill>
              </a:rPr>
            </a:br>
            <a:r>
              <a:rPr lang="en-US" altLang="ja-JP" b="1" dirty="0">
                <a:solidFill>
                  <a:schemeClr val="accent5"/>
                </a:solidFill>
              </a:rPr>
              <a:t>Two meanings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F10E64-7C91-9504-7EF5-DE608D85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918" y="2777733"/>
            <a:ext cx="10515600" cy="4351338"/>
          </a:xfrm>
        </p:spPr>
        <p:txBody>
          <a:bodyPr/>
          <a:lstStyle/>
          <a:p>
            <a:r>
              <a:rPr lang="en-US" altLang="ja-JP" dirty="0"/>
              <a:t>Replace </a:t>
            </a:r>
            <a:r>
              <a:rPr lang="en-US" altLang="ja-JP" i="1" dirty="0"/>
              <a:t>arithmetic</a:t>
            </a:r>
            <a:r>
              <a:rPr lang="en-US" altLang="ja-JP" dirty="0"/>
              <a:t> by </a:t>
            </a:r>
            <a:r>
              <a:rPr lang="en-US" altLang="ja-JP" b="1" dirty="0">
                <a:solidFill>
                  <a:srgbClr val="FF0000"/>
                </a:solidFill>
              </a:rPr>
              <a:t>abstract mean </a:t>
            </a:r>
            <a:r>
              <a:rPr lang="en-US" altLang="ja-JP" dirty="0"/>
              <a:t>in the JSD: </a:t>
            </a:r>
            <a:r>
              <a:rPr lang="en-US" altLang="ja-JP" dirty="0">
                <a:solidFill>
                  <a:srgbClr val="FF0000"/>
                </a:solidFill>
                <a:highlight>
                  <a:srgbClr val="FFFF00"/>
                </a:highlight>
              </a:rPr>
              <a:t>M-JSD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View JSD as a </a:t>
            </a:r>
            <a:r>
              <a:rPr lang="en-US" altLang="ja-JP" b="1" dirty="0">
                <a:solidFill>
                  <a:srgbClr val="FF0000"/>
                </a:solidFill>
              </a:rPr>
              <a:t>contrast divergence</a:t>
            </a:r>
            <a:r>
              <a:rPr lang="en-US" altLang="ja-JP" dirty="0"/>
              <a:t>, a </a:t>
            </a:r>
            <a:r>
              <a:rPr lang="en-US" altLang="ja-JP" i="1" dirty="0">
                <a:solidFill>
                  <a:srgbClr val="FF0000"/>
                </a:solidFill>
              </a:rPr>
              <a:t>geometric function </a:t>
            </a:r>
            <a:r>
              <a:rPr lang="en-US" altLang="ja-JP" dirty="0"/>
              <a:t>on the product manifold </a:t>
            </a:r>
            <a:r>
              <a:rPr lang="en-US" altLang="ja-JP" dirty="0" err="1"/>
              <a:t>MxM</a:t>
            </a:r>
            <a:r>
              <a:rPr lang="en-US" altLang="ja-JP" dirty="0"/>
              <a:t> using a 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∇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-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geodesic</a:t>
            </a:r>
            <a:r>
              <a:rPr lang="en-US" altLang="ja-JP" dirty="0"/>
              <a:t>: </a:t>
            </a:r>
            <a:r>
              <a:rPr lang="ja-JP" altLang="en-US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∇</a:t>
            </a:r>
            <a:r>
              <a:rPr lang="en-US" altLang="ja-JP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-JSD</a:t>
            </a:r>
            <a:endParaRPr lang="ja-JP" altLang="en-US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C0AC0-6F65-3ECF-9887-C435D9B2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98" y="1677093"/>
            <a:ext cx="8715375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F3324-F887-B0FF-95FD-FA81994D32F4}"/>
              </a:ext>
            </a:extLst>
          </p:cNvPr>
          <p:cNvSpPr txBox="1"/>
          <p:nvPr/>
        </p:nvSpPr>
        <p:spPr>
          <a:xfrm>
            <a:off x="6328466" y="976724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FF00"/>
                </a:highlight>
              </a:rPr>
              <a:t>Ordinary</a:t>
            </a:r>
          </a:p>
          <a:p>
            <a:pPr algn="ctr"/>
            <a:r>
              <a:rPr lang="en-US" altLang="ja-JP" dirty="0">
                <a:highlight>
                  <a:srgbClr val="FFFF00"/>
                </a:highlight>
              </a:rPr>
              <a:t>Jensen-Shannon divergence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466B1F01-FC8E-C9BD-B81D-DD7F64E33F33}"/>
              </a:ext>
            </a:extLst>
          </p:cNvPr>
          <p:cNvSpPr/>
          <p:nvPr/>
        </p:nvSpPr>
        <p:spPr>
          <a:xfrm>
            <a:off x="72462" y="1802883"/>
            <a:ext cx="2338633" cy="27764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92E84BD5-DC00-D2D8-39DA-D398D54AB40F}"/>
              </a:ext>
            </a:extLst>
          </p:cNvPr>
          <p:cNvSpPr/>
          <p:nvPr/>
        </p:nvSpPr>
        <p:spPr>
          <a:xfrm>
            <a:off x="245882" y="1800520"/>
            <a:ext cx="2186233" cy="5057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875D03-0A0B-8FB5-79CC-6AAC19D7A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205" y="5762986"/>
            <a:ext cx="8515545" cy="8712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5BBCB7-845B-98F3-4AE8-AC6E6355E4F7}"/>
              </a:ext>
            </a:extLst>
          </p:cNvPr>
          <p:cNvSpPr txBox="1"/>
          <p:nvPr/>
        </p:nvSpPr>
        <p:spPr>
          <a:xfrm>
            <a:off x="2509027" y="3579138"/>
            <a:ext cx="2100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2551C-83BC-F8C9-3836-0B8D4FFBBA48}"/>
              </a:ext>
            </a:extLst>
          </p:cNvPr>
          <p:cNvSpPr txBox="1"/>
          <p:nvPr/>
        </p:nvSpPr>
        <p:spPr>
          <a:xfrm>
            <a:off x="2584515" y="5846822"/>
            <a:ext cx="868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②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F8D360-6B3F-ABCC-BEAD-BF2D13BE8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689" y="3191095"/>
            <a:ext cx="7262459" cy="8130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51F1E7-7F05-6026-E5BD-A1BA2CFE5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248" y="3885464"/>
            <a:ext cx="2881256" cy="7847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D3A93A-0DFA-C5D7-CB54-7AA0387E4212}"/>
              </a:ext>
            </a:extLst>
          </p:cNvPr>
          <p:cNvSpPr txBox="1"/>
          <p:nvPr/>
        </p:nvSpPr>
        <p:spPr>
          <a:xfrm>
            <a:off x="7919607" y="3928260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Mixture </a:t>
            </a:r>
            <a:r>
              <a:rPr kumimoji="1" lang="en-US" altLang="ja-JP" sz="1600" dirty="0" err="1"/>
              <a:t>wrt</a:t>
            </a:r>
            <a:endParaRPr kumimoji="1" lang="en-US" altLang="ja-JP" sz="1600" dirty="0"/>
          </a:p>
          <a:p>
            <a:pPr algn="ctr"/>
            <a:r>
              <a:rPr lang="en-US" altLang="ja-JP" sz="1600" dirty="0"/>
              <a:t>a mean M</a:t>
            </a:r>
            <a:endParaRPr kumimoji="1" lang="ja-JP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FF767-3525-4800-3C6A-2A7157206B4D}"/>
              </a:ext>
            </a:extLst>
          </p:cNvPr>
          <p:cNvSpPr txBox="1"/>
          <p:nvPr/>
        </p:nvSpPr>
        <p:spPr>
          <a:xfrm>
            <a:off x="7076386" y="4415455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Geometric mean M=G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328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320F-A33E-4D62-E8D9-982BA115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71" y="18254"/>
            <a:ext cx="11791277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Bregman Delaunay triangulations/complexes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D14E-56BD-E35E-9200-6CD6341C2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C1C98-2DFA-EDCC-99EA-628D14B6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1" y="1259302"/>
            <a:ext cx="12153055" cy="44991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0132F2-98E2-0F94-E54D-454EA3734129}"/>
              </a:ext>
            </a:extLst>
          </p:cNvPr>
          <p:cNvSpPr txBox="1">
            <a:spLocks/>
          </p:cNvSpPr>
          <p:nvPr/>
        </p:nvSpPr>
        <p:spPr>
          <a:xfrm>
            <a:off x="953397" y="5561935"/>
            <a:ext cx="117912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5"/>
                </a:solidFill>
              </a:rPr>
              <a:t>… satisfy the Bregman empty sphere property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01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SA Takes You Through a Real-Life 'Cosmos'">
            <a:extLst>
              <a:ext uri="{FF2B5EF4-FFF2-40B4-BE49-F238E27FC236}">
                <a16:creationId xmlns:a16="http://schemas.microsoft.com/office/drawing/2014/main" id="{253EE860-052B-3A8C-D6AC-EA315FA4F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7563"/>
            <a:ext cx="12192000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704BA-4EDF-BEAD-7FF9-6ED6C12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DD63-59F9-2F63-DCB7-B8BF1E57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02" y="1825625"/>
            <a:ext cx="115859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b="1" dirty="0">
                <a:solidFill>
                  <a:schemeClr val="bg1"/>
                </a:solidFill>
              </a:rPr>
              <a:t>Physics is embedded Mathematics in Nature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0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703F-2A76-0DA0-D7EE-782A38B8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-11645"/>
            <a:ext cx="12414324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1"/>
                </a:solidFill>
              </a:rPr>
              <a:t>Strengths of generalized calculus in differential geometry: </a:t>
            </a:r>
            <a:endParaRPr kumimoji="1" lang="ja-JP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6C52-2B5E-8AE2-C8DE-023D6FB36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91" y="1171696"/>
            <a:ext cx="11719560" cy="5304408"/>
          </a:xfrm>
        </p:spPr>
        <p:txBody>
          <a:bodyPr>
            <a:norm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geometry 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offers a framework for </a:t>
            </a:r>
            <a:r>
              <a:rPr kumimoji="1"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coordinate-free calculus:</a:t>
            </a:r>
          </a:p>
          <a:p>
            <a:pPr lvl="1"/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Intrinsic calculus is unbiased by representations with consistent changes of (local) coordinate systems</a:t>
            </a:r>
          </a:p>
          <a:p>
            <a:pPr lvl="1"/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Covariant derivative 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∇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generalizes ordinary derivative:</a:t>
            </a:r>
          </a:p>
          <a:p>
            <a:pPr lvl="1"/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Coderivative of a tensor field by a vector field </a:t>
            </a:r>
            <a:r>
              <a:rPr lang="ja-JP" altLang="en-US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∇</a:t>
            </a:r>
            <a:r>
              <a:rPr lang="en-US" altLang="ja-JP" b="0" i="0" baseline="-2500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marL="457200" lvl="1" indent="0">
              <a:buNone/>
            </a:pP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Exterior derivative d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generalizes ordinary differentials on differential forms </a:t>
            </a:r>
            <a:r>
              <a:rPr lang="el-GR" altLang="ja-JP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l-GR" altLang="ja-JP" sz="2400" b="0" i="0" dirty="0">
                <a:solidFill>
                  <a:srgbClr val="DF00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Generalize integration on manifolds with Stokes-</a:t>
            </a:r>
            <a:r>
              <a:rPr lang="en-US" altLang="ja-JP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Cartan</a:t>
            </a:r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theorem</a:t>
            </a:r>
          </a:p>
          <a:p>
            <a:pPr lvl="1"/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Geometric/real Clifford algebra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altLang="ja-JP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multivectors</a:t>
            </a:r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allowing division by vectors</a:t>
            </a:r>
          </a:p>
        </p:txBody>
      </p:sp>
    </p:spTree>
    <p:extLst>
      <p:ext uri="{BB962C8B-B14F-4D97-AF65-F5344CB8AC3E}">
        <p14:creationId xmlns:p14="http://schemas.microsoft.com/office/powerpoint/2010/main" val="3892996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1A8B-0FFD-DB9D-1B56-CD6DB683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" y="139214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-divergences as a series of signed </a:t>
            </a:r>
            <a:r>
              <a:rPr lang="ja-JP" altLang="en-US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𝛘</a:t>
            </a:r>
            <a:r>
              <a:rPr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-square type divergences</a:t>
            </a:r>
            <a:endParaRPr kumimoji="1" lang="ja-JP" altLang="en-US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CC0FC7-CB93-5782-0992-405F4C96E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2658" y="5458053"/>
            <a:ext cx="6776039" cy="944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3E2CEA-D86F-9BD5-7E57-CE61787F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104" y="2586013"/>
            <a:ext cx="8929791" cy="2352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662F5F-8F9F-1415-26EB-3ECE79E54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99" y="1260450"/>
            <a:ext cx="6726339" cy="10768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26122D-C7FC-8BBF-2140-2F8152D03F17}"/>
              </a:ext>
            </a:extLst>
          </p:cNvPr>
          <p:cNvSpPr txBox="1"/>
          <p:nvPr/>
        </p:nvSpPr>
        <p:spPr>
          <a:xfrm>
            <a:off x="5120640" y="524973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with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1065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FE47-1E47-A34D-6152-CC1CDF3C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From niche research to hot engineering!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B806-EDD6-06A7-3769-DD498F8E2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History of ANNs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7770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erceptrons: An Introduction... by Minsky, Marvin">
            <a:extLst>
              <a:ext uri="{FF2B5EF4-FFF2-40B4-BE49-F238E27FC236}">
                <a16:creationId xmlns:a16="http://schemas.microsoft.com/office/drawing/2014/main" id="{5D8B1D57-F53D-EF2A-CD93-AD32B6A029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890588"/>
            <a:ext cx="1571625" cy="242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mazon.co.jp: Algebraic Geometry and Statistical Learning Theory (Cambridge  Monographs on Applied and Computational Mathematics, Series Number 25) :  Watanabe, Sumio: Foreign Language Books">
            <a:extLst>
              <a:ext uri="{FF2B5EF4-FFF2-40B4-BE49-F238E27FC236}">
                <a16:creationId xmlns:a16="http://schemas.microsoft.com/office/drawing/2014/main" id="{D19E30C5-5037-4D8D-1DF5-96966B95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381375"/>
            <a:ext cx="1571625" cy="2579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atistical Learning Theory by Vapnik, Vladimir N.">
            <a:extLst>
              <a:ext uri="{FF2B5EF4-FFF2-40B4-BE49-F238E27FC236}">
                <a16:creationId xmlns:a16="http://schemas.microsoft.com/office/drawing/2014/main" id="{091401EB-D93D-3022-368F-D422A4780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890588"/>
            <a:ext cx="3078163" cy="5070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mazon | Pattern Recognition and Machine Learning (Information Science and  Statistics) | Bishop, Christopher M. | Machine Vision">
            <a:extLst>
              <a:ext uri="{FF2B5EF4-FFF2-40B4-BE49-F238E27FC236}">
                <a16:creationId xmlns:a16="http://schemas.microsoft.com/office/drawing/2014/main" id="{1CF33CEA-0D47-7481-0554-2FFA6DD41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890588"/>
            <a:ext cx="1858963" cy="2535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oosting: Foundations and Algorithms... by Schapire, Robert E.">
            <a:extLst>
              <a:ext uri="{FF2B5EF4-FFF2-40B4-BE49-F238E27FC236}">
                <a16:creationId xmlns:a16="http://schemas.microsoft.com/office/drawing/2014/main" id="{F43EAF97-FDE7-350F-EC18-9BFFEDC2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3495675"/>
            <a:ext cx="1858963" cy="24653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mazon.co.jp: Information Geometry and Its Applications (Applied  Mathematical Sciences, 194) : Amari, Shun-ichi: Foreign Language Books">
            <a:extLst>
              <a:ext uri="{FF2B5EF4-FFF2-40B4-BE49-F238E27FC236}">
                <a16:creationId xmlns:a16="http://schemas.microsoft.com/office/drawing/2014/main" id="{688E901E-04F0-8BB7-95B8-075F24C8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890588"/>
            <a:ext cx="1673225" cy="2740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.co.jp: Deep Learning (Adaptive Computation and Machine Learning  series) : Goodfellow, Ian, Bengio, Yoshua, Courville, Aaron: Foreign  Language Books">
            <a:extLst>
              <a:ext uri="{FF2B5EF4-FFF2-40B4-BE49-F238E27FC236}">
                <a16:creationId xmlns:a16="http://schemas.microsoft.com/office/drawing/2014/main" id="{A05D2418-12F0-4AE1-9D12-795974AA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3702050"/>
            <a:ext cx="1673225" cy="2260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book cover with colorful ribbons&#10;&#10;Description automatically generated">
            <a:extLst>
              <a:ext uri="{FF2B5EF4-FFF2-40B4-BE49-F238E27FC236}">
                <a16:creationId xmlns:a16="http://schemas.microsoft.com/office/drawing/2014/main" id="{13A75EA8-C343-9248-00CC-CEEDEBB2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890588"/>
            <a:ext cx="1752600" cy="2284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book cover with text&#10;&#10;Description automatically generated">
            <a:extLst>
              <a:ext uri="{FF2B5EF4-FFF2-40B4-BE49-F238E27FC236}">
                <a16:creationId xmlns:a16="http://schemas.microsoft.com/office/drawing/2014/main" id="{325DE376-C802-2C49-BF4D-A9556D0C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3244850"/>
            <a:ext cx="1752600" cy="2716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7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4BA7-60B8-A5A3-57C8-C104217E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BF07-0419-0651-B9D4-B0F9BAF95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9D96C3A-CD1E-DD59-8946-31D5C6E57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158B8-1C6F-4428-3153-1AE3FA717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Perceptrons: An Introduction... by Minsky, Marvin">
            <a:extLst>
              <a:ext uri="{FF2B5EF4-FFF2-40B4-BE49-F238E27FC236}">
                <a16:creationId xmlns:a16="http://schemas.microsoft.com/office/drawing/2014/main" id="{913AAD25-38CE-4D39-0EAA-1F0C193AE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890588"/>
            <a:ext cx="1571625" cy="242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Amazon.co.jp: Algebraic Geometry and Statistical Learning Theory (Cambridge  Monographs on Applied and Computational Mathematics, Series Number 25) :  Watanabe, Sumio: Foreign Language Books">
            <a:extLst>
              <a:ext uri="{FF2B5EF4-FFF2-40B4-BE49-F238E27FC236}">
                <a16:creationId xmlns:a16="http://schemas.microsoft.com/office/drawing/2014/main" id="{40BAE233-3A11-8BA7-53CD-0BD48163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381375"/>
            <a:ext cx="1571625" cy="2579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Statistical Learning Theory by Vapnik, Vladimir N.">
            <a:extLst>
              <a:ext uri="{FF2B5EF4-FFF2-40B4-BE49-F238E27FC236}">
                <a16:creationId xmlns:a16="http://schemas.microsoft.com/office/drawing/2014/main" id="{7CC8DAEE-340B-28E3-833A-442F871C2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890588"/>
            <a:ext cx="3078163" cy="5070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Amazon | Pattern Recognition and Machine Learning (Information Science and  Statistics) | Bishop, Christopher M. | Machine Vision">
            <a:extLst>
              <a:ext uri="{FF2B5EF4-FFF2-40B4-BE49-F238E27FC236}">
                <a16:creationId xmlns:a16="http://schemas.microsoft.com/office/drawing/2014/main" id="{64D93BD3-E7FB-E03C-BBB4-22BFC2105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890588"/>
            <a:ext cx="1858963" cy="2535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oosting: Foundations and Algorithms... by Schapire, Robert E.">
            <a:extLst>
              <a:ext uri="{FF2B5EF4-FFF2-40B4-BE49-F238E27FC236}">
                <a16:creationId xmlns:a16="http://schemas.microsoft.com/office/drawing/2014/main" id="{7D56FCD0-F63D-6054-BF26-3E4BF4276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3495675"/>
            <a:ext cx="1858963" cy="24653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Amazon.co.jp: Information Geometry and Its Applications (Applied  Mathematical Sciences, 194) : Amari, Shun-ichi: Foreign Language Books">
            <a:extLst>
              <a:ext uri="{FF2B5EF4-FFF2-40B4-BE49-F238E27FC236}">
                <a16:creationId xmlns:a16="http://schemas.microsoft.com/office/drawing/2014/main" id="{A689F387-7EBB-B826-7F75-BA4D141D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890588"/>
            <a:ext cx="1673225" cy="2740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Amazon.co.jp: Deep Learning (Adaptive Computation and Machine Learning  series) : Goodfellow, Ian, Bengio, Yoshua, Courville, Aaron: Foreign  Language Books">
            <a:extLst>
              <a:ext uri="{FF2B5EF4-FFF2-40B4-BE49-F238E27FC236}">
                <a16:creationId xmlns:a16="http://schemas.microsoft.com/office/drawing/2014/main" id="{CA877241-88FC-54C1-5EFE-EE7F204E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3702050"/>
            <a:ext cx="1673225" cy="2260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book cover with colorful ribbons&#10;&#10;Description automatically generated">
            <a:extLst>
              <a:ext uri="{FF2B5EF4-FFF2-40B4-BE49-F238E27FC236}">
                <a16:creationId xmlns:a16="http://schemas.microsoft.com/office/drawing/2014/main" id="{58EBB980-DF0D-54ED-1A93-924D5A45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890588"/>
            <a:ext cx="1752600" cy="2284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A book cover with text&#10;&#10;Description automatically generated">
            <a:extLst>
              <a:ext uri="{FF2B5EF4-FFF2-40B4-BE49-F238E27FC236}">
                <a16:creationId xmlns:a16="http://schemas.microsoft.com/office/drawing/2014/main" id="{898E1B92-2750-151B-CF1F-3D4D823E8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3244850"/>
            <a:ext cx="1752600" cy="2716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299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FB76-2489-0C66-548F-C3B9E2CD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913B-71DC-BD75-719B-A7EF5F00C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情報理論の要素 (ワイリーシリーズイン 、カバー 、トーマスハードカバー + = - 画像1/1">
            <a:extLst>
              <a:ext uri="{FF2B5EF4-FFF2-40B4-BE49-F238E27FC236}">
                <a16:creationId xmlns:a16="http://schemas.microsoft.com/office/drawing/2014/main" id="{04302A6E-5E4E-50D5-D84E-537DCD511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03" y="0"/>
            <a:ext cx="4365308" cy="692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vis on X: &quot;Information Theory, Inference, and Learning Algorithms This is  hands down one of the best books you can spend time on if you are studying  CS or ML. It unifies">
            <a:extLst>
              <a:ext uri="{FF2B5EF4-FFF2-40B4-BE49-F238E27FC236}">
                <a16:creationId xmlns:a16="http://schemas.microsoft.com/office/drawing/2014/main" id="{7B546EB9-A5D0-6A4E-84C1-350FE4D9C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0"/>
            <a:ext cx="5705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53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9FD-411F-95A4-8870-7A53AF7A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C452-3716-6D83-5735-5E420F20B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30" name="Picture 6" descr="Inference and Learning from Data: Volume 2:... by Sayed, Ali H.">
            <a:extLst>
              <a:ext uri="{FF2B5EF4-FFF2-40B4-BE49-F238E27FC236}">
                <a16:creationId xmlns:a16="http://schemas.microsoft.com/office/drawing/2014/main" id="{689A299E-434A-1539-F82F-B6EFBFA8D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65" y="971164"/>
            <a:ext cx="3643319" cy="52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ference and Learning from Data: Volume 1:... by Sayed, Ali H.">
            <a:extLst>
              <a:ext uri="{FF2B5EF4-FFF2-40B4-BE49-F238E27FC236}">
                <a16:creationId xmlns:a16="http://schemas.microsoft.com/office/drawing/2014/main" id="{4016D007-6D2B-BEDD-0B93-B19823DC9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7" y="971166"/>
            <a:ext cx="3604113" cy="52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ference and Learning from Data: Volume 3:... by Sayed, Ali H.">
            <a:extLst>
              <a:ext uri="{FF2B5EF4-FFF2-40B4-BE49-F238E27FC236}">
                <a16:creationId xmlns:a16="http://schemas.microsoft.com/office/drawing/2014/main" id="{BE6A1750-9892-6119-CC88-524D9FD22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091" y="971164"/>
            <a:ext cx="3643319" cy="527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988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42C2-1E65-5B3B-DE02-264DE19B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8" y="0"/>
            <a:ext cx="10515600" cy="1325563"/>
          </a:xfrm>
        </p:spPr>
        <p:txBody>
          <a:bodyPr/>
          <a:lstStyle/>
          <a:p>
            <a:r>
              <a:rPr kumimoji="1" lang="en-US" altLang="ja-JP" b="1" dirty="0" err="1">
                <a:solidFill>
                  <a:schemeClr val="accent5"/>
                </a:solidFill>
              </a:rPr>
              <a:t>Contraharmonic</a:t>
            </a:r>
            <a:r>
              <a:rPr kumimoji="1" lang="en-US" altLang="ja-JP" b="1" dirty="0">
                <a:solidFill>
                  <a:schemeClr val="accent5"/>
                </a:solidFill>
              </a:rPr>
              <a:t> or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antiharmonic</a:t>
            </a:r>
            <a:r>
              <a:rPr kumimoji="1" lang="en-US" altLang="ja-JP" b="1" dirty="0">
                <a:solidFill>
                  <a:schemeClr val="accent5"/>
                </a:solidFill>
              </a:rPr>
              <a:t> mean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E631-2EFE-D138-8C83-89892299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79" y="1459865"/>
            <a:ext cx="10515600" cy="4351338"/>
          </a:xfrm>
        </p:spPr>
        <p:txBody>
          <a:bodyPr/>
          <a:lstStyle/>
          <a:p>
            <a:r>
              <a:rPr kumimoji="1" lang="en-US" altLang="ja-JP" dirty="0" err="1"/>
              <a:t>Contraharmonic</a:t>
            </a:r>
            <a:r>
              <a:rPr kumimoji="1" lang="en-US" altLang="ja-JP" dirty="0"/>
              <a:t> or </a:t>
            </a:r>
            <a:r>
              <a:rPr kumimoji="1" lang="en-US" altLang="ja-JP" dirty="0" err="1"/>
              <a:t>antiharmonic</a:t>
            </a:r>
            <a:r>
              <a:rPr kumimoji="1" lang="en-US" altLang="ja-JP" dirty="0"/>
              <a:t> mean of n positive reals: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The </a:t>
            </a:r>
            <a:r>
              <a:rPr kumimoji="1" lang="en-US" altLang="ja-JP" dirty="0" err="1"/>
              <a:t>contraharmonic</a:t>
            </a:r>
            <a:r>
              <a:rPr kumimoji="1" lang="en-US" altLang="ja-JP" dirty="0"/>
              <a:t> mean is the solution of the sum of the squares with relative errors: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35E09-A257-1C98-FFF7-0B0104418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88" y="2159598"/>
            <a:ext cx="6103934" cy="1269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95837-D1C8-2991-B464-52F780307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004" y="4920952"/>
            <a:ext cx="7961366" cy="155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5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4FD6-BAD8-25D7-C8B6-8386F5C8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The many A’s of AI!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D5175-CDBF-84D8-84DD-9CD4CBE13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ja-JP" sz="4000" b="1" dirty="0">
                <a:solidFill>
                  <a:srgbClr val="FF0000"/>
                </a:solidFill>
              </a:rPr>
              <a:t>A</a:t>
            </a:r>
            <a:r>
              <a:rPr kumimoji="1" lang="en-US" altLang="ja-JP" sz="4000" dirty="0"/>
              <a:t>rtificial </a:t>
            </a:r>
            <a:r>
              <a:rPr kumimoji="1" lang="en-US" altLang="ja-JP" sz="4000" b="1" dirty="0">
                <a:solidFill>
                  <a:srgbClr val="FF0000"/>
                </a:solidFill>
              </a:rPr>
              <a:t>I</a:t>
            </a:r>
            <a:r>
              <a:rPr kumimoji="1" lang="en-US" altLang="ja-JP" sz="4000" dirty="0"/>
              <a:t>ntelligence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Augmented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Auxiliary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Abstract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Advanced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Autonomous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Automatic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…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42616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BC29-32E6-08AC-1E69-1E050EEA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7BA7-4F10-A500-C0C6-968D9CEF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D3A62-A170-950C-BBB2-831DF26F3A0D}"/>
              </a:ext>
            </a:extLst>
          </p:cNvPr>
          <p:cNvSpPr txBox="1"/>
          <p:nvPr/>
        </p:nvSpPr>
        <p:spPr>
          <a:xfrm>
            <a:off x="3047104" y="32470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Andrej Karpathy</a:t>
            </a:r>
          </a:p>
        </p:txBody>
      </p:sp>
      <p:pic>
        <p:nvPicPr>
          <p:cNvPr id="1026" name="Picture 2" descr="Mathematical Foundations of Nonextensive Statistical Mechanics : Umarov,  Sabir, Constantino, Tsallis: Foreign Language Books - Amazon.co.jp">
            <a:extLst>
              <a:ext uri="{FF2B5EF4-FFF2-40B4-BE49-F238E27FC236}">
                <a16:creationId xmlns:a16="http://schemas.microsoft.com/office/drawing/2014/main" id="{544E1C15-82BC-011B-E712-A5C07A4B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0"/>
            <a:ext cx="4313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26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BE79-287F-F1E0-E9A1-3DC661D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5F32-B835-D7AB-B64E-E9E01C1F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1EF77-1537-3746-6970-0A24C98AE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2" y="214940"/>
            <a:ext cx="2290108" cy="331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9FD3FC-AA72-3E95-6D32-9BA0C95C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299" y="268154"/>
            <a:ext cx="2067449" cy="31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ver book the Shallow and the Deep">
            <a:extLst>
              <a:ext uri="{FF2B5EF4-FFF2-40B4-BE49-F238E27FC236}">
                <a16:creationId xmlns:a16="http://schemas.microsoft.com/office/drawing/2014/main" id="{4C31EA6B-35D8-7386-2F1F-4CC879758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71" y="214940"/>
            <a:ext cx="2180322" cy="30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AF9420-7EC0-0DC9-3B66-22A45F3C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879" y="348605"/>
            <a:ext cx="2058640" cy="30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349382-C08D-FB12-28F5-0EEB161D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589" y="3607377"/>
            <a:ext cx="2420285" cy="299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FD4C5AA-B16F-2F9C-44BE-97F9A543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49" y="3528158"/>
            <a:ext cx="1944052" cy="31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nt cover">
            <a:extLst>
              <a:ext uri="{FF2B5EF4-FFF2-40B4-BE49-F238E27FC236}">
                <a16:creationId xmlns:a16="http://schemas.microsoft.com/office/drawing/2014/main" id="{9A8537B1-AC44-E732-DE9E-58997F4C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25" y="3517075"/>
            <a:ext cx="2982969" cy="334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189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642B-9742-5616-9937-04663142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66" y="-273488"/>
            <a:ext cx="11752068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5"/>
                </a:solidFill>
              </a:rPr>
              <a:t>Hessian manifolds, Hessian geometry, Bregman geometry</a:t>
            </a:r>
            <a:endParaRPr kumimoji="1" lang="ja-JP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 descr="A book cover with text&#10;&#10;Description automatically generated">
            <a:extLst>
              <a:ext uri="{FF2B5EF4-FFF2-40B4-BE49-F238E27FC236}">
                <a16:creationId xmlns:a16="http://schemas.microsoft.com/office/drawing/2014/main" id="{D048D31E-7654-8254-FA04-F9748BFF6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8" y="2025615"/>
            <a:ext cx="2577158" cy="36555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7AD0D-A17F-006E-8AC8-E7411C575379}"/>
              </a:ext>
            </a:extLst>
          </p:cNvPr>
          <p:cNvSpPr txBox="1"/>
          <p:nvPr/>
        </p:nvSpPr>
        <p:spPr>
          <a:xfrm>
            <a:off x="219966" y="772497"/>
            <a:ext cx="12067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Hessian structure </a:t>
            </a:r>
            <a:r>
              <a:rPr kumimoji="1" lang="en-US" altLang="ja-JP" dirty="0"/>
              <a:t>on a manifold:  </a:t>
            </a:r>
            <a:r>
              <a:rPr kumimoji="1" lang="en-US" altLang="ja-JP" b="1" dirty="0">
                <a:latin typeface="+mj-lt"/>
              </a:rPr>
              <a:t>(g,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/>
              <a:t>where g is a Hessian metric tensor and a torsion-free flat connection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endParaRPr kumimoji="1" lang="en-US" altLang="ja-JP" dirty="0"/>
          </a:p>
          <a:p>
            <a:r>
              <a:rPr lang="en-US" altLang="ja-JP" dirty="0"/>
              <a:t>To every chart there is a </a:t>
            </a:r>
            <a:r>
              <a:rPr lang="en-US" altLang="ja-JP" b="1" dirty="0">
                <a:solidFill>
                  <a:srgbClr val="FF0000"/>
                </a:solidFill>
              </a:rPr>
              <a:t>potential function </a:t>
            </a:r>
            <a:r>
              <a:rPr lang="en-US" altLang="ja-JP" dirty="0"/>
              <a:t>defining the Hessian metric in local coordinates of the chart</a:t>
            </a:r>
          </a:p>
          <a:p>
            <a:r>
              <a:rPr kumimoji="1" lang="en-US" altLang="ja-JP" dirty="0"/>
              <a:t>Hessian </a:t>
            </a:r>
            <a:r>
              <a:rPr lang="en-US" altLang="ja-JP" dirty="0"/>
              <a:t>manifolds are special </a:t>
            </a:r>
            <a:r>
              <a:rPr lang="en-US" altLang="ja-JP" b="1" dirty="0">
                <a:solidFill>
                  <a:srgbClr val="FF0000"/>
                </a:solidFill>
              </a:rPr>
              <a:t>affine manifolds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>
                <a:latin typeface="+mj-lt"/>
              </a:rPr>
              <a:t>where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</a:p>
          <a:p>
            <a:r>
              <a:rPr lang="en-US" altLang="ja-JP" dirty="0"/>
              <a:t>A Bregman divergence induces a Hessian manifold with a global chart, a </a:t>
            </a:r>
            <a:r>
              <a:rPr lang="en-US" altLang="ja-JP" b="1" dirty="0">
                <a:solidFill>
                  <a:srgbClr val="FF0000"/>
                </a:solidFill>
              </a:rPr>
              <a:t>Bregman manifold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1026" name="Picture 2" descr="The Geometry of Hessian Structures: Shima, Hirohiko: 9789812700315:  Amazon.com: Books">
            <a:extLst>
              <a:ext uri="{FF2B5EF4-FFF2-40B4-BE49-F238E27FC236}">
                <a16:creationId xmlns:a16="http://schemas.microsoft.com/office/drawing/2014/main" id="{4270141D-62DE-8996-E8BA-9560EC07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51" y="1990611"/>
            <a:ext cx="2504871" cy="37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6DFD9-206F-9197-815E-92946154232B}"/>
              </a:ext>
            </a:extLst>
          </p:cNvPr>
          <p:cNvSpPr txBox="1"/>
          <p:nvPr/>
        </p:nvSpPr>
        <p:spPr>
          <a:xfrm>
            <a:off x="0" y="5716171"/>
            <a:ext cx="618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志摩裕彦, へッセ幾何学， 裳華房， 2001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B527E-ECB8-8DAB-CB88-FAE7BC8F0082}"/>
              </a:ext>
            </a:extLst>
          </p:cNvPr>
          <p:cNvSpPr txBox="1"/>
          <p:nvPr/>
        </p:nvSpPr>
        <p:spPr>
          <a:xfrm>
            <a:off x="4656286" y="5751243"/>
            <a:ext cx="7860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Shima, </a:t>
            </a:r>
            <a:r>
              <a:rPr lang="en-US" altLang="ja-JP" b="0" i="0" dirty="0" err="1">
                <a:solidFill>
                  <a:srgbClr val="222222"/>
                </a:solidFill>
                <a:effectLst/>
                <a:latin typeface="+mj-lt"/>
              </a:rPr>
              <a:t>Hirohiko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+mj-lt"/>
              </a:rPr>
              <a:t>The geometry of Hessian structures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 World Scientific, 2007.</a:t>
            </a:r>
            <a:endParaRPr lang="ja-JP" altLang="en-US" dirty="0">
              <a:latin typeface="+mj-lt"/>
            </a:endParaRPr>
          </a:p>
        </p:txBody>
      </p:sp>
      <p:pic>
        <p:nvPicPr>
          <p:cNvPr id="1028" name="Picture 4" descr="Jean-Louis Koszul and Hirihiko Shima at GSI'13 “Geometric Science of... |  Download Scientific Diagram">
            <a:extLst>
              <a:ext uri="{FF2B5EF4-FFF2-40B4-BE49-F238E27FC236}">
                <a16:creationId xmlns:a16="http://schemas.microsoft.com/office/drawing/2014/main" id="{531CC6B4-2CF9-4BBC-DF59-40E0E720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50" y="2025614"/>
            <a:ext cx="3704165" cy="278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E3A9D-DC74-5C90-F7BB-77EFD2367579}"/>
              </a:ext>
            </a:extLst>
          </p:cNvPr>
          <p:cNvSpPr txBox="1"/>
          <p:nvPr/>
        </p:nvSpPr>
        <p:spPr>
          <a:xfrm>
            <a:off x="8303384" y="4893919"/>
            <a:ext cx="34034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Professor Jean-Louis </a:t>
            </a:r>
            <a:r>
              <a:rPr kumimoji="1" lang="en-US" altLang="ja-JP" sz="1600" dirty="0" err="1"/>
              <a:t>Koszul</a:t>
            </a:r>
            <a:r>
              <a:rPr kumimoji="1" lang="en-US" altLang="ja-JP" sz="1600" dirty="0"/>
              <a:t> (left)</a:t>
            </a:r>
          </a:p>
          <a:p>
            <a:pPr algn="ctr"/>
            <a:r>
              <a:rPr lang="en-US" altLang="ja-JP" sz="1600" dirty="0"/>
              <a:t>Professor </a:t>
            </a:r>
            <a:r>
              <a:rPr lang="en-US" altLang="ja-JP" sz="1600" dirty="0" err="1"/>
              <a:t>Hirohiko</a:t>
            </a:r>
            <a:r>
              <a:rPr lang="en-US" altLang="ja-JP" sz="1600" dirty="0"/>
              <a:t> Shima (right)</a:t>
            </a:r>
          </a:p>
          <a:p>
            <a:pPr algn="ctr"/>
            <a:r>
              <a:rPr lang="en-US" altLang="ja-JP" sz="1600" dirty="0"/>
              <a:t>at GSI 2013 </a:t>
            </a:r>
            <a:endParaRPr kumimoji="1" lang="ja-JP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B09E9-86D5-9D8E-E99E-A9452DF7D641}"/>
              </a:ext>
            </a:extLst>
          </p:cNvPr>
          <p:cNvSpPr txBox="1"/>
          <p:nvPr/>
        </p:nvSpPr>
        <p:spPr>
          <a:xfrm>
            <a:off x="46241" y="6165189"/>
            <a:ext cx="12209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"On geodesic triangles with right angles in a dually flat space." 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+mj-lt"/>
              </a:rPr>
              <a:t>Progress in Information Geometry: Theory and Applications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. Cham: Springer International Publishing, 2021. 153-190.</a:t>
            </a:r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0964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CF7D-F6C2-8E01-6684-C59AC917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0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Mathematics, proof, and computation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09CD-EEB7-0AF0-BD0A-58CFFFD9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" y="1253331"/>
            <a:ext cx="11640671" cy="500762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Mathematics can manipulate definite numbers (“mathematical  entities”) as </a:t>
            </a:r>
            <a:r>
              <a:rPr kumimoji="1" lang="en-US" altLang="ja-JP" b="1" dirty="0">
                <a:solidFill>
                  <a:srgbClr val="FF0000"/>
                </a:solidFill>
              </a:rPr>
              <a:t>limits</a:t>
            </a:r>
            <a:r>
              <a:rPr kumimoji="1" lang="en-US" altLang="ja-JP" dirty="0"/>
              <a:t> of computational processes. Shall computation be finite or how can we </a:t>
            </a:r>
            <a:r>
              <a:rPr lang="en-US" altLang="ja-JP" dirty="0"/>
              <a:t>compute limits</a:t>
            </a:r>
            <a:r>
              <a:rPr kumimoji="1" lang="en-US" altLang="ja-JP" dirty="0"/>
              <a:t> (halting problem, parallelism)?</a:t>
            </a:r>
          </a:p>
          <a:p>
            <a:pPr marL="0" indent="0">
              <a:buNone/>
            </a:pPr>
            <a:r>
              <a:rPr kumimoji="1" lang="en-US" altLang="ja-JP" dirty="0"/>
              <a:t>  For example: continued fractions, arithmetic-geometric means, etc.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Dualities</a:t>
            </a:r>
            <a:r>
              <a:rPr lang="en-US" altLang="ja-JP" dirty="0"/>
              <a:t> in mathematics and computing:</a:t>
            </a:r>
            <a:r>
              <a:rPr kumimoji="1" lang="en-US" altLang="ja-JP" dirty="0"/>
              <a:t> A program can be interpreted or solve many dual problems.</a:t>
            </a:r>
          </a:p>
          <a:p>
            <a:pPr marL="0" indent="0">
              <a:buNone/>
            </a:pPr>
            <a:r>
              <a:rPr kumimoji="1" lang="en-US" altLang="ja-JP" dirty="0"/>
              <a:t>  For example: cross product of two homogeneous 3D vectors interpreted as line passing through two points or dual intersection point of the corresponding two dual lines  (here, projective geometry duality).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447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1ECD-5744-03DF-E2A8-1D624D8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8" y="-42880"/>
            <a:ext cx="12313921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chemeClr val="accent5"/>
                </a:solidFill>
                <a:latin typeface="Arial Narrow" panose="020B0606020202030204" pitchFamily="34" charset="0"/>
              </a:rPr>
              <a:t>Geometric mean of n symmetric positive-definite matrices</a:t>
            </a:r>
            <a:endParaRPr kumimoji="1" lang="ja-JP" altLang="en-US" sz="4000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0483-DF3B-77EC-8978-DAF7DF91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8" y="1169409"/>
            <a:ext cx="11930231" cy="5575636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latin typeface="Arial Narrow" panose="020B0606020202030204" pitchFamily="34" charset="0"/>
              </a:rPr>
              <a:t>Define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geometric mean </a:t>
            </a:r>
            <a:r>
              <a:rPr kumimoji="1" lang="en-US" altLang="ja-JP" dirty="0">
                <a:latin typeface="Arial Narrow" panose="020B0606020202030204" pitchFamily="34" charset="0"/>
              </a:rPr>
              <a:t>of n SPD matrices as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unique minimizer </a:t>
            </a:r>
            <a:r>
              <a:rPr kumimoji="1" lang="en-US" altLang="ja-JP" dirty="0">
                <a:latin typeface="Arial Narrow" panose="020B0606020202030204" pitchFamily="34" charset="0"/>
              </a:rPr>
              <a:t>of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kumimoji="1"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When n=2</a:t>
            </a:r>
            <a:r>
              <a:rPr kumimoji="1" lang="en-US" altLang="ja-JP" dirty="0">
                <a:latin typeface="Arial Narrow" panose="020B0606020202030204" pitchFamily="34" charset="0"/>
              </a:rPr>
              <a:t>: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closed-form formula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lang="en-US" altLang="ja-JP" dirty="0">
                <a:latin typeface="Arial Narrow" panose="020B0606020202030204" pitchFamily="34" charset="0"/>
              </a:rPr>
              <a:t>Unique solution is characterized by </a:t>
            </a:r>
            <a:r>
              <a:rPr lang="en-US" altLang="ja-JP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Karcher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 equation</a:t>
            </a:r>
            <a:r>
              <a:rPr lang="en-US" altLang="ja-JP" dirty="0">
                <a:latin typeface="Arial Narrow" panose="020B0606020202030204" pitchFamily="34" charset="0"/>
              </a:rPr>
              <a:t>: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Simple 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inductive geometric mean</a:t>
            </a:r>
            <a:r>
              <a:rPr lang="en-US" altLang="ja-JP" dirty="0">
                <a:latin typeface="Arial Narrow" panose="020B0606020202030204" pitchFamily="34" charset="0"/>
              </a:rPr>
              <a:t>: Let M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=P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 . Then </a:t>
            </a:r>
            <a:r>
              <a:rPr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iterate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In the limit, it converges to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geometric n-variable mean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Extend  to calculate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</a:t>
            </a:r>
            <a:endParaRPr kumimoji="1" lang="ja-JP" altLang="en-US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6792E-98C1-508E-0619-AFA5EDDB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0" y="1659432"/>
            <a:ext cx="4885093" cy="758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7B7CB-1898-733F-0CD9-D4CF9CB0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06" y="1631833"/>
            <a:ext cx="6299562" cy="814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CA99C7-8C79-EF16-DC0A-D3C6DE261AA0}"/>
              </a:ext>
            </a:extLst>
          </p:cNvPr>
          <p:cNvSpPr txBox="1"/>
          <p:nvPr/>
        </p:nvSpPr>
        <p:spPr>
          <a:xfrm>
            <a:off x="5264431" y="182409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with</a:t>
            </a:r>
            <a:endParaRPr kumimoji="1"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7D8C21-CADE-01D7-B6CD-26ADA780A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81" y="2496704"/>
            <a:ext cx="4448175" cy="47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4D8DDD-2362-A0E3-94B9-89EA3CC97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702" y="3019061"/>
            <a:ext cx="336232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463FC7-A5BC-3B09-E7FF-01CE013B46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2031" y="3908168"/>
            <a:ext cx="3162300" cy="581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7CB5F2-299A-7BA1-E433-619116B1E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3740" y="5368027"/>
            <a:ext cx="1714500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2890CF-6530-8FA3-56A7-A9DBB76C10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1932" y="5431696"/>
            <a:ext cx="16383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A15012-A0DD-C7D0-3842-E413B6F2D4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2381" y="4505564"/>
            <a:ext cx="4171950" cy="7143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417A58-3FD2-050B-5B4F-7769BDF9AF9C}"/>
              </a:ext>
            </a:extLst>
          </p:cNvPr>
          <p:cNvSpPr txBox="1"/>
          <p:nvPr/>
        </p:nvSpPr>
        <p:spPr>
          <a:xfrm>
            <a:off x="492400" y="4664579"/>
            <a:ext cx="729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Arial Narrow" panose="020B0606020202030204" pitchFamily="34" charset="0"/>
              </a:rPr>
              <a:t>w</a:t>
            </a:r>
            <a:r>
              <a:rPr kumimoji="1" lang="en-US" altLang="ja-JP" sz="2400" dirty="0">
                <a:latin typeface="Arial Narrow" panose="020B0606020202030204" pitchFamily="34" charset="0"/>
              </a:rPr>
              <a:t>ith geodesic barycenter (weighted geometric bivariate mean):</a:t>
            </a:r>
            <a:endParaRPr kumimoji="1" lang="ja-JP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AD6329-71D7-63DA-F973-DBEC583B7706}"/>
              </a:ext>
            </a:extLst>
          </p:cNvPr>
          <p:cNvSpPr txBox="1"/>
          <p:nvPr/>
        </p:nvSpPr>
        <p:spPr>
          <a:xfrm>
            <a:off x="5178583" y="6466452"/>
            <a:ext cx="6926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accent6"/>
                </a:solidFill>
              </a:rPr>
              <a:t>What is... An inductive mean? AMS Notices, Dec. 2023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32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BA98C-3757-9F51-46F7-8755CD36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Schedule 2024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8FC2F-4270-4F55-D4E8-057BCD067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-US" altLang="ja-JP" dirty="0" err="1"/>
              <a:t>Maiken</a:t>
            </a:r>
            <a:r>
              <a:rPr kumimoji="1" lang="en-US" altLang="ja-JP" dirty="0"/>
              <a:t> March 23rd-April 6</a:t>
            </a:r>
          </a:p>
          <a:p>
            <a:r>
              <a:rPr kumimoji="1" lang="en-US" altLang="ja-JP" dirty="0"/>
              <a:t>14-17 </a:t>
            </a:r>
            <a:r>
              <a:rPr kumimoji="1" lang="en-US" altLang="ja-JP" dirty="0" err="1"/>
              <a:t>mai</a:t>
            </a:r>
            <a:r>
              <a:rPr kumimoji="1" lang="en-US" altLang="ja-JP" dirty="0"/>
              <a:t> 2024 </a:t>
            </a:r>
            <a:r>
              <a:rPr lang="fr-FR" altLang="ja-JP" dirty="0">
                <a:hlinkClick r:id="rId3"/>
              </a:rPr>
              <a:t>Entropies et divergences : modélisation . statistique . algorithmique - Sciencesconf.org</a:t>
            </a:r>
            <a:endParaRPr lang="fr-FR" altLang="ja-JP" dirty="0"/>
          </a:p>
          <a:p>
            <a:endParaRPr lang="en-US" altLang="ja-JP" dirty="0"/>
          </a:p>
          <a:p>
            <a:r>
              <a:rPr lang="en-US" altLang="ja-JP" dirty="0" err="1"/>
              <a:t>GdR</a:t>
            </a:r>
            <a:r>
              <a:rPr lang="en-US" altLang="ja-JP" dirty="0"/>
              <a:t> IASIS (ex-ISIS) 19, 20, 24 </a:t>
            </a:r>
            <a:r>
              <a:rPr lang="en-US" altLang="ja-JP" dirty="0" err="1"/>
              <a:t>ou</a:t>
            </a:r>
            <a:r>
              <a:rPr lang="en-US" altLang="ja-JP" dirty="0"/>
              <a:t> 25.</a:t>
            </a:r>
            <a:r>
              <a:rPr lang="en-US" altLang="ja-JP" dirty="0">
                <a:latin typeface="-apple-system"/>
              </a:rPr>
              <a:t> </a:t>
            </a:r>
            <a:r>
              <a:rPr lang="en-US" altLang="ja-JP" dirty="0" err="1">
                <a:latin typeface="-apple-system"/>
              </a:rPr>
              <a:t>Juin</a:t>
            </a:r>
            <a:endParaRPr kumimoji="1" lang="en-US" altLang="ja-JP" dirty="0"/>
          </a:p>
          <a:p>
            <a:r>
              <a:rPr lang="en-US" altLang="ja-JP" dirty="0">
                <a:hlinkClick r:id="rId4"/>
              </a:rPr>
              <a:t>15-19 July 2024  https://www.ecm2024sevilla.com/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>
              <a:hlinkClick r:id="rId5"/>
            </a:endParaRPr>
          </a:p>
          <a:p>
            <a:pPr marL="0" indent="0">
              <a:buNone/>
            </a:pPr>
            <a:r>
              <a:rPr kumimoji="1" lang="en-US" altLang="ja-JP" dirty="0">
                <a:hlinkClick r:id="rId5"/>
              </a:rPr>
              <a:t>https://site.unibo.it/calista/en</a:t>
            </a:r>
            <a:endParaRPr kumimoji="1" lang="en-US" altLang="ja-JP" dirty="0"/>
          </a:p>
          <a:p>
            <a:r>
              <a:rPr lang="en-US" altLang="ja-JP" b="0" i="0" dirty="0">
                <a:effectLst/>
                <a:latin typeface="-apple-system"/>
              </a:rPr>
              <a:t>Mines </a:t>
            </a:r>
            <a:r>
              <a:rPr lang="en-US" altLang="ja-JP" b="0" i="0" dirty="0" err="1">
                <a:effectLst/>
                <a:latin typeface="-apple-system"/>
              </a:rPr>
              <a:t>ParisTech</a:t>
            </a:r>
            <a:r>
              <a:rPr lang="en-US" altLang="ja-JP" b="0" i="0" dirty="0">
                <a:effectLst/>
                <a:latin typeface="-apple-system"/>
              </a:rPr>
              <a:t>, PARIS, 2nd to 4th September 2024</a:t>
            </a:r>
          </a:p>
          <a:p>
            <a:r>
              <a:rPr lang="en-US" altLang="ja-JP" b="0" i="0" dirty="0">
                <a:effectLst/>
                <a:latin typeface="-apple-system"/>
              </a:rPr>
              <a:t>Carnot Lille 11-13 September</a:t>
            </a:r>
          </a:p>
        </p:txBody>
      </p:sp>
    </p:spTree>
    <p:extLst>
      <p:ext uri="{BB962C8B-B14F-4D97-AF65-F5344CB8AC3E}">
        <p14:creationId xmlns:p14="http://schemas.microsoft.com/office/powerpoint/2010/main" val="129953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03617-5DE5-19BC-3850-4B79FF4BF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0175"/>
            <a:ext cx="12319000" cy="1325563"/>
          </a:xfrm>
        </p:spPr>
        <p:txBody>
          <a:bodyPr>
            <a:normAutofit/>
          </a:bodyPr>
          <a:lstStyle/>
          <a:p>
            <a:r>
              <a:rPr lang="en-US" altLang="ja-JP" sz="4000" b="1" i="0" dirty="0">
                <a:solidFill>
                  <a:schemeClr val="accent5"/>
                </a:solidFill>
                <a:effectLst/>
                <a:latin typeface="-apple-system"/>
              </a:rPr>
              <a:t>1824-2024: 200 YEARS BIRTHDAY OF THERMODYNAMICS  </a:t>
            </a:r>
            <a:endParaRPr kumimoji="1" lang="ja-JP" altLang="en-US" sz="40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D07FE-ADDA-C79B-3545-CB4BFE06E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804" y="1195388"/>
            <a:ext cx="50038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Father of Thermodynamics</a:t>
            </a:r>
            <a:endParaRPr kumimoji="1" lang="ja-JP" altLang="en-US" dirty="0"/>
          </a:p>
        </p:txBody>
      </p:sp>
      <p:pic>
        <p:nvPicPr>
          <p:cNvPr id="1026" name="Picture 2" descr="Réflexions sur la puissance motrice du feu et sur les machines propres à  développer cette puissance / par S. Carnot,... | Gallica">
            <a:extLst>
              <a:ext uri="{FF2B5EF4-FFF2-40B4-BE49-F238E27FC236}">
                <a16:creationId xmlns:a16="http://schemas.microsoft.com/office/drawing/2014/main" id="{34A72F7D-3D59-BC00-E4B9-E8D541D20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" y="1066800"/>
            <a:ext cx="4162578" cy="542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AA75CA-0C33-C6D7-DB64-3D59A1D46B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04" y="958850"/>
            <a:ext cx="20955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D463B6-D140-A953-0308-1885CAEA1F13}"/>
              </a:ext>
            </a:extLst>
          </p:cNvPr>
          <p:cNvSpPr txBox="1"/>
          <p:nvPr/>
        </p:nvSpPr>
        <p:spPr>
          <a:xfrm>
            <a:off x="8902700" y="4001294"/>
            <a:ext cx="34163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/>
              <a:t>(</a:t>
            </a:r>
            <a:r>
              <a:rPr lang="ja-JP" altLang="en-US" dirty="0"/>
              <a:t>Nicolas Léonard</a:t>
            </a:r>
            <a:r>
              <a:rPr lang="en-US" altLang="ja-JP" dirty="0"/>
              <a:t>)</a:t>
            </a:r>
          </a:p>
          <a:p>
            <a:pPr algn="ctr"/>
            <a:r>
              <a:rPr lang="ja-JP" altLang="en-US" dirty="0"/>
              <a:t> Sadi Carnot</a:t>
            </a:r>
          </a:p>
          <a:p>
            <a:pPr algn="ctr"/>
            <a:r>
              <a:rPr lang="ja-JP" altLang="en-US" dirty="0"/>
              <a:t>1796-1832 </a:t>
            </a:r>
          </a:p>
          <a:p>
            <a:pPr algn="ctr"/>
            <a:r>
              <a:rPr lang="ja-JP" altLang="en-US" dirty="0"/>
              <a:t>(aged 36)</a:t>
            </a:r>
          </a:p>
        </p:txBody>
      </p:sp>
      <p:pic>
        <p:nvPicPr>
          <p:cNvPr id="1030" name="Picture 6" descr="REFLECTIONS ON THE MOTIVE POWER OF FIRE AND ON MACHINES FITTED TO DEVELOP  THAT POWER">
            <a:extLst>
              <a:ext uri="{FF2B5EF4-FFF2-40B4-BE49-F238E27FC236}">
                <a16:creationId xmlns:a16="http://schemas.microsoft.com/office/drawing/2014/main" id="{242A9C7A-39DA-5E47-C444-CF354F935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889" y="1641122"/>
            <a:ext cx="4494819" cy="4848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40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81E21-1DC2-2975-1C0A-0125AD024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-151078"/>
            <a:ext cx="10879667" cy="1325563"/>
          </a:xfrm>
        </p:spPr>
        <p:txBody>
          <a:bodyPr/>
          <a:lstStyle/>
          <a:p>
            <a:r>
              <a:rPr kumimoji="1" lang="en-US" altLang="ja-JP" dirty="0">
                <a:solidFill>
                  <a:schemeClr val="accent5"/>
                </a:solidFill>
              </a:rPr>
              <a:t>Log-convex functions are convex</a:t>
            </a:r>
            <a:endParaRPr kumimoji="1" lang="ja-JP" alt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2DD05-84CE-4866-FCBB-833CFB521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66" y="937417"/>
            <a:ext cx="11558412" cy="5920583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D</a:t>
            </a:r>
            <a:r>
              <a:rPr kumimoji="1" lang="en-US" altLang="ja-JP" dirty="0"/>
              <a:t>efinition: A function Z is log-convex if F=log Z is convex</a:t>
            </a:r>
            <a:endParaRPr lang="en-US" altLang="ja-JP" dirty="0"/>
          </a:p>
          <a:p>
            <a:r>
              <a:rPr kumimoji="1" lang="en-US" altLang="ja-JP" dirty="0"/>
              <a:t>Proposition: </a:t>
            </a:r>
            <a:r>
              <a:rPr kumimoji="1" lang="en-US" altLang="ja-JP" dirty="0">
                <a:solidFill>
                  <a:srgbClr val="FF0000"/>
                </a:solidFill>
              </a:rPr>
              <a:t>Strictly log-convex functions are strictly convex</a:t>
            </a:r>
            <a:endParaRPr lang="en-US" altLang="ja-JP" dirty="0"/>
          </a:p>
          <a:p>
            <a:r>
              <a:rPr kumimoji="1" lang="en-US" altLang="ja-JP" dirty="0"/>
              <a:t>Proof: Let Z=exp(F) with </a:t>
            </a:r>
            <a:r>
              <a:rPr lang="ja-JP" alt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∇</a:t>
            </a:r>
            <a:r>
              <a:rPr lang="en-US" altLang="ja-JP" baseline="30000" dirty="0">
                <a:solidFill>
                  <a:srgbClr val="DF000F"/>
                </a:solidFill>
                <a:latin typeface="Source Sans Pro" panose="020B0503030403020204" pitchFamily="34" charset="0"/>
              </a:rPr>
              <a:t>2</a:t>
            </a:r>
            <a:r>
              <a:rPr lang="en-US" altLang="ja-JP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 F positive-definite  </a:t>
            </a:r>
            <a:r>
              <a:rPr lang="en-US" altLang="ja-JP" b="0" i="0" dirty="0">
                <a:effectLst/>
                <a:latin typeface="Source Sans Pro" panose="020B0503030403020204" pitchFamily="34" charset="0"/>
              </a:rPr>
              <a:t>(</a:t>
            </a:r>
            <a:r>
              <a:rPr lang="en-US" altLang="ja-JP" b="0" i="0" dirty="0" err="1">
                <a:effectLst/>
                <a:latin typeface="Source Sans Pro" panose="020B0503030403020204" pitchFamily="34" charset="0"/>
              </a:rPr>
              <a:t>ie</a:t>
            </a:r>
            <a:r>
              <a:rPr lang="en-US" altLang="ja-JP" b="0" i="0" dirty="0">
                <a:effectLst/>
                <a:latin typeface="Source Sans Pro" panose="020B0503030403020204" pitchFamily="34" charset="0"/>
              </a:rPr>
              <a:t>, strictly convex F)</a:t>
            </a:r>
          </a:p>
          <a:p>
            <a:endParaRPr kumimoji="1"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kumimoji="1"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Source Sans Pro" panose="020B0503030403020204" pitchFamily="34" charset="0"/>
              </a:rPr>
              <a:t>In matrix form:</a:t>
            </a:r>
          </a:p>
          <a:p>
            <a:pPr marL="0" indent="0">
              <a:buNone/>
            </a:pPr>
            <a:endParaRPr kumimoji="1"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altLang="ja-JP" dirty="0">
                <a:latin typeface="Source Sans Pro" panose="020B0503030403020204" pitchFamily="34" charset="0"/>
              </a:rPr>
              <a:t>s</a:t>
            </a:r>
            <a:r>
              <a:rPr kumimoji="1" lang="en-US" altLang="ja-JP" dirty="0">
                <a:latin typeface="Source Sans Pro" panose="020B0503030403020204" pitchFamily="34" charset="0"/>
              </a:rPr>
              <a:t>ince outer-product of vectors are positive semi-definite:</a:t>
            </a:r>
          </a:p>
          <a:p>
            <a:pPr marL="0" indent="0">
              <a:buNone/>
            </a:pPr>
            <a:endParaRPr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endParaRPr kumimoji="1" lang="en-US" altLang="ja-JP" dirty="0"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kumimoji="1" lang="en-US" altLang="ja-JP" dirty="0">
                <a:latin typeface="Source Sans Pro" panose="020B0503030403020204" pitchFamily="34" charset="0"/>
              </a:rPr>
              <a:t>Thus both the </a:t>
            </a:r>
            <a:r>
              <a:rPr kumimoji="1" lang="en-US" altLang="ja-JP" dirty="0">
                <a:solidFill>
                  <a:srgbClr val="FF0000"/>
                </a:solidFill>
                <a:latin typeface="Source Sans Pro" panose="020B0503030403020204" pitchFamily="34" charset="0"/>
              </a:rPr>
              <a:t>partition function</a:t>
            </a:r>
            <a:r>
              <a:rPr kumimoji="1" lang="en-US" altLang="ja-JP" dirty="0">
                <a:latin typeface="Source Sans Pro" panose="020B0503030403020204" pitchFamily="34" charset="0"/>
              </a:rPr>
              <a:t> and the </a:t>
            </a:r>
            <a:r>
              <a:rPr kumimoji="1" lang="en-US" altLang="ja-JP" dirty="0">
                <a:solidFill>
                  <a:srgbClr val="FF0000"/>
                </a:solidFill>
                <a:latin typeface="Source Sans Pro" panose="020B0503030403020204" pitchFamily="34" charset="0"/>
              </a:rPr>
              <a:t>cumulant function </a:t>
            </a:r>
            <a:r>
              <a:rPr kumimoji="1" lang="en-US" altLang="ja-JP" dirty="0">
                <a:latin typeface="Source Sans Pro" panose="020B0503030403020204" pitchFamily="34" charset="0"/>
              </a:rPr>
              <a:t>of an </a:t>
            </a:r>
            <a:r>
              <a:rPr kumimoji="1" lang="en-US" altLang="ja-JP" dirty="0">
                <a:solidFill>
                  <a:srgbClr val="FF0000"/>
                </a:solidFill>
                <a:latin typeface="Source Sans Pro" panose="020B0503030403020204" pitchFamily="34" charset="0"/>
              </a:rPr>
              <a:t>exponential family</a:t>
            </a:r>
            <a:r>
              <a:rPr kumimoji="1" lang="en-US" altLang="ja-JP" dirty="0">
                <a:latin typeface="Source Sans Pro" panose="020B0503030403020204" pitchFamily="34" charset="0"/>
              </a:rPr>
              <a:t>  are convex and define Bregman and Jensen divergences with corresponding statistical divergences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910E7-6A25-99CE-97DE-548E1CC31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43" y="2099924"/>
            <a:ext cx="8373321" cy="11053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E4C411-905D-304F-3347-EAFDEE05EA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9087" y="2448178"/>
            <a:ext cx="1162050" cy="704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4C70B7-78EB-8295-2A50-815E54548686}"/>
              </a:ext>
            </a:extLst>
          </p:cNvPr>
          <p:cNvSpPr txBox="1"/>
          <p:nvPr/>
        </p:nvSpPr>
        <p:spPr>
          <a:xfrm>
            <a:off x="9647324" y="270563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with</a:t>
            </a:r>
            <a:endParaRPr kumimoji="1"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0BE5C0-C683-AC15-61E9-9648A8AE7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9112" y="3153028"/>
            <a:ext cx="6458212" cy="12988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578B932-D6D5-D0BE-8639-9416E915D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368" y="4423647"/>
            <a:ext cx="7292719" cy="584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098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46E81-B4FF-8439-5158-63FC4973D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643" y="184503"/>
            <a:ext cx="11842045" cy="1325563"/>
          </a:xfrm>
        </p:spPr>
        <p:txBody>
          <a:bodyPr>
            <a:normAutofit/>
          </a:bodyPr>
          <a:lstStyle/>
          <a:p>
            <a:r>
              <a:rPr lang="ja-JP" altLang="en-US" sz="4400" b="1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𝛼</a:t>
            </a:r>
            <a:r>
              <a:rPr lang="en-US" altLang="ja-JP" sz="4400" b="1" i="0" dirty="0">
                <a:solidFill>
                  <a:schemeClr val="accent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-d</a:t>
            </a:r>
            <a:r>
              <a:rPr kumimoji="1" lang="en-US" altLang="ja-JP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ivergences between  unnormalized densities of an exponential family</a:t>
            </a:r>
            <a:endParaRPr kumimoji="1" lang="ja-JP" altLang="en-US" b="1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80C6F-EAC2-A4C3-4019-A13E43A1D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433" y="1599847"/>
            <a:ext cx="11523134" cy="4351338"/>
          </a:xfrm>
        </p:spPr>
        <p:txBody>
          <a:bodyPr>
            <a:normAutofit/>
          </a:bodyPr>
          <a:lstStyle/>
          <a:p>
            <a:r>
              <a:rPr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kumimoji="1"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artition function Z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of an </a:t>
            </a:r>
            <a:r>
              <a:rPr kumimoji="1"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exponential family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 is log-convex and hence convex, define Bregman and skewed Jensen divergences with corresponding statistical divergences</a:t>
            </a:r>
          </a:p>
          <a:p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Unnormalized densities of an exponential family: </a:t>
            </a:r>
          </a:p>
          <a:p>
            <a:pPr marL="0" indent="0">
              <a:buNone/>
            </a:pPr>
            <a:endParaRPr kumimoji="1"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altLang="ja-JP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ja-JP" sz="1400" b="1" i="0" dirty="0">
              <a:solidFill>
                <a:srgbClr val="5F6368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9E4417-6D75-B4FE-BCE7-1E2E82344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116" y="2700926"/>
            <a:ext cx="4686300" cy="419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2B975E-F29C-2993-123C-855B2DB71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834" y="3497205"/>
            <a:ext cx="7877175" cy="144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DA8F8F-7FB7-ADDE-75DE-96ED9B2FA4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384" y="5321212"/>
            <a:ext cx="6972300" cy="1514475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237E7F70-01DA-15F9-4F05-8FE15B93DD53}"/>
              </a:ext>
            </a:extLst>
          </p:cNvPr>
          <p:cNvSpPr/>
          <p:nvPr/>
        </p:nvSpPr>
        <p:spPr>
          <a:xfrm>
            <a:off x="4684889" y="4552422"/>
            <a:ext cx="857955" cy="6790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059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EBDB1B-07BF-E8C9-1770-57BFF47D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89" y="2428434"/>
            <a:ext cx="11559822" cy="45426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7F5B83-015D-DE13-8172-C827E56E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77" y="-36513"/>
            <a:ext cx="11943644" cy="1325563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Dually flat divergence expressed in coordinate charts as  dual Bregman or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Fenchel</a:t>
            </a:r>
            <a:r>
              <a:rPr kumimoji="1" lang="en-US" altLang="ja-JP" b="1" dirty="0">
                <a:solidFill>
                  <a:schemeClr val="accent5"/>
                </a:solidFill>
              </a:rPr>
              <a:t>-Young divergences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6A38E-121F-8100-1C4C-3641882EF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1" y="1204472"/>
            <a:ext cx="1088707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16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3284-A682-0D3B-BD6D-BF3DD2145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" y="-140484"/>
            <a:ext cx="1220993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Exponential families and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Hölder</a:t>
            </a:r>
            <a:r>
              <a:rPr kumimoji="1" lang="en-US" altLang="ja-JP" b="1" dirty="0">
                <a:solidFill>
                  <a:schemeClr val="accent5"/>
                </a:solidFill>
              </a:rPr>
              <a:t> inequality   (1/3)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26B719-7F3B-7652-A889-2C406AB3D3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4993" y="1385570"/>
            <a:ext cx="5204759" cy="725426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C4F81A-FE11-8282-8918-D95CAEF82A8B}"/>
              </a:ext>
            </a:extLst>
          </p:cNvPr>
          <p:cNvSpPr txBox="1"/>
          <p:nvPr/>
        </p:nvSpPr>
        <p:spPr>
          <a:xfrm>
            <a:off x="371138" y="862350"/>
            <a:ext cx="1047256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 dirty="0" err="1"/>
              <a:t>Hölder</a:t>
            </a:r>
            <a:r>
              <a:rPr kumimoji="1" lang="en-US" altLang="ja-JP" sz="2800" dirty="0"/>
              <a:t> inequality for positive functions and  </a:t>
            </a:r>
            <a:endParaRPr lang="ja-JP" alt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8471FA5-6CC2-615B-2594-03CFD9AD8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566" y="926388"/>
            <a:ext cx="1276350" cy="485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EF4F20-AF5A-BFA6-2192-F28E28DE12E6}"/>
              </a:ext>
            </a:extLst>
          </p:cNvPr>
          <p:cNvSpPr txBox="1"/>
          <p:nvPr/>
        </p:nvSpPr>
        <p:spPr>
          <a:xfrm>
            <a:off x="371138" y="2003302"/>
            <a:ext cx="122906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 dirty="0" err="1"/>
              <a:t>Hölder</a:t>
            </a:r>
            <a:r>
              <a:rPr kumimoji="1" lang="en-US" altLang="ja-JP" sz="2800" dirty="0"/>
              <a:t> inequality: prove that </a:t>
            </a:r>
            <a:r>
              <a:rPr kumimoji="1" lang="en-US" altLang="ja-JP" sz="2800" b="1" dirty="0">
                <a:solidFill>
                  <a:srgbClr val="FF0000"/>
                </a:solidFill>
              </a:rPr>
              <a:t>natural parameter space is convex</a:t>
            </a:r>
            <a:r>
              <a:rPr kumimoji="1" lang="en-US" altLang="ja-JP" sz="2800" dirty="0"/>
              <a:t>:</a:t>
            </a:r>
            <a:endParaRPr lang="ja-JP" altLang="en-US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97EE59-709F-DEFC-E83B-CFA2F9C4E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0933" y="2431808"/>
            <a:ext cx="8606173" cy="8487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270E102-8630-0CE6-A0E3-74851735F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6349" y="3293419"/>
            <a:ext cx="4057650" cy="3143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29996C-4923-6B9B-6E49-7D6E57B78C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5967" y="3346272"/>
            <a:ext cx="1333500" cy="2952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1014E8-3C5E-7A1A-9B18-75B1ED8CABF5}"/>
              </a:ext>
            </a:extLst>
          </p:cNvPr>
          <p:cNvSpPr txBox="1"/>
          <p:nvPr/>
        </p:nvSpPr>
        <p:spPr>
          <a:xfrm>
            <a:off x="107576" y="3184072"/>
            <a:ext cx="50668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 dirty="0"/>
              <a:t>Prove that                for </a:t>
            </a:r>
            <a:endParaRPr lang="ja-JP" altLang="en-US" sz="2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FB328FC-13AB-B903-BB34-91F2480795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8275" y="3733125"/>
            <a:ext cx="8124825" cy="14573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4E47DE3-61A6-8691-BD77-DEAFF9CAD1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1513" y="5456292"/>
            <a:ext cx="11277600" cy="409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5794BE2-FF0D-B124-42F5-A93B93BA8C4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3931" y="5931612"/>
            <a:ext cx="9620250" cy="8096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0FDBC47-ABFA-744A-BF74-719713983BA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725" y="5387147"/>
            <a:ext cx="811893" cy="52322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8A95B0C-4716-8390-60E5-B5C2BB938E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7425" y="6169736"/>
            <a:ext cx="811893" cy="36005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471237D-C8C9-987E-4A06-C9C3A7D30E9D}"/>
              </a:ext>
            </a:extLst>
          </p:cNvPr>
          <p:cNvSpPr txBox="1"/>
          <p:nvPr/>
        </p:nvSpPr>
        <p:spPr>
          <a:xfrm>
            <a:off x="1034553" y="6057376"/>
            <a:ext cx="582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66854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BDE7-0F87-D64F-E995-1FC12DBD0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3" y="1233954"/>
            <a:ext cx="11931127" cy="5602898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In 1/3, proved</a:t>
            </a:r>
          </a:p>
          <a:p>
            <a:endParaRPr lang="en-US" altLang="ja-JP" dirty="0"/>
          </a:p>
          <a:p>
            <a:r>
              <a:rPr kumimoji="1" lang="en-US" altLang="ja-JP" dirty="0"/>
              <a:t>That is in compact form:</a:t>
            </a:r>
          </a:p>
          <a:p>
            <a:endParaRPr lang="en-US" altLang="ja-JP" dirty="0"/>
          </a:p>
          <a:p>
            <a:r>
              <a:rPr lang="en-US" altLang="ja-JP" dirty="0"/>
              <a:t>We recognize </a:t>
            </a:r>
            <a:r>
              <a:rPr lang="en-US" altLang="ja-JP" b="1" dirty="0">
                <a:solidFill>
                  <a:srgbClr val="FF0000"/>
                </a:solidFill>
              </a:rPr>
              <a:t>(A,G)-comparative complexity </a:t>
            </a:r>
            <a:r>
              <a:rPr lang="en-US" altLang="ja-JP" dirty="0" err="1"/>
              <a:t>wrt</a:t>
            </a:r>
            <a:r>
              <a:rPr lang="en-US" altLang="ja-JP" dirty="0"/>
              <a:t> to arithmetic and geometric means. Hence, </a:t>
            </a:r>
            <a:r>
              <a:rPr lang="en-US" altLang="ja-JP" b="1" dirty="0">
                <a:solidFill>
                  <a:srgbClr val="FF0000"/>
                </a:solidFill>
              </a:rPr>
              <a:t>partition function Z is log-convex</a:t>
            </a:r>
            <a:r>
              <a:rPr kumimoji="1" lang="en-US" altLang="ja-JP" b="1" dirty="0">
                <a:solidFill>
                  <a:srgbClr val="FF0000"/>
                </a:solidFill>
              </a:rPr>
              <a:t> </a:t>
            </a:r>
          </a:p>
          <a:p>
            <a:endParaRPr lang="en-US" altLang="ja-JP" dirty="0"/>
          </a:p>
          <a:p>
            <a:r>
              <a:rPr kumimoji="1" lang="en-US" altLang="ja-JP" dirty="0"/>
              <a:t>Since the logarithm is a strictly increasing function, we further have: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That is, the </a:t>
            </a:r>
            <a:r>
              <a:rPr lang="en-US" altLang="ja-JP" b="1" dirty="0">
                <a:solidFill>
                  <a:srgbClr val="FF0000"/>
                </a:solidFill>
              </a:rPr>
              <a:t>cumulant function F=log Z is convex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8AE134-3F2C-5D3D-478C-2EFD307AC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9" y="21148"/>
            <a:ext cx="11779623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Exponential families and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Hölder</a:t>
            </a:r>
            <a:r>
              <a:rPr kumimoji="1" lang="en-US" altLang="ja-JP" b="1" dirty="0">
                <a:solidFill>
                  <a:schemeClr val="accent5"/>
                </a:solidFill>
              </a:rPr>
              <a:t> inequality   (2/3)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6CB2F0-B9FC-F19E-D2C9-FBBE7C18D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6015" y="1148682"/>
            <a:ext cx="7362347" cy="6196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FB577E-5CE7-C31C-60A0-3DBA7D5D7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3077" y="1305156"/>
            <a:ext cx="671003" cy="2975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8ECED3-321B-056E-08A5-FA9BDD24CB96}"/>
              </a:ext>
            </a:extLst>
          </p:cNvPr>
          <p:cNvSpPr txBox="1"/>
          <p:nvPr/>
        </p:nvSpPr>
        <p:spPr>
          <a:xfrm>
            <a:off x="4024080" y="1183511"/>
            <a:ext cx="422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=</a:t>
            </a:r>
            <a:endParaRPr kumimoji="1" lang="ja-JP" alt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65A99-05BD-702E-7E3E-DFB0EF0B29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7596" y="2135124"/>
            <a:ext cx="3914775" cy="552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564587-C898-90C0-C351-BD7A2D73CA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636" y="5089714"/>
            <a:ext cx="714375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9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39155</TotalTime>
  <Words>1540</Words>
  <Application>Microsoft Office PowerPoint</Application>
  <PresentationFormat>Widescreen</PresentationFormat>
  <Paragraphs>220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-apple-system</vt:lpstr>
      <vt:lpstr>inherit</vt:lpstr>
      <vt:lpstr>TwitterChirp</vt:lpstr>
      <vt:lpstr>游ゴシック</vt:lpstr>
      <vt:lpstr>游ゴシック Light</vt:lpstr>
      <vt:lpstr>Arial</vt:lpstr>
      <vt:lpstr>Arial</vt:lpstr>
      <vt:lpstr>Arial Narrow</vt:lpstr>
      <vt:lpstr>Source Sans Pro</vt:lpstr>
      <vt:lpstr>Office Theme</vt:lpstr>
      <vt:lpstr>Geometric Jensen-Shannon divergences: Two meanings</vt:lpstr>
      <vt:lpstr>The many A’s of AI!</vt:lpstr>
      <vt:lpstr>Schedule 2024</vt:lpstr>
      <vt:lpstr>1824-2024: 200 YEARS BIRTHDAY OF THERMODYNAMICS  </vt:lpstr>
      <vt:lpstr>Log-convex functions are convex</vt:lpstr>
      <vt:lpstr>𝛼-divergences between  unnormalized densities of an exponential family</vt:lpstr>
      <vt:lpstr>Dually flat divergence expressed in coordinate charts as  dual Bregman or Fenchel-Young divergences</vt:lpstr>
      <vt:lpstr>Exponential families and Hölder inequality   (1/3)</vt:lpstr>
      <vt:lpstr>Exponential families and Hölder inequality   (2/3)</vt:lpstr>
      <vt:lpstr>Bregman Delaunay triangulations/complexes</vt:lpstr>
      <vt:lpstr>PowerPoint Presentation</vt:lpstr>
      <vt:lpstr>Strengths of generalized calculus in differential geometry: </vt:lpstr>
      <vt:lpstr>f-divergences as a series of signed 𝛘2-square type divergences</vt:lpstr>
      <vt:lpstr>From niche research to hot engineering!</vt:lpstr>
      <vt:lpstr>PowerPoint Presentation</vt:lpstr>
      <vt:lpstr>PowerPoint Presentation</vt:lpstr>
      <vt:lpstr>PowerPoint Presentation</vt:lpstr>
      <vt:lpstr>PowerPoint Presentation</vt:lpstr>
      <vt:lpstr>Contraharmonic or antiharmonic mean</vt:lpstr>
      <vt:lpstr>PowerPoint Presentation</vt:lpstr>
      <vt:lpstr>PowerPoint Presentation</vt:lpstr>
      <vt:lpstr>Hessian manifolds, Hessian geometry, Bregman geometry</vt:lpstr>
      <vt:lpstr>Mathematics, proof, and computation</vt:lpstr>
      <vt:lpstr>Geometric mean of n symmetric positive-definite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Jensen-Shannon divergence: Two meanings</dc:title>
  <dc:creator>Nielsen, Frank (Sony CSL)</dc:creator>
  <cp:lastModifiedBy>Nielsen, Frank (Sony CSL)</cp:lastModifiedBy>
  <cp:revision>21</cp:revision>
  <dcterms:created xsi:type="dcterms:W3CDTF">2023-10-30T04:39:16Z</dcterms:created>
  <dcterms:modified xsi:type="dcterms:W3CDTF">2024-01-05T03:28:43Z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2023-10-30T04:39:27Z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6dfa6801-7b3b-4885-b999-47c07df68d98</vt:lpwstr>
  </property>
  <property fmtid="{D5CDD505-2E9C-101B-9397-08002B2CF9AE}" pid="8" name="MSIP_Label_1f8e20e6-048a-4bad-a26b-318dd1cd4d47_ContentBits">
    <vt:lpwstr>0</vt:lpwstr>
  </property>
</Properties>
</file>