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214C4-3E3B-4E75-BA64-225BF5EDA49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3E6C4-A49B-4C7F-8355-1E5F79A45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7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6.1059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E6C4-A49B-4C7F-8355-1E5F79A455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4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E6C4-A49B-4C7F-8355-1E5F79A455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9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https://arxiv.org/abs/2006.10599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43E6C4-A49B-4C7F-8355-1E5F79A455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0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8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46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B5417-601C-41BE-83FA-D705B504241F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40F6-56F3-4DE4-941E-A81840800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2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anknielsen.github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ranknielsen.github.io/M-JS/" TargetMode="External"/><Relationship Id="rId4" Type="http://schemas.openxmlformats.org/officeDocument/2006/relationships/hyperlink" Target="https://www.mdpi.com/1099-4300/21/5/485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pi.com/1099-4300/21/5/48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ranknielsen.github.io/M-J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006.10599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6227"/>
            <a:ext cx="12192000" cy="22973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On the Jensen–Shannon </a:t>
            </a:r>
            <a:r>
              <a:rPr lang="en-US" b="1" dirty="0" err="1"/>
              <a:t>Symmetrization</a:t>
            </a:r>
            <a:r>
              <a:rPr lang="en-US" b="1" dirty="0"/>
              <a:t> of Distances Relying on Abstract Means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354" y="3271047"/>
            <a:ext cx="9144000" cy="1655762"/>
          </a:xfrm>
        </p:spPr>
        <p:txBody>
          <a:bodyPr/>
          <a:lstStyle/>
          <a:p>
            <a:r>
              <a:rPr lang="en-US" dirty="0" smtClean="0"/>
              <a:t>Frank Nielsen</a:t>
            </a:r>
          </a:p>
          <a:p>
            <a:r>
              <a:rPr lang="en-US" dirty="0" smtClean="0"/>
              <a:t>Sony Computer Science Laboratories, </a:t>
            </a:r>
            <a:r>
              <a:rPr lang="en-US" dirty="0" err="1" smtClean="0"/>
              <a:t>Inc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355" y="4198243"/>
            <a:ext cx="4792910" cy="12295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13613" y="5102284"/>
            <a:ext cx="3046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https://franknielsen.github.io/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152" y="6181873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July 2020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82274" y="5869970"/>
            <a:ext cx="4456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https://www.mdpi.com/1099-4300/21/5/485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282274" y="6313427"/>
            <a:ext cx="3583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5"/>
              </a:rPr>
              <a:t>https://franknielsen.github.io/M-JS/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93404" y="5869970"/>
            <a:ext cx="78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Paper: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2587" y="631213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5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0" y="1348389"/>
            <a:ext cx="11128194" cy="2699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0" y="4974093"/>
            <a:ext cx="11544479" cy="155966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5600" y="2282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Definitions: M-JSD and M-JS </a:t>
            </a:r>
            <a:r>
              <a:rPr lang="en-US" b="1" dirty="0" err="1" smtClean="0">
                <a:solidFill>
                  <a:schemeClr val="accent1"/>
                </a:solidFill>
              </a:rPr>
              <a:t>symmetrizations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5631" y="2176466"/>
            <a:ext cx="6256090" cy="659013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2927758" y="5872295"/>
            <a:ext cx="6335086" cy="661460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TextBox 8"/>
          <p:cNvSpPr txBox="1"/>
          <p:nvPr/>
        </p:nvSpPr>
        <p:spPr>
          <a:xfrm>
            <a:off x="15550" y="4131169"/>
            <a:ext cx="6708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generic distance D (not necessarily KLD):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43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53642" y="-12982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Generic definition: (M,N)-JS </a:t>
            </a:r>
            <a:r>
              <a:rPr lang="en-US" b="1" dirty="0" err="1" smtClean="0">
                <a:solidFill>
                  <a:schemeClr val="accent1"/>
                </a:solidFill>
              </a:rPr>
              <a:t>symmetrization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098" y="1054837"/>
            <a:ext cx="6711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Consider two </a:t>
            </a:r>
            <a:r>
              <a:rPr lang="en-US" sz="3200" b="1" dirty="0" smtClean="0">
                <a:solidFill>
                  <a:srgbClr val="FF0000"/>
                </a:solidFill>
              </a:rPr>
              <a:t>abstract means </a:t>
            </a:r>
            <a:r>
              <a:rPr lang="en-US" sz="3200" dirty="0" smtClean="0"/>
              <a:t>M and N: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" y="1855040"/>
            <a:ext cx="12110902" cy="17768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43899" y="2743483"/>
            <a:ext cx="6408490" cy="888445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TextBox 8"/>
          <p:cNvSpPr txBox="1"/>
          <p:nvPr/>
        </p:nvSpPr>
        <p:spPr>
          <a:xfrm>
            <a:off x="404956" y="4062891"/>
            <a:ext cx="114631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main advantage of (M,N)-JSD is to get closed-form formula </a:t>
            </a:r>
          </a:p>
          <a:p>
            <a:r>
              <a:rPr lang="en-US" sz="3200" dirty="0" smtClean="0"/>
              <a:t>for distributions b</a:t>
            </a:r>
            <a:r>
              <a:rPr lang="en-US" sz="3200" dirty="0" smtClean="0"/>
              <a:t>elonging to given parametric families </a:t>
            </a:r>
          </a:p>
          <a:p>
            <a:r>
              <a:rPr lang="en-US" sz="3200" dirty="0" smtClean="0"/>
              <a:t>by carefully choosing the  M-mean.</a:t>
            </a:r>
            <a:endParaRPr lang="en-US" sz="3200" dirty="0"/>
          </a:p>
          <a:p>
            <a:r>
              <a:rPr lang="en-US" sz="3200" dirty="0" smtClean="0"/>
              <a:t>For example, </a:t>
            </a:r>
            <a:r>
              <a:rPr lang="en-US" sz="3200" i="1" dirty="0" smtClean="0">
                <a:solidFill>
                  <a:srgbClr val="FF0000"/>
                </a:solidFill>
              </a:rPr>
              <a:t>geometric mean </a:t>
            </a:r>
            <a:r>
              <a:rPr lang="en-US" sz="3200" i="1" dirty="0" smtClean="0"/>
              <a:t>for exponential families</a:t>
            </a:r>
            <a:r>
              <a:rPr lang="en-US" sz="3200" dirty="0" smtClean="0"/>
              <a:t>, </a:t>
            </a:r>
          </a:p>
          <a:p>
            <a:r>
              <a:rPr lang="en-US" sz="3200" dirty="0" smtClean="0"/>
              <a:t>or </a:t>
            </a:r>
            <a:r>
              <a:rPr lang="en-US" sz="3200" i="1" dirty="0" smtClean="0">
                <a:solidFill>
                  <a:srgbClr val="FF0000"/>
                </a:solidFill>
              </a:rPr>
              <a:t>harmonic mean </a:t>
            </a:r>
            <a:r>
              <a:rPr lang="en-US" sz="3200" i="1" dirty="0" smtClean="0"/>
              <a:t>for Cauchy or t-Student families</a:t>
            </a:r>
            <a:r>
              <a:rPr lang="en-US" sz="3200" dirty="0" smtClean="0"/>
              <a:t>,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903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90" y="-79491"/>
            <a:ext cx="11719420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(A,G)-Jensen-Shannon divergence for exponential families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184" y="1012402"/>
            <a:ext cx="7134225" cy="923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88" y="1856961"/>
            <a:ext cx="4676775" cy="809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7119" y="1108144"/>
            <a:ext cx="3374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Exponential family: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770995" y="1758883"/>
            <a:ext cx="4424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Natural parameter space: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31" y="3455573"/>
            <a:ext cx="10896600" cy="110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6751" y="2687224"/>
            <a:ext cx="5220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Geometric statistical mixture: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526" y="4618980"/>
            <a:ext cx="4581525" cy="8953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540" y="4761024"/>
            <a:ext cx="466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Normalization coefficient:</a:t>
            </a:r>
            <a:endParaRPr lang="en-US" sz="3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337" y="5504813"/>
            <a:ext cx="5867400" cy="5905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7592" y="5553451"/>
            <a:ext cx="5188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Jensen parameter divergence: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471531" y="3455573"/>
            <a:ext cx="10896600" cy="1163407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366181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2947" y="0"/>
            <a:ext cx="11999053" cy="1325563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</a:rPr>
              <a:t>(A,G)-Jensen-Shannon divergence for exponential families</a:t>
            </a:r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45" y="1458751"/>
            <a:ext cx="5040455" cy="1030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587" y="1166102"/>
            <a:ext cx="9673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Closed-form formula the KLD between two geometric mixtures  in term of a </a:t>
            </a:r>
          </a:p>
          <a:p>
            <a:r>
              <a:rPr lang="en-US" sz="2400" dirty="0" smtClean="0"/>
              <a:t>Bregman divergence between interpolated parameters: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55" y="2692790"/>
            <a:ext cx="10848975" cy="14001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4173" y="2692790"/>
            <a:ext cx="10572576" cy="1400175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47" y="4498349"/>
            <a:ext cx="11602870" cy="235965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7754" y="4380376"/>
            <a:ext cx="11703230" cy="2397929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239814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79" y="-230493"/>
            <a:ext cx="11943387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Example: Multivariate Gaussian exponential family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466" y="933145"/>
            <a:ext cx="3857625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80" y="1704670"/>
            <a:ext cx="9439275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9260" y="1095070"/>
            <a:ext cx="2461207" cy="34888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4760" y="1009345"/>
            <a:ext cx="53387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Family of Normal distributions:</a:t>
            </a:r>
            <a:endParaRPr lang="en-US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294" y="2727125"/>
            <a:ext cx="7724775" cy="685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58" y="3466795"/>
            <a:ext cx="9058275" cy="828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3423" y="4155438"/>
            <a:ext cx="2676525" cy="6000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7080" y="4852246"/>
            <a:ext cx="5985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Cumulant</a:t>
            </a:r>
            <a:r>
              <a:rPr lang="en-US" sz="3200" dirty="0" smtClean="0"/>
              <a:t> function/log-normalizer: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2266642" y="4170738"/>
            <a:ext cx="3392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Sufficient statistics: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821" y="4692240"/>
            <a:ext cx="5799248" cy="90478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813310"/>
            <a:ext cx="6478075" cy="680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0858" y="5813310"/>
            <a:ext cx="5230186" cy="8702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4760" y="2773878"/>
            <a:ext cx="4098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Canonical factorization: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00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076" y="768506"/>
            <a:ext cx="4819650" cy="7239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7079" y="-230493"/>
            <a:ext cx="11943387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Example: Multivariate Gaussian exponential family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702" y="802682"/>
            <a:ext cx="553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Dual moment parameterization: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1" y="1970804"/>
            <a:ext cx="11189516" cy="30738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2702" y="1539291"/>
            <a:ext cx="10834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Conversions between ordinary/natural/expectation parameters:</a:t>
            </a:r>
            <a:endParaRPr lang="en-US" sz="32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147" y="5658986"/>
            <a:ext cx="9658350" cy="10096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580" y="5138438"/>
            <a:ext cx="10900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Dual potential function (=negative differential Shannon entropy):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2628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7750"/>
            <a:ext cx="10137789" cy="67015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8407" y="906012"/>
            <a:ext cx="9630561" cy="1779144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Rectangle 5"/>
          <p:cNvSpPr/>
          <p:nvPr/>
        </p:nvSpPr>
        <p:spPr>
          <a:xfrm>
            <a:off x="1518408" y="2685155"/>
            <a:ext cx="9609982" cy="1928789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2625958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3615" y="0"/>
            <a:ext cx="11261521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More examples: Abstract means and M-mixtures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45" y="3850459"/>
            <a:ext cx="8915400" cy="2076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8" y="1265952"/>
            <a:ext cx="10553700" cy="22288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78934" y="6097900"/>
            <a:ext cx="4456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4"/>
              </a:rPr>
              <a:t>https://www.mdpi.com/1099-4300/21/5/485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4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47" y="-171770"/>
            <a:ext cx="11938234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Summary: Generalized Jensen-Shannon divergences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693" y="995114"/>
            <a:ext cx="11577507" cy="60348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Jensen-Shannon divergence </a:t>
            </a:r>
            <a:r>
              <a:rPr lang="en-US" dirty="0" smtClean="0"/>
              <a:t>(JSD) is a </a:t>
            </a:r>
            <a:r>
              <a:rPr lang="en-US" b="1" dirty="0" smtClean="0">
                <a:solidFill>
                  <a:srgbClr val="FF0000"/>
                </a:solidFill>
              </a:rPr>
              <a:t>bounded </a:t>
            </a:r>
            <a:r>
              <a:rPr lang="en-US" b="1" dirty="0" err="1" smtClean="0">
                <a:solidFill>
                  <a:srgbClr val="FF0000"/>
                </a:solidFill>
              </a:rPr>
              <a:t>symmetrization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dirty="0" err="1" smtClean="0">
                <a:solidFill>
                  <a:srgbClr val="FF0000"/>
                </a:solidFill>
              </a:rPr>
              <a:t>Kullback-Leibler</a:t>
            </a:r>
            <a:r>
              <a:rPr lang="en-US" dirty="0" smtClean="0">
                <a:solidFill>
                  <a:srgbClr val="FF0000"/>
                </a:solidFill>
              </a:rPr>
              <a:t> divergence </a:t>
            </a:r>
            <a:r>
              <a:rPr lang="en-US" dirty="0" smtClean="0"/>
              <a:t>(KLD). </a:t>
            </a:r>
            <a:r>
              <a:rPr lang="en-US" dirty="0" err="1" smtClean="0"/>
              <a:t>Jeffreys</a:t>
            </a:r>
            <a:r>
              <a:rPr lang="en-US" dirty="0" smtClean="0"/>
              <a:t> divergence (JD) is an unbounded </a:t>
            </a:r>
            <a:r>
              <a:rPr lang="en-US" dirty="0" err="1" smtClean="0"/>
              <a:t>symmetrization</a:t>
            </a:r>
            <a:r>
              <a:rPr lang="en-US" dirty="0" smtClean="0"/>
              <a:t> of KLD. Both JSD and JD are </a:t>
            </a:r>
            <a:r>
              <a:rPr lang="en-US" dirty="0" smtClean="0">
                <a:solidFill>
                  <a:srgbClr val="FF0000"/>
                </a:solidFill>
              </a:rPr>
              <a:t>invariant f-divergences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Although KLD and JD between Gaussians (or densities of a same exponential family) admits closed-form formulas, the JSD between Gaussians does not have a closed expression, and these distances need to be </a:t>
            </a:r>
            <a:r>
              <a:rPr lang="en-US" b="1" dirty="0" smtClean="0">
                <a:solidFill>
                  <a:srgbClr val="FF0000"/>
                </a:solidFill>
              </a:rPr>
              <a:t>approximated</a:t>
            </a:r>
            <a:r>
              <a:rPr lang="en-US" dirty="0" smtClean="0"/>
              <a:t> in applications.</a:t>
            </a:r>
          </a:p>
          <a:p>
            <a:pPr marL="0" indent="0">
              <a:buNone/>
            </a:pPr>
            <a:r>
              <a:rPr lang="en-US" dirty="0" smtClean="0"/>
              <a:t>   (machine learning, </a:t>
            </a:r>
            <a:r>
              <a:rPr lang="en-US" dirty="0" err="1" smtClean="0"/>
              <a:t>eg</a:t>
            </a:r>
            <a:r>
              <a:rPr lang="en-US" dirty="0" smtClean="0"/>
              <a:t>., deep learning in GANs)</a:t>
            </a:r>
          </a:p>
          <a:p>
            <a:endParaRPr lang="en-US" dirty="0"/>
          </a:p>
          <a:p>
            <a:r>
              <a:rPr lang="en-US" dirty="0" smtClean="0"/>
              <a:t>The skewed Jensen-Shannon divergence is based on </a:t>
            </a:r>
            <a:r>
              <a:rPr lang="en-US" dirty="0" smtClean="0">
                <a:solidFill>
                  <a:srgbClr val="FF0000"/>
                </a:solidFill>
              </a:rPr>
              <a:t>statistical arithmetic mixtures</a:t>
            </a:r>
            <a:r>
              <a:rPr lang="en-US" dirty="0" smtClean="0"/>
              <a:t>. We define generic </a:t>
            </a:r>
            <a:r>
              <a:rPr lang="en-US" b="1" u="sng" dirty="0" smtClean="0">
                <a:solidFill>
                  <a:srgbClr val="FF0000"/>
                </a:solidFill>
              </a:rPr>
              <a:t>statistical M-mixtures </a:t>
            </a:r>
            <a:r>
              <a:rPr lang="en-US" dirty="0" smtClean="0"/>
              <a:t>based on an </a:t>
            </a:r>
            <a:r>
              <a:rPr lang="en-US" dirty="0" smtClean="0">
                <a:solidFill>
                  <a:srgbClr val="FF0000"/>
                </a:solidFill>
              </a:rPr>
              <a:t>abstract mean</a:t>
            </a:r>
            <a:r>
              <a:rPr lang="en-US" dirty="0" smtClean="0"/>
              <a:t>, and define accordingly the </a:t>
            </a:r>
            <a:r>
              <a:rPr lang="en-US" b="1" u="sng" dirty="0" smtClean="0">
                <a:solidFill>
                  <a:srgbClr val="FF0000"/>
                </a:solidFill>
              </a:rPr>
              <a:t>M-Jensen-Shannon divergence</a:t>
            </a:r>
            <a:r>
              <a:rPr lang="en-US" dirty="0" smtClean="0"/>
              <a:t>, and the (M,N)-JSD. </a:t>
            </a:r>
          </a:p>
          <a:p>
            <a:endParaRPr lang="en-US" dirty="0" smtClean="0"/>
          </a:p>
          <a:p>
            <a:r>
              <a:rPr lang="en-US" dirty="0" smtClean="0"/>
              <a:t>When M=G is the </a:t>
            </a:r>
            <a:r>
              <a:rPr lang="en-US" b="1" dirty="0" smtClean="0">
                <a:solidFill>
                  <a:srgbClr val="FF0000"/>
                </a:solidFill>
              </a:rPr>
              <a:t>geometric weighted mean</a:t>
            </a:r>
            <a:r>
              <a:rPr lang="en-US" dirty="0" smtClean="0"/>
              <a:t>, we obtain closed-form formula for the 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-Jensen-Shannon divergence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rgbClr val="FF0000"/>
                </a:solidFill>
              </a:rPr>
              <a:t>Gaussian distributions</a:t>
            </a:r>
            <a:r>
              <a:rPr lang="en-US" dirty="0" smtClean="0"/>
              <a:t>. Applications to machine learning (</a:t>
            </a:r>
            <a:r>
              <a:rPr lang="en-US" dirty="0" err="1" smtClean="0"/>
              <a:t>eg</a:t>
            </a:r>
            <a:r>
              <a:rPr lang="en-US" dirty="0" smtClean="0"/>
              <a:t>, deep learning GANs)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11333" y="6482485"/>
            <a:ext cx="3583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3"/>
              </a:rPr>
              <a:t>https://franknielsen.github.io/M-JS/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22923" y="648248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22147" y="6020874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https://arxiv.org/abs/2006.10599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8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580" y="-238464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Unbounded </a:t>
            </a:r>
            <a:r>
              <a:rPr lang="en-US" b="1" dirty="0" err="1" smtClean="0">
                <a:solidFill>
                  <a:schemeClr val="accent1"/>
                </a:solidFill>
              </a:rPr>
              <a:t>Kullback-Leibler</a:t>
            </a:r>
            <a:r>
              <a:rPr lang="en-US" b="1" dirty="0" smtClean="0">
                <a:solidFill>
                  <a:schemeClr val="accent1"/>
                </a:solidFill>
              </a:rPr>
              <a:t> divergence (KLD)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27" y="808314"/>
            <a:ext cx="5000625" cy="1181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6471" y="2172536"/>
            <a:ext cx="4885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Also called </a:t>
            </a:r>
            <a:r>
              <a:rPr lang="en-US" sz="3200" b="1" dirty="0" smtClean="0">
                <a:solidFill>
                  <a:srgbClr val="FF0000"/>
                </a:solidFill>
              </a:rPr>
              <a:t>relative entropy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21" y="2639962"/>
            <a:ext cx="5915025" cy="981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42488" y="3833335"/>
            <a:ext cx="2619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Cross-entropy: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61056" y="4862075"/>
            <a:ext cx="34013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Shannon’s entropy:</a:t>
            </a:r>
          </a:p>
          <a:p>
            <a:r>
              <a:rPr lang="en-US" sz="3200" dirty="0" smtClean="0"/>
              <a:t>(self cross-entropy)</a:t>
            </a:r>
            <a:endParaRPr lang="en-US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796" y="3667013"/>
            <a:ext cx="5010150" cy="105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9796" y="4683586"/>
            <a:ext cx="6448425" cy="981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868" y="5786837"/>
            <a:ext cx="6518353" cy="9750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87399" y="5890815"/>
            <a:ext cx="2381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Reverse KLD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3260127" y="881257"/>
            <a:ext cx="5170809" cy="1169104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571" y="1209275"/>
            <a:ext cx="2525043" cy="32958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05668" y="1100355"/>
            <a:ext cx="2105025" cy="5905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708307" y="6383258"/>
            <a:ext cx="2539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(KLD=forward KLD)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174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93" y="-196937"/>
            <a:ext cx="10515600" cy="132556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1"/>
                </a:solidFill>
              </a:rPr>
              <a:t>Symmetrizations</a:t>
            </a:r>
            <a:r>
              <a:rPr lang="en-US" b="1" dirty="0" smtClean="0">
                <a:solidFill>
                  <a:schemeClr val="accent1"/>
                </a:solidFill>
              </a:rPr>
              <a:t> of the KLD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824518"/>
            <a:ext cx="12096750" cy="1162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250" y="1112804"/>
            <a:ext cx="11270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</a:rPr>
              <a:t>Jeffreys</a:t>
            </a:r>
            <a:r>
              <a:rPr lang="en-US" sz="3200" b="1" dirty="0" smtClean="0">
                <a:solidFill>
                  <a:srgbClr val="FF0000"/>
                </a:solidFill>
              </a:rPr>
              <a:t>’ divergence </a:t>
            </a:r>
            <a:r>
              <a:rPr lang="en-US" sz="3200" dirty="0" smtClean="0"/>
              <a:t>(twice the arithmetic mean of oriented KLDs):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26" y="4290574"/>
            <a:ext cx="8162925" cy="1343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423" y="3405894"/>
            <a:ext cx="11885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Resistor average divergence </a:t>
            </a:r>
            <a:r>
              <a:rPr lang="en-US" sz="3200" dirty="0" smtClean="0"/>
              <a:t>(harmonic mean of </a:t>
            </a:r>
            <a:r>
              <a:rPr lang="en-US" sz="3200" dirty="0" err="1" smtClean="0"/>
              <a:t>forward+reverse</a:t>
            </a:r>
            <a:r>
              <a:rPr lang="en-US" sz="3200" dirty="0" smtClean="0"/>
              <a:t> KLD)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210423" y="1764074"/>
            <a:ext cx="11827779" cy="1169104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TextBox 10"/>
          <p:cNvSpPr txBox="1"/>
          <p:nvPr/>
        </p:nvSpPr>
        <p:spPr>
          <a:xfrm>
            <a:off x="4066906" y="5933504"/>
            <a:ext cx="7542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Question: Role and extensions of the mean?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94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59" y="-17177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Bounded Jensen-Shannon divergence (JSD)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23" y="714947"/>
            <a:ext cx="10829925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72" y="3427951"/>
            <a:ext cx="7038975" cy="1143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46181" y="3339053"/>
            <a:ext cx="42612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(Shannon entropy h is </a:t>
            </a:r>
          </a:p>
          <a:p>
            <a:r>
              <a:rPr lang="en-US" sz="3200" dirty="0" smtClean="0"/>
              <a:t>strictly concave, JSD&gt;=0)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806872" y="3339053"/>
            <a:ext cx="7038975" cy="1169104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Rectangle 7"/>
          <p:cNvSpPr/>
          <p:nvPr/>
        </p:nvSpPr>
        <p:spPr>
          <a:xfrm>
            <a:off x="539822" y="785782"/>
            <a:ext cx="10600758" cy="1135297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244" y="4894741"/>
            <a:ext cx="4105275" cy="609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2923" y="4894741"/>
            <a:ext cx="281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JSD is </a:t>
            </a:r>
            <a:r>
              <a:rPr lang="en-US" sz="3200" b="1" dirty="0" smtClean="0">
                <a:solidFill>
                  <a:srgbClr val="FF0000"/>
                </a:solidFill>
              </a:rPr>
              <a:t>bounded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30" y="5479516"/>
            <a:ext cx="6937871" cy="769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091028" y="5535743"/>
            <a:ext cx="12007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Proof: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59" y="6131414"/>
            <a:ext cx="838200" cy="647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26787" y="6120518"/>
            <a:ext cx="11252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: Square root of the JSD is a </a:t>
            </a:r>
            <a:r>
              <a:rPr lang="en-US" sz="3200" b="1" dirty="0" smtClean="0">
                <a:solidFill>
                  <a:srgbClr val="FF0000"/>
                </a:solidFill>
              </a:rPr>
              <a:t>metric distance </a:t>
            </a:r>
            <a:r>
              <a:rPr lang="en-US" sz="3200" dirty="0" smtClean="0"/>
              <a:t>(moreover </a:t>
            </a:r>
            <a:r>
              <a:rPr lang="en-US" sz="3200" dirty="0" err="1" smtClean="0"/>
              <a:t>Hilbertian</a:t>
            </a:r>
            <a:r>
              <a:rPr lang="en-US" sz="3200" dirty="0" smtClean="0"/>
              <a:t>) 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629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69" y="-138214"/>
            <a:ext cx="11713479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Invariant f-divergences, symmetrized f-divergences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698" y="856157"/>
            <a:ext cx="5191125" cy="1152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207" y="1059407"/>
            <a:ext cx="6810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Convex generator f, strictly convex at 1</a:t>
            </a:r>
          </a:p>
          <a:p>
            <a:r>
              <a:rPr lang="en-US" sz="3200" dirty="0"/>
              <a:t>w</a:t>
            </a:r>
            <a:r>
              <a:rPr lang="en-US" sz="3200" dirty="0" smtClean="0"/>
              <a:t>ith f(1)=0     </a:t>
            </a:r>
            <a:r>
              <a:rPr lang="en-US" sz="2400" dirty="0" smtClean="0"/>
              <a:t>(standard when f’(1)=0, f’’(1)=1)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4207" y="2186975"/>
            <a:ext cx="1191787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</a:t>
            </a:r>
            <a:r>
              <a:rPr lang="en-US" sz="3200" b="1" dirty="0" smtClean="0">
                <a:solidFill>
                  <a:srgbClr val="FF0000"/>
                </a:solidFill>
              </a:rPr>
              <a:t>-divergences</a:t>
            </a:r>
            <a:r>
              <a:rPr lang="en-US" sz="3200" dirty="0" smtClean="0"/>
              <a:t> are said </a:t>
            </a:r>
            <a:r>
              <a:rPr lang="en-US" sz="3200" b="1" dirty="0" smtClean="0">
                <a:solidFill>
                  <a:srgbClr val="FF0000"/>
                </a:solidFill>
              </a:rPr>
              <a:t>invariant</a:t>
            </a:r>
            <a:r>
              <a:rPr lang="en-US" sz="3200" dirty="0" smtClean="0"/>
              <a:t> in </a:t>
            </a:r>
            <a:r>
              <a:rPr lang="en-US" sz="3200" i="1" dirty="0" smtClean="0"/>
              <a:t>information geometry </a:t>
            </a:r>
            <a:r>
              <a:rPr lang="en-US" sz="3200" dirty="0" smtClean="0"/>
              <a:t>because they</a:t>
            </a:r>
          </a:p>
          <a:p>
            <a:r>
              <a:rPr lang="en-US" sz="3200" dirty="0"/>
              <a:t>s</a:t>
            </a:r>
            <a:r>
              <a:rPr lang="en-US" sz="3200" dirty="0" smtClean="0"/>
              <a:t>atisfy </a:t>
            </a:r>
            <a:r>
              <a:rPr lang="en-US" sz="3200" b="1" dirty="0" smtClean="0">
                <a:solidFill>
                  <a:srgbClr val="FF0000"/>
                </a:solidFill>
              </a:rPr>
              <a:t>coarse-graining</a:t>
            </a:r>
            <a:r>
              <a:rPr lang="en-US" sz="3200" dirty="0" smtClean="0"/>
              <a:t> (data processing inequality)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2800" dirty="0" smtClean="0"/>
              <a:t>f</a:t>
            </a:r>
            <a:r>
              <a:rPr lang="en-US" sz="2800" dirty="0" smtClean="0"/>
              <a:t>-divergences can always be symmetrized: </a:t>
            </a:r>
            <a:r>
              <a:rPr lang="en-US" sz="2800" b="1" dirty="0" smtClean="0">
                <a:solidFill>
                  <a:srgbClr val="FF0000"/>
                </a:solidFill>
              </a:rPr>
              <a:t>Reverse f-divergence </a:t>
            </a:r>
            <a:r>
              <a:rPr lang="en-US" sz="2800" dirty="0" smtClean="0"/>
              <a:t>for 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5008" y="5110908"/>
            <a:ext cx="6663655" cy="14107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33849" y="5008610"/>
            <a:ext cx="35311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Jeffreys</a:t>
            </a:r>
            <a:r>
              <a:rPr lang="en-US" sz="3200" dirty="0" smtClean="0"/>
              <a:t> f-generator: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5866124"/>
            <a:ext cx="499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Jensen-Shannon f-generator: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9449" y="4175140"/>
            <a:ext cx="1905000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849" y="3431216"/>
            <a:ext cx="2558518" cy="375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4940" y="3206303"/>
            <a:ext cx="2781300" cy="9906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848224" y="856157"/>
            <a:ext cx="4997599" cy="1160814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Rectangle 14"/>
          <p:cNvSpPr/>
          <p:nvPr/>
        </p:nvSpPr>
        <p:spPr>
          <a:xfrm>
            <a:off x="8011486" y="3323305"/>
            <a:ext cx="2770334" cy="523190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235572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3" y="-196937"/>
            <a:ext cx="12133277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Statistical distances vs parameter vector distances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723" y="2028168"/>
            <a:ext cx="4124325" cy="7715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429" y="866460"/>
            <a:ext cx="120132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 </a:t>
            </a:r>
            <a:r>
              <a:rPr lang="en-US" sz="3200" b="1" dirty="0" smtClean="0">
                <a:solidFill>
                  <a:srgbClr val="FF0000"/>
                </a:solidFill>
              </a:rPr>
              <a:t>statistical distance D </a:t>
            </a:r>
            <a:r>
              <a:rPr lang="en-US" sz="3200" dirty="0" smtClean="0"/>
              <a:t>between two parametric distributions of a same</a:t>
            </a:r>
          </a:p>
          <a:p>
            <a:r>
              <a:rPr lang="en-US" sz="3200" dirty="0"/>
              <a:t>f</a:t>
            </a:r>
            <a:r>
              <a:rPr lang="en-US" sz="3200" dirty="0" smtClean="0"/>
              <a:t>amily (</a:t>
            </a:r>
            <a:r>
              <a:rPr lang="en-US" sz="3200" dirty="0" err="1" smtClean="0"/>
              <a:t>eg</a:t>
            </a:r>
            <a:r>
              <a:rPr lang="en-US" sz="3200" dirty="0" smtClean="0"/>
              <a:t>., Gaussian family) amount to a </a:t>
            </a:r>
            <a:r>
              <a:rPr lang="en-US" sz="3200" b="1" u="sng" dirty="0" smtClean="0">
                <a:solidFill>
                  <a:srgbClr val="FF0000"/>
                </a:solidFill>
              </a:rPr>
              <a:t>parameter distance</a:t>
            </a:r>
            <a:r>
              <a:rPr lang="en-US" sz="3200" b="1" dirty="0" smtClean="0">
                <a:solidFill>
                  <a:srgbClr val="FF0000"/>
                </a:solidFill>
              </a:rPr>
              <a:t> P</a:t>
            </a:r>
            <a:r>
              <a:rPr lang="en-US" sz="3200" dirty="0" smtClean="0"/>
              <a:t>: 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72" y="3985669"/>
            <a:ext cx="7410450" cy="857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30" y="3057468"/>
            <a:ext cx="12000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example, the KLD between two densities of a same exponential family </a:t>
            </a:r>
          </a:p>
          <a:p>
            <a:r>
              <a:rPr lang="en-US" sz="2800" dirty="0"/>
              <a:t>a</a:t>
            </a:r>
            <a:r>
              <a:rPr lang="en-US" sz="2800" dirty="0" smtClean="0"/>
              <a:t>mounts to a </a:t>
            </a:r>
            <a:r>
              <a:rPr lang="en-US" sz="2800" b="1" dirty="0" smtClean="0">
                <a:solidFill>
                  <a:srgbClr val="FF0000"/>
                </a:solidFill>
              </a:rPr>
              <a:t>reverse Bregman divergence </a:t>
            </a:r>
            <a:r>
              <a:rPr lang="en-US" sz="2800" dirty="0" smtClean="0"/>
              <a:t>for the </a:t>
            </a:r>
            <a:r>
              <a:rPr lang="en-US" sz="2800" i="1" dirty="0" smtClean="0"/>
              <a:t>Bregman </a:t>
            </a:r>
            <a:r>
              <a:rPr lang="en-US" sz="2800" i="1" dirty="0" err="1" smtClean="0"/>
              <a:t>cumulant</a:t>
            </a:r>
            <a:r>
              <a:rPr lang="en-US" sz="2800" i="1" dirty="0" smtClean="0"/>
              <a:t> generator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890" y="4881192"/>
            <a:ext cx="8286750" cy="952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26350" y="2028168"/>
            <a:ext cx="4359707" cy="843711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Rectangle 9"/>
          <p:cNvSpPr/>
          <p:nvPr/>
        </p:nvSpPr>
        <p:spPr>
          <a:xfrm>
            <a:off x="2788572" y="4011575"/>
            <a:ext cx="4796594" cy="843711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TextBox 11"/>
          <p:cNvSpPr txBox="1"/>
          <p:nvPr/>
        </p:nvSpPr>
        <p:spPr>
          <a:xfrm>
            <a:off x="2529813" y="5859598"/>
            <a:ext cx="10110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From a smooth C3 parameter distance (=contrast function), </a:t>
            </a:r>
          </a:p>
          <a:p>
            <a:r>
              <a:rPr lang="en-US" sz="2800" dirty="0" smtClean="0"/>
              <a:t>we can build a dualistic information-geometric structure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26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916" y="0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Skewed Jensen-Bregman divergences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8" y="1671332"/>
            <a:ext cx="11058525" cy="2324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4540" y="1033175"/>
            <a:ext cx="10672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JS-kind </a:t>
            </a:r>
            <a:r>
              <a:rPr lang="en-US" sz="3200" b="1" dirty="0" err="1" smtClean="0">
                <a:solidFill>
                  <a:srgbClr val="FF0000"/>
                </a:solidFill>
              </a:rPr>
              <a:t>symmetrization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of the </a:t>
            </a:r>
            <a:r>
              <a:rPr lang="en-US" sz="3200" i="1" dirty="0" smtClean="0"/>
              <a:t>parameter Bregman divergence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215" y="4308401"/>
            <a:ext cx="4829175" cy="657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933" y="4375404"/>
            <a:ext cx="5605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Notation for the </a:t>
            </a:r>
            <a:r>
              <a:rPr lang="en-US" sz="2800" b="1" dirty="0" smtClean="0">
                <a:solidFill>
                  <a:srgbClr val="FF0000"/>
                </a:solidFill>
              </a:rPr>
              <a:t>linear interpolation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48" y="5121934"/>
            <a:ext cx="11306175" cy="1552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0138" y="5162196"/>
            <a:ext cx="11328022" cy="1512313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8968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54" y="-1579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J-</a:t>
            </a:r>
            <a:r>
              <a:rPr lang="en-US" b="1" dirty="0" err="1">
                <a:solidFill>
                  <a:schemeClr val="accent1"/>
                </a:solidFill>
              </a:rPr>
              <a:t>Symmetrization</a:t>
            </a:r>
            <a:r>
              <a:rPr lang="en-US" b="1" dirty="0">
                <a:solidFill>
                  <a:schemeClr val="accent1"/>
                </a:solidFill>
              </a:rPr>
              <a:t> and JS-</a:t>
            </a:r>
            <a:r>
              <a:rPr lang="en-US" b="1" dirty="0" err="1">
                <a:solidFill>
                  <a:schemeClr val="accent1"/>
                </a:solidFill>
              </a:rPr>
              <a:t>Symmetrization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37" y="1587265"/>
            <a:ext cx="7133350" cy="9025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67" y="3090736"/>
            <a:ext cx="11155167" cy="120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795" y="1711598"/>
            <a:ext cx="1800225" cy="714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034" y="1002490"/>
            <a:ext cx="9370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J-</a:t>
            </a:r>
            <a:r>
              <a:rPr lang="en-US" sz="3200" b="1" dirty="0" err="1" smtClean="0">
                <a:solidFill>
                  <a:srgbClr val="FF0000"/>
                </a:solidFill>
              </a:rPr>
              <a:t>symmetrization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of a statistical/parameter distance D: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42612" y="2512293"/>
            <a:ext cx="9527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JS-</a:t>
            </a:r>
            <a:r>
              <a:rPr lang="en-US" sz="3200" b="1" dirty="0" err="1" smtClean="0">
                <a:solidFill>
                  <a:srgbClr val="FF0000"/>
                </a:solidFill>
              </a:rPr>
              <a:t>symmetrization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of a statistical/parameter distance D: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282" y="4807387"/>
            <a:ext cx="5745236" cy="9575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034" y="4402044"/>
            <a:ext cx="11359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Example: J-</a:t>
            </a:r>
            <a:r>
              <a:rPr lang="en-US" sz="3200" u="sng" dirty="0" err="1" smtClean="0"/>
              <a:t>symmetrization</a:t>
            </a:r>
            <a:r>
              <a:rPr lang="en-US" sz="3200" u="sng" dirty="0" smtClean="0"/>
              <a:t> and JS-</a:t>
            </a:r>
            <a:r>
              <a:rPr lang="en-US" sz="3200" u="sng" dirty="0" err="1" smtClean="0"/>
              <a:t>symmetrization</a:t>
            </a:r>
            <a:r>
              <a:rPr lang="en-US" sz="3200" u="sng" dirty="0" smtClean="0"/>
              <a:t> of f-divergences:</a:t>
            </a:r>
            <a:endParaRPr lang="en-US" sz="3200" u="sn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4487" y="4884174"/>
            <a:ext cx="4709020" cy="56365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3268" y="5923865"/>
            <a:ext cx="1726848" cy="5039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860381" y="5534093"/>
            <a:ext cx="3009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Conjugate f-generator: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4282" y="5690620"/>
            <a:ext cx="7305761" cy="6813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7582" y="6176592"/>
            <a:ext cx="5430173" cy="68351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97197" y="1734186"/>
            <a:ext cx="7112989" cy="722793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9" name="Rectangle 18"/>
          <p:cNvSpPr/>
          <p:nvPr/>
        </p:nvSpPr>
        <p:spPr>
          <a:xfrm>
            <a:off x="282067" y="3091609"/>
            <a:ext cx="10875291" cy="1199752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324878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0567"/>
            <a:ext cx="12071757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Generalized Jensen-Shannon divergences:</a:t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b="1" dirty="0" smtClean="0">
                <a:solidFill>
                  <a:schemeClr val="accent1"/>
                </a:solidFill>
              </a:rPr>
              <a:t> 	Role of </a:t>
            </a:r>
            <a:r>
              <a:rPr lang="en-US" b="1" dirty="0">
                <a:solidFill>
                  <a:schemeClr val="accent1"/>
                </a:solidFill>
              </a:rPr>
              <a:t>a</a:t>
            </a:r>
            <a:r>
              <a:rPr lang="en-US" b="1" dirty="0" smtClean="0">
                <a:solidFill>
                  <a:schemeClr val="accent1"/>
                </a:solidFill>
              </a:rPr>
              <a:t>bstract weighted means, generalized mixtures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01" y="2084210"/>
            <a:ext cx="7153275" cy="102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204" y="1430308"/>
            <a:ext cx="115815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Quasi-arithmetic weighted means for a strictly increasing function h: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70" y="3247064"/>
            <a:ext cx="11367782" cy="34854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11011" y="2133123"/>
            <a:ext cx="7289466" cy="861747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Rectangle 8"/>
          <p:cNvSpPr/>
          <p:nvPr/>
        </p:nvSpPr>
        <p:spPr>
          <a:xfrm>
            <a:off x="4194495" y="4087300"/>
            <a:ext cx="3162650" cy="766544"/>
          </a:xfrm>
          <a:prstGeom prst="rect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Explosion 2 10"/>
          <p:cNvSpPr/>
          <p:nvPr/>
        </p:nvSpPr>
        <p:spPr>
          <a:xfrm>
            <a:off x="8321880" y="3558051"/>
            <a:ext cx="4328718" cy="2365695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When M=A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Arithmetic mean,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Normalizer Z is 1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27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698</Words>
  <Application>Microsoft Office PowerPoint</Application>
  <PresentationFormat>Widescreen</PresentationFormat>
  <Paragraphs>101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On the Jensen–Shannon Symmetrization of Distances Relying on Abstract Means</vt:lpstr>
      <vt:lpstr>Unbounded Kullback-Leibler divergence (KLD)</vt:lpstr>
      <vt:lpstr>Symmetrizations of the KLD</vt:lpstr>
      <vt:lpstr>Bounded Jensen-Shannon divergence (JSD)</vt:lpstr>
      <vt:lpstr>Invariant f-divergences, symmetrized f-divergences</vt:lpstr>
      <vt:lpstr>Statistical distances vs parameter vector distances</vt:lpstr>
      <vt:lpstr>Skewed Jensen-Bregman divergences</vt:lpstr>
      <vt:lpstr>J-Symmetrization and JS-Symmetrization</vt:lpstr>
      <vt:lpstr>Generalized Jensen-Shannon divergences:   Role of abstract weighted means, generalized mixtures</vt:lpstr>
      <vt:lpstr>Definitions: M-JSD and M-JS symmetrizations</vt:lpstr>
      <vt:lpstr>Generic definition: (M,N)-JS symmetrization</vt:lpstr>
      <vt:lpstr>(A,G)-Jensen-Shannon divergence for exponential families</vt:lpstr>
      <vt:lpstr>(A,G)-Jensen-Shannon divergence for exponential families</vt:lpstr>
      <vt:lpstr>Example: Multivariate Gaussian exponential family</vt:lpstr>
      <vt:lpstr>Example: Multivariate Gaussian exponential family</vt:lpstr>
      <vt:lpstr>PowerPoint Presentation</vt:lpstr>
      <vt:lpstr>More examples: Abstract means and M-mixtures</vt:lpstr>
      <vt:lpstr>Summary: Generalized Jensen-Shannon divergences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Jensen–Shannon Symmetrization of Distances Relying on Abstract Means</dc:title>
  <dc:creator>Nielsen</dc:creator>
  <cp:lastModifiedBy>Nielsen</cp:lastModifiedBy>
  <cp:revision>16</cp:revision>
  <dcterms:created xsi:type="dcterms:W3CDTF">2020-07-28T06:01:59Z</dcterms:created>
  <dcterms:modified xsi:type="dcterms:W3CDTF">2020-07-28T08:17:46Z</dcterms:modified>
</cp:coreProperties>
</file>