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8" r:id="rId3"/>
    <p:sldId id="265" r:id="rId4"/>
    <p:sldId id="266" r:id="rId5"/>
    <p:sldId id="262" r:id="rId6"/>
    <p:sldId id="263" r:id="rId7"/>
    <p:sldId id="264" r:id="rId8"/>
    <p:sldId id="260" r:id="rId9"/>
    <p:sldId id="261" r:id="rId10"/>
    <p:sldId id="258" r:id="rId11"/>
    <p:sldId id="259" r:id="rId12"/>
    <p:sldId id="257" r:id="rId13"/>
    <p:sldId id="267" r:id="rId14"/>
    <p:sldId id="270" r:id="rId15"/>
    <p:sldId id="269" r:id="rId1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1281" autoAdjust="0"/>
  </p:normalViewPr>
  <p:slideViewPr>
    <p:cSldViewPr snapToGrid="0">
      <p:cViewPr varScale="1">
        <p:scale>
          <a:sx n="70" d="100"/>
          <a:sy n="70" d="100"/>
        </p:scale>
        <p:origin x="116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4A46CC-D59D-4339-8BB1-A9F9ED2A9232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AD1A2-6D34-4C18-B181-8DCE8D94BD5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qQqOG2pR0v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 can upper bound the differential entropy of *any random variable X* by the differential entropy of *any exponential family* for the moment parameter </a:t>
            </a:r>
            <a:r>
              <a:rPr lang="el-GR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η</a:t>
            </a:r>
            <a:r>
              <a:rPr lang="en-US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=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E_X[t(x)] where t(x) is the sufficient statistics of the exponential family. Differential entropy of an exponential family is –F^*(</a:t>
            </a:r>
            <a:r>
              <a:rPr lang="el-GR" altLang="ja-JP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η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 where F^* is the convex conjugate of the cumulant function (the Cramer transform in large deviation theory).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https://arxiv.org/abs/1612.02954</a:t>
            </a:r>
          </a:p>
          <a:p>
            <a:endParaRPr lang="en-US" altLang="ja-JP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endParaRPr lang="en-US" altLang="ja-JP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----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Nielsen, Frank, and Richard Nock. "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MaxEnt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upper bounds for the differential entropy of univariate continuous distributions."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Signal Processing Letters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24.4 (2017): 402-406.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81384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Dual of Maximum Likelihood Estimator (MLE) is Maximum Entropy (</a:t>
            </a:r>
            <a:r>
              <a:rPr kumimoji="1" lang="en-US" altLang="ja-JP" dirty="0" err="1"/>
              <a:t>MaxEnt</a:t>
            </a:r>
            <a:r>
              <a:rPr kumimoji="1" lang="en-US" altLang="ja-JP" dirty="0"/>
              <a:t>).</a:t>
            </a:r>
          </a:p>
          <a:p>
            <a:r>
              <a:rPr kumimoji="1" lang="en-US" altLang="ja-JP" dirty="0"/>
              <a:t>Both interpreted as information projections with respect to the </a:t>
            </a:r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and dual the </a:t>
            </a:r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 (=reverse KLD)</a:t>
            </a:r>
          </a:p>
          <a:p>
            <a:r>
              <a:rPr kumimoji="1" lang="en-US" altLang="ja-JP" dirty="0"/>
              <a:t>https://www.ams.org//journals/notices/201803/rnoti-p321.pdf</a:t>
            </a:r>
          </a:p>
          <a:p>
            <a:r>
              <a:rPr kumimoji="1" lang="en-US" altLang="ja-JP" dirty="0"/>
              <a:t>https://www.mdpi.com/1099-4300/22/10/1100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287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altLang="ja-JP" dirty="0"/>
            </a:br>
            <a:r>
              <a:rPr lang="en-US" altLang="ja-JP" b="1" dirty="0"/>
              <a:t>Introduction to HPC with MPI for Data Science (ISBN 978-3-319-21902-8 in English)</a:t>
            </a:r>
            <a:br>
              <a:rPr lang="en-US" altLang="ja-JP" dirty="0"/>
            </a:br>
            <a:r>
              <a:rPr lang="ja-JP" altLang="en-US" dirty="0"/>
              <a:t>基于</a:t>
            </a:r>
            <a:r>
              <a:rPr lang="en-US" altLang="ja-JP" dirty="0"/>
              <a:t>MPI</a:t>
            </a:r>
            <a:r>
              <a:rPr lang="ja-JP" altLang="en-US" dirty="0"/>
              <a:t>的大数据高性能计算导论</a:t>
            </a:r>
            <a:r>
              <a:rPr lang="en-US" altLang="ja-JP" dirty="0"/>
              <a:t> (ISBN 978-7111602149, in Chinese)</a:t>
            </a:r>
          </a:p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- simulate on PC/laptop clusters of machines using Message Passing Interface (MPI) + job scheduler SLURM</a:t>
            </a:r>
          </a:p>
          <a:p>
            <a:r>
              <a:rPr lang="en-US" altLang="ja-JP" b="0" i="0" u="none" strike="noStrike" dirty="0">
                <a:solidFill>
                  <a:srgbClr val="0F1419"/>
                </a:solidFill>
                <a:effectLst/>
                <a:latin typeface="TwitterChirp"/>
              </a:rPr>
              <a:t>- implement // linear algebra and // machine learning tasks on clusters.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franknielsen.github.io/HPC4DS/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722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 rtl="0"/>
            <a:r>
              <a:rPr lang="en-US" altLang="ja-JP" b="0" i="0" dirty="0">
                <a:solidFill>
                  <a:srgbClr val="0F1419"/>
                </a:solidFill>
                <a:effectLst/>
                <a:latin typeface="TwitterChirp"/>
              </a:rPr>
              <a:t>Getting non-trivial lower and upper bounds on the total variation between Gaussian mixtures (GMMs) is difficult because TV varies in the range [0,1].</a:t>
            </a:r>
          </a:p>
          <a:p>
            <a:pPr algn="l" rtl="0"/>
            <a:r>
              <a:rPr lang="en-US" altLang="ja-JP" b="0" i="0" dirty="0">
                <a:solidFill>
                  <a:srgbClr val="0F1419"/>
                </a:solidFill>
                <a:effectLst/>
                <a:latin typeface="TwitterChirp"/>
              </a:rPr>
              <a:t>2 methods based on information monotonicity of TV and on geometric lower/upper envelopes of the PDFs</a:t>
            </a:r>
          </a:p>
          <a:p>
            <a:pPr algn="l" rtl="0"/>
            <a:r>
              <a:rPr lang="ja-JP" altLang="en-US" b="0" i="0" dirty="0">
                <a:solidFill>
                  <a:srgbClr val="0F1419"/>
                </a:solidFill>
                <a:effectLst/>
                <a:latin typeface="TwitterChirp"/>
              </a:rPr>
              <a:t>👉 </a:t>
            </a:r>
            <a:r>
              <a:rPr lang="en-US" altLang="ja-JP" b="0" i="0">
                <a:solidFill>
                  <a:srgbClr val="1D9BF0"/>
                </a:solidFill>
                <a:effectLst/>
                <a:latin typeface="TwitterChirp"/>
              </a:rPr>
              <a:t>https://arxiv.org/abs/1806.11311</a:t>
            </a:r>
            <a:endParaRPr lang="en-US" altLang="ja-JP" b="0" i="0">
              <a:solidFill>
                <a:srgbClr val="0F1419"/>
              </a:solidFill>
              <a:effectLst/>
              <a:latin typeface="TwitterChirp"/>
            </a:endParaRPr>
          </a:p>
          <a:p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----</a:t>
            </a:r>
          </a:p>
          <a:p>
            <a:r>
              <a:rPr kumimoji="1" lang="en-US" altLang="ja-JP" dirty="0"/>
              <a:t>Getting non-trivial lower and upper bounds on the total variation between Gaussian mixture models (GMMs) is difficult because TV varies in the range [0,1].</a:t>
            </a:r>
          </a:p>
          <a:p>
            <a:r>
              <a:rPr kumimoji="1" lang="en-US" altLang="ja-JP" dirty="0"/>
              <a:t>Proposed 2 methods: (1) based on information monotonicity of TV, (2) based on geometric lower and upper envelopes of the PDFs </a:t>
            </a:r>
          </a:p>
          <a:p>
            <a:r>
              <a:rPr kumimoji="1" lang="en-US" altLang="ja-JP" dirty="0"/>
              <a:t>https://arxiv.org/abs/1806.11311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based on the </a:t>
            </a:r>
            <a:r>
              <a:rPr kumimoji="1" lang="en-US" altLang="ja-JP" dirty="0" err="1"/>
              <a:t>informationmonotonicity</a:t>
            </a:r>
            <a:r>
              <a:rPr kumimoji="1" lang="en-US" altLang="ja-JP" dirty="0"/>
              <a:t> property of the total variation to design guaranteed nested deterministic lower </a:t>
            </a:r>
            <a:r>
              <a:rPr kumimoji="1" lang="en-US" altLang="ja-JP" dirty="0" err="1"/>
              <a:t>bounds.The</a:t>
            </a:r>
            <a:r>
              <a:rPr kumimoji="1" lang="en-US" altLang="ja-JP" dirty="0"/>
              <a:t> second method relies on computing the geometric lower and upper envelopes of weighted </a:t>
            </a:r>
            <a:r>
              <a:rPr kumimoji="1" lang="en-US" altLang="ja-JP" dirty="0" err="1"/>
              <a:t>mixturecomponents</a:t>
            </a:r>
            <a:r>
              <a:rPr kumimoji="1" lang="en-US" altLang="ja-JP" dirty="0"/>
              <a:t> to derive deterministic bounds based on density ratio.</a:t>
            </a:r>
          </a:p>
          <a:p>
            <a:endParaRPr kumimoji="1" lang="en-US" altLang="ja-JP" dirty="0"/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Nielsen, Frank, and Ke Sun. "Guaranteed deterministic bounds on the total variation distance between univariate mixtures."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2018 IEEE 28th International Workshop on Machine Learning for Signal Processing (MLSP)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IEEE, 2018.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8220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Geometry of domains versus geometry of manifolds: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Consider a domain as a *global chart of an underlying manifold* vs consider a general manifold covered by several local charts forming an atlas.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en-US" altLang="ja-JP" b="1" dirty="0">
                <a:solidFill>
                  <a:schemeClr val="accent5"/>
                </a:solidFill>
              </a:rPr>
              <a:t>Examples: Dually flat spaces (information geometry of domains) versus Hessian manifolds (several charts)</a:t>
            </a:r>
          </a:p>
          <a:p>
            <a:endParaRPr kumimoji="1" lang="en-US" altLang="ja-JP" b="1" dirty="0">
              <a:solidFill>
                <a:schemeClr val="accent5"/>
              </a:solidFill>
            </a:endParaRPr>
          </a:p>
          <a:p>
            <a:r>
              <a:rPr kumimoji="1" lang="en-US" altLang="ja-JP" dirty="0"/>
              <a:t>https://arxiv.org/abs/1910.03935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465519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Stigler law of eponymy:  No scientific discovery is named after its original discover!</a:t>
            </a:r>
          </a:p>
          <a:p>
            <a:r>
              <a:rPr kumimoji="1" lang="en-US" altLang="ja-JP" dirty="0"/>
              <a:t>Example: Wasserstein distance was first defined and used by </a:t>
            </a:r>
            <a:r>
              <a:rPr lang="en-US" altLang="ja-JP" dirty="0"/>
              <a:t>Kantorovich in 1939</a:t>
            </a:r>
          </a:p>
          <a:p>
            <a:r>
              <a:rPr kumimoji="1" lang="en-US" altLang="ja-JP"/>
              <a:t>https://en.wikipedia.org/wiki/Wasserstein_metric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0AD1A2-6D34-4C18-B181-8DCE8D94BD54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6762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E4FF-46F6-0346-41F9-5DB80B0915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CB6F4F-13C7-D5B6-0D8E-3120112D5F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37F2B-1C20-350A-D28C-46FB1B15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3D4EA-1981-AD5C-1BF0-D3CBF6ABC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4ABA4-B7A8-BB77-AF00-66BF9674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0045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AE53-903E-E757-C260-BCFC823A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A202F-C5EC-5238-F540-B236748CA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4ABD73-055C-6817-FEED-D9E79A4CE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FFA93-7ECD-A17A-077D-32E61259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36F5-7483-0C2C-8042-A16F5D426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1219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25E65C-EE4B-757B-120B-5BE36648DF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64629-9900-10F3-FC31-F1C6B58776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42E175-3D5B-0331-E2A5-DA4563DE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CD65D-564C-300E-9374-0150D764A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30EE9-B18C-A1B7-D5C4-1831E3F0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143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936A4-6D03-27F1-8203-179B1A21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0933-D095-4AA4-4AF5-E1E1C83B7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49FCE-D55B-19CF-D4D3-6CCB9B3A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0B7A9-B7EA-03B7-5C30-E56A7D254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18B5F-0886-3B08-92F7-F47255C22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705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F4BC-7E95-9AB2-11A9-C6085A3D5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BE7CB-12C6-0E7E-02D4-7A95ABAA7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32136-8769-6BE1-AB57-17CEAB8E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C1C36F-CD9F-9BA3-3995-B810D8E66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BCE461-C927-6F3D-1B67-61A74CF7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381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076EF-3116-9BFB-7758-3BD423834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31E77-39EB-049B-D7B0-C528F4274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B68ED0-8919-7E5A-E04F-F52F17CA3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0A56F-C879-D775-F4D5-380715723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E580-ADA7-B72D-F712-CC4045FF3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6C39B-572C-CA6C-536E-C8541484E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94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E6482-55AE-FD1C-E581-FCABB4309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942B21-E4BF-A7BD-FB28-5E6F4F784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E9129-B8F0-459F-68F6-AD8E9EF81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0E901A-B62C-981F-90CA-1D72BD066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E59670-9F50-267D-C297-6DEC87F93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AFF0D-2781-5B35-A7CD-D2A419A46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007967-5DB7-EAA6-AF6A-B0327222F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921D8-6F6F-4C7B-06E3-81842803F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50959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CC16E-C455-EF08-D2F8-BF8870C59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B6526-DA08-1791-2E8C-B9440941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BF635A-13FF-6D75-E96F-10A459C0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FF63EB-6C98-D231-A754-685906F0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988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CDFD51-30BF-65A4-A4CA-2FBD9608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D4E573-823A-18DB-FC82-70CCA0D32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F9C4B-72C1-EA44-411B-6AB6DC601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7727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CC56B-928A-DDC4-9E2D-F450804EB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65C3ED-92AA-2E14-A48D-81241F3F8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CAE5F-94CA-1076-E290-DEB29BE46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2ABD95-8AA2-79D1-1798-18B74D4C7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DB648-E9F2-F6D1-8685-728A7B72F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AC9A12-45C2-1B77-02CC-B0006E62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155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7BBA2-7173-4050-E66C-A0407F2C0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167BED-D2CC-42E3-7390-F360D219AD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B5D5D-1BD2-2F3D-754A-6FED1089D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288F55-2BE1-8D55-ED18-1E5E5938F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49592E-08D8-4034-BC65-AAA143CC77E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366C3-64EC-7FDA-3FDD-A749C6206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EC6BF2-5D2B-4BC6-0CA7-B6A858D34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7919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D9ECEE-09E8-B0AF-6FA6-3206BFF5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8DF655-9C76-5113-E0DA-1547A6CF4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B200F7-68E9-B3A5-90BB-950FBD8559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9592E-08D8-4034-BC65-AAA143CC77EA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80432B-E999-BACB-5BC9-7CF4CAB93E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6AC27-6C47-5E97-4EF8-8013B262B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8C4AF-2275-4416-8B59-D0160160052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257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4AAF4-4497-FD50-76CD-7FFCA4D6D7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0D7EAA-4878-6D6B-5923-1637EEB97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99D7F7-40F3-3383-4A4C-689E507F4D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942"/>
            <a:ext cx="5453743" cy="46256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32D120-533A-2D36-987D-436328FF15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52705"/>
            <a:ext cx="5391545" cy="207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403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E41B-8FF4-AC37-F828-5491E7C4E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004" y="-110363"/>
            <a:ext cx="11777472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Geometry of domains vs geometry of manifolds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B9663-0716-B0DD-10BC-31106676E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43801"/>
            <a:ext cx="12159996" cy="4351338"/>
          </a:xfrm>
        </p:spPr>
        <p:txBody>
          <a:bodyPr>
            <a:normAutofit/>
          </a:bodyPr>
          <a:lstStyle/>
          <a:p>
            <a:r>
              <a:rPr kumimoji="1" lang="en-US" altLang="ja-JP" sz="2400" dirty="0"/>
              <a:t>A manifold M is covered by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several local coordinate charts </a:t>
            </a:r>
            <a:r>
              <a:rPr kumimoji="1" lang="en-US" altLang="ja-JP" sz="2400" dirty="0"/>
              <a:t>forming an atlas</a:t>
            </a:r>
          </a:p>
          <a:p>
            <a:r>
              <a:rPr kumimoji="1" lang="en-US" altLang="ja-JP" sz="2400" dirty="0"/>
              <a:t>View a domain </a:t>
            </a:r>
            <a:r>
              <a:rPr lang="el-GR" altLang="ja-JP" sz="2400" i="0" dirty="0">
                <a:effectLst/>
              </a:rPr>
              <a:t>ϴ</a:t>
            </a:r>
            <a:r>
              <a:rPr lang="en-US" altLang="ja-JP" sz="2400" i="0" dirty="0">
                <a:effectLst/>
              </a:rPr>
              <a:t> as a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single global chart with </a:t>
            </a:r>
            <a:r>
              <a:rPr lang="en-US" altLang="ja-JP" sz="2400" b="1" dirty="0">
                <a:solidFill>
                  <a:srgbClr val="FF0000"/>
                </a:solidFill>
              </a:rPr>
              <a:t>coordinate </a:t>
            </a:r>
            <a:r>
              <a:rPr lang="el-GR" altLang="ja-JP" sz="2400" b="0" i="0" dirty="0">
                <a:effectLst/>
              </a:rPr>
              <a:t>θ</a:t>
            </a:r>
            <a:r>
              <a:rPr lang="en-US" altLang="ja-JP" sz="2400" b="0" dirty="0"/>
              <a:t> in </a:t>
            </a:r>
            <a:r>
              <a:rPr lang="el-GR" altLang="ja-JP" sz="2400" i="0" dirty="0">
                <a:effectLst/>
              </a:rPr>
              <a:t>ϴ</a:t>
            </a:r>
            <a:r>
              <a:rPr lang="en-US" altLang="ja-JP" sz="2400" b="0" dirty="0"/>
              <a:t> </a:t>
            </a:r>
            <a:r>
              <a:rPr lang="en-US" altLang="ja-JP" sz="2400" i="0" dirty="0">
                <a:effectLst/>
              </a:rPr>
              <a:t>of a manifold: M</a:t>
            </a:r>
            <a:r>
              <a:rPr lang="el-GR" altLang="ja-JP" sz="2400" i="0" baseline="-25000" dirty="0">
                <a:effectLst/>
              </a:rPr>
              <a:t>ϴ</a:t>
            </a:r>
            <a:endParaRPr lang="en-US" altLang="ja-JP" sz="2400" i="0" baseline="-25000" dirty="0">
              <a:effectLst/>
            </a:endParaRPr>
          </a:p>
          <a:p>
            <a:r>
              <a:rPr kumimoji="1" lang="en-US" altLang="ja-JP" sz="2400" dirty="0"/>
              <a:t>Dually flat spaces are single chart manifolds induced by a </a:t>
            </a:r>
            <a:r>
              <a:rPr lang="en-US" altLang="ja-JP" sz="2400" dirty="0"/>
              <a:t>Legendre-type strictly convex and smooth function defined on a convex domain </a:t>
            </a:r>
            <a:r>
              <a:rPr lang="el-GR" altLang="ja-JP" sz="2400" i="0" dirty="0">
                <a:effectLst/>
              </a:rPr>
              <a:t>ϴ</a:t>
            </a:r>
            <a:r>
              <a:rPr lang="en-US" altLang="ja-JP" sz="2400" i="0" dirty="0">
                <a:effectLst/>
              </a:rPr>
              <a:t>, the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parameter spaces of statistical models: </a:t>
            </a:r>
            <a:r>
              <a:rPr lang="en-US" altLang="ja-JP" sz="2400" i="0" dirty="0">
                <a:effectLst/>
              </a:rPr>
              <a:t>They are global single chart examples of </a:t>
            </a:r>
            <a:r>
              <a:rPr lang="en-US" altLang="ja-JP" sz="2400" b="1" i="0" dirty="0">
                <a:solidFill>
                  <a:srgbClr val="FF0000"/>
                </a:solidFill>
                <a:effectLst/>
              </a:rPr>
              <a:t>Hessian manifolds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Information Geometry and Its Applications (Applied Mathematical Sciences,  194): Amari, Shun-ichi: 9784431559771: Amazon.com: Books">
            <a:extLst>
              <a:ext uri="{FF2B5EF4-FFF2-40B4-BE49-F238E27FC236}">
                <a16:creationId xmlns:a16="http://schemas.microsoft.com/office/drawing/2014/main" id="{CB300B17-09F9-3C55-3300-A309EF778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041" y="3005892"/>
            <a:ext cx="1960415" cy="2952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Geometry of Hessian Structures : Shima, Hirohiko: Foreign Language  Books - Amazon.co.jp">
            <a:extLst>
              <a:ext uri="{FF2B5EF4-FFF2-40B4-BE49-F238E27FC236}">
                <a16:creationId xmlns:a16="http://schemas.microsoft.com/office/drawing/2014/main" id="{651D9BF4-C3AB-63CA-C68B-0F0EA389D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3561" y="3005892"/>
            <a:ext cx="1960414" cy="29083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55ECBE-A85B-3CEE-EB6C-8290036BBAD9}"/>
              </a:ext>
            </a:extLst>
          </p:cNvPr>
          <p:cNvSpPr txBox="1"/>
          <p:nvPr/>
        </p:nvSpPr>
        <p:spPr>
          <a:xfrm>
            <a:off x="780288" y="5968279"/>
            <a:ext cx="34900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</a:rPr>
              <a:t>Geometry of domains:</a:t>
            </a:r>
          </a:p>
          <a:p>
            <a:pPr algn="ctr"/>
            <a:r>
              <a:rPr lang="en-US" altLang="ja-JP" sz="2400" b="1" dirty="0">
                <a:solidFill>
                  <a:schemeClr val="accent6"/>
                </a:solidFill>
              </a:rPr>
              <a:t>Dually flat spaces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F57D48-A58A-CA04-257B-E312AB2EC094}"/>
              </a:ext>
            </a:extLst>
          </p:cNvPr>
          <p:cNvSpPr txBox="1"/>
          <p:nvPr/>
        </p:nvSpPr>
        <p:spPr>
          <a:xfrm>
            <a:off x="5504688" y="5975640"/>
            <a:ext cx="3693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2400" b="1" dirty="0">
                <a:solidFill>
                  <a:schemeClr val="accent6"/>
                </a:solidFill>
              </a:rPr>
              <a:t>Geometry of manifolds:</a:t>
            </a:r>
          </a:p>
          <a:p>
            <a:pPr algn="ctr"/>
            <a:r>
              <a:rPr lang="en-US" altLang="ja-JP" sz="2400" b="1" dirty="0">
                <a:solidFill>
                  <a:schemeClr val="accent6"/>
                </a:solidFill>
              </a:rPr>
              <a:t>Hessian manifolds</a:t>
            </a:r>
            <a:endParaRPr kumimoji="1" lang="ja-JP" altLang="en-US" sz="2400" b="1" dirty="0">
              <a:solidFill>
                <a:schemeClr val="accent6"/>
              </a:solidFill>
            </a:endParaRPr>
          </a:p>
        </p:txBody>
      </p:sp>
      <p:pic>
        <p:nvPicPr>
          <p:cNvPr id="1030" name="Picture 6" descr="Amazon.co.jp: Progress in Information Geometry: Theory and Applications  (Signals and Communication Technology) : Nielsen, Frank: Foreign Language  Books">
            <a:extLst>
              <a:ext uri="{FF2B5EF4-FFF2-40B4-BE49-F238E27FC236}">
                <a16:creationId xmlns:a16="http://schemas.microsoft.com/office/drawing/2014/main" id="{0F28A831-3FA3-F519-EC30-F87465681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403" y="4624028"/>
            <a:ext cx="1302073" cy="1961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1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lose-up of a document&#10;&#10;Description automatically generated">
            <a:extLst>
              <a:ext uri="{FF2B5EF4-FFF2-40B4-BE49-F238E27FC236}">
                <a16:creationId xmlns:a16="http://schemas.microsoft.com/office/drawing/2014/main" id="{58E0DE53-2E4D-E305-F103-13BCAB5FE4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163" y="235222"/>
            <a:ext cx="3011036" cy="4213147"/>
          </a:xfrm>
        </p:spPr>
      </p:pic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BFA66D77-CCC4-A288-1B06-D6993C9B1C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600" y="3046645"/>
            <a:ext cx="3109798" cy="414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4DFD94B5-C2BA-7204-DDAA-83B29AAC8F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635117"/>
            <a:ext cx="8839200" cy="2628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786808C-7E81-CB37-04B0-139F574DEEE4}"/>
              </a:ext>
            </a:extLst>
          </p:cNvPr>
          <p:cNvSpPr/>
          <p:nvPr/>
        </p:nvSpPr>
        <p:spPr>
          <a:xfrm>
            <a:off x="381000" y="2095500"/>
            <a:ext cx="2714625" cy="800100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799800-7813-6170-22B2-4C96EDFDF583}"/>
              </a:ext>
            </a:extLst>
          </p:cNvPr>
          <p:cNvSpPr/>
          <p:nvPr/>
        </p:nvSpPr>
        <p:spPr>
          <a:xfrm>
            <a:off x="3533775" y="627855"/>
            <a:ext cx="8476062" cy="2636161"/>
          </a:xfrm>
          <a:prstGeom prst="rect">
            <a:avLst/>
          </a:prstGeom>
          <a:solidFill>
            <a:srgbClr val="FF00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Arrow: Notched Right 11">
            <a:extLst>
              <a:ext uri="{FF2B5EF4-FFF2-40B4-BE49-F238E27FC236}">
                <a16:creationId xmlns:a16="http://schemas.microsoft.com/office/drawing/2014/main" id="{BA4228AE-2248-B01F-728B-8E5EC92C61F2}"/>
              </a:ext>
            </a:extLst>
          </p:cNvPr>
          <p:cNvSpPr/>
          <p:nvPr/>
        </p:nvSpPr>
        <p:spPr>
          <a:xfrm>
            <a:off x="2990850" y="2040054"/>
            <a:ext cx="542925" cy="657225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582A42-5B75-85CE-4D54-CBF300E2B2DD}"/>
              </a:ext>
            </a:extLst>
          </p:cNvPr>
          <p:cNvCxnSpPr/>
          <p:nvPr/>
        </p:nvCxnSpPr>
        <p:spPr>
          <a:xfrm flipV="1">
            <a:off x="5749296" y="2562704"/>
            <a:ext cx="6158204" cy="8397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BF79C2-C2D6-DFC4-EB24-22DCD718CD91}"/>
              </a:ext>
            </a:extLst>
          </p:cNvPr>
          <p:cNvCxnSpPr>
            <a:cxnSpLocks/>
          </p:cNvCxnSpPr>
          <p:nvPr/>
        </p:nvCxnSpPr>
        <p:spPr>
          <a:xfrm flipV="1">
            <a:off x="3606171" y="2895600"/>
            <a:ext cx="8204829" cy="6211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54263D5-ED98-4F17-389C-CBF03B51CAAF}"/>
              </a:ext>
            </a:extLst>
          </p:cNvPr>
          <p:cNvCxnSpPr>
            <a:cxnSpLocks/>
          </p:cNvCxnSpPr>
          <p:nvPr/>
        </p:nvCxnSpPr>
        <p:spPr>
          <a:xfrm>
            <a:off x="3606170" y="3206631"/>
            <a:ext cx="110870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117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53E46-0F50-409A-D44A-A5BF4E9EF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387" y="-14805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Origin of the Wasserstein distance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F857D8-F7EF-1233-BEFC-FEB68C448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47" y="3875698"/>
            <a:ext cx="5061545" cy="15464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FD0573-43AA-F431-890F-CEB5A4BE84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27" y="6094715"/>
            <a:ext cx="5002067" cy="7018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A06CA0B-A010-9527-5928-B9E20BC89D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453" y="2732047"/>
            <a:ext cx="4484612" cy="116576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40428B-E06F-FCEE-74EC-DDDDE728578A}"/>
              </a:ext>
            </a:extLst>
          </p:cNvPr>
          <p:cNvSpPr txBox="1"/>
          <p:nvPr/>
        </p:nvSpPr>
        <p:spPr>
          <a:xfrm>
            <a:off x="194387" y="1889726"/>
            <a:ext cx="5787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Dobrushin</a:t>
            </a:r>
            <a:r>
              <a:rPr lang="en-US" altLang="ja-JP" dirty="0"/>
              <a:t> termed the </a:t>
            </a:r>
            <a:r>
              <a:rPr lang="en-US" altLang="ja-JP" b="1" dirty="0" err="1">
                <a:solidFill>
                  <a:schemeClr val="accent6"/>
                </a:solidFill>
              </a:rPr>
              <a:t>Vasershtein</a:t>
            </a:r>
            <a:r>
              <a:rPr lang="en-US" altLang="ja-JP" b="1" dirty="0">
                <a:solidFill>
                  <a:schemeClr val="accent6"/>
                </a:solidFill>
              </a:rPr>
              <a:t> distance </a:t>
            </a:r>
            <a:r>
              <a:rPr lang="en-US" altLang="ja-JP" dirty="0"/>
              <a:t>in 1970</a:t>
            </a:r>
          </a:p>
          <a:p>
            <a:r>
              <a:rPr lang="en-US" altLang="ja-JP" dirty="0"/>
              <a:t>citing a paper of </a:t>
            </a:r>
            <a:r>
              <a:rPr lang="en-US" altLang="ja-JP" dirty="0" err="1"/>
              <a:t>Vasershtein</a:t>
            </a:r>
            <a:r>
              <a:rPr lang="en-US" altLang="ja-JP" dirty="0"/>
              <a:t> 1969:</a:t>
            </a:r>
          </a:p>
          <a:p>
            <a:endParaRPr kumimoji="1" lang="ja-JP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6AD0B0-8000-E650-55B6-AF0B32F20B31}"/>
              </a:ext>
            </a:extLst>
          </p:cNvPr>
          <p:cNvSpPr txBox="1"/>
          <p:nvPr/>
        </p:nvSpPr>
        <p:spPr>
          <a:xfrm>
            <a:off x="6652880" y="1939089"/>
            <a:ext cx="5344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But first definition given by Kantorovich in 1939:</a:t>
            </a:r>
            <a:endParaRPr kumimoji="1" lang="ja-JP" alt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09665C2-1084-135A-6717-9A40050A9C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821" y="2458897"/>
            <a:ext cx="5276183" cy="43991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D4F3B7F-DA19-C75C-7677-9242A382D652}"/>
              </a:ext>
            </a:extLst>
          </p:cNvPr>
          <p:cNvSpPr txBox="1"/>
          <p:nvPr/>
        </p:nvSpPr>
        <p:spPr>
          <a:xfrm>
            <a:off x="187730" y="1144472"/>
            <a:ext cx="120042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2800" b="1" dirty="0">
                <a:latin typeface="Arial Narrow" panose="020B0606020202030204" pitchFamily="34" charset="0"/>
              </a:rPr>
              <a:t>Stigler law of eponymy:  No scientific discovery is named after its original discover!</a:t>
            </a:r>
            <a:endParaRPr kumimoji="1" lang="ja-JP" altLang="en-US" sz="2800" b="1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802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817B6-4EBD-94BB-7ACE-6B5683ED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Content Placeholder 4" descr="A person holding a book&#10;&#10;Description automatically generated">
            <a:extLst>
              <a:ext uri="{FF2B5EF4-FFF2-40B4-BE49-F238E27FC236}">
                <a16:creationId xmlns:a16="http://schemas.microsoft.com/office/drawing/2014/main" id="{8CC6FB78-A191-7D2B-1CAE-2B1B981ECE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77" y="-2"/>
            <a:ext cx="5144662" cy="6858002"/>
          </a:xfrm>
        </p:spPr>
      </p:pic>
      <p:pic>
        <p:nvPicPr>
          <p:cNvPr id="7" name="Picture 6" descr="A hand holding a book&#10;&#10;Description automatically generated">
            <a:extLst>
              <a:ext uri="{FF2B5EF4-FFF2-40B4-BE49-F238E27FC236}">
                <a16:creationId xmlns:a16="http://schemas.microsoft.com/office/drawing/2014/main" id="{FD0C6537-B6D2-DE03-A015-3F546D9762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7225" y="0"/>
            <a:ext cx="514466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93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CDD81-21D7-78A8-4979-995100E07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06E6-25F3-89D5-59B2-9EBCC89DE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D41F4C-029A-AE31-F3D9-D014BD63F4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727" y="0"/>
            <a:ext cx="4522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650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2A16-4F3A-F244-A090-FD9F68A15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CA75A-ECCA-28F6-D3FF-1B92FB5ACA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190C54-5FD3-F949-F4AA-C582A38F8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09589" cy="23086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F30E80-33FE-390E-33F0-BFC4C85F0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1569" y="0"/>
            <a:ext cx="5280251" cy="33619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7171A0-5330-564D-8CA2-F1BC078CE2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381" y="3429000"/>
            <a:ext cx="5447619" cy="32829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D501267-8E07-09C3-7889-67A93C5BD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76424" y="2673804"/>
            <a:ext cx="7044418" cy="168234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A21DFDB-8919-2632-C076-8D43A78D78BA}"/>
              </a:ext>
            </a:extLst>
          </p:cNvPr>
          <p:cNvSpPr txBox="1"/>
          <p:nvPr/>
        </p:nvSpPr>
        <p:spPr>
          <a:xfrm>
            <a:off x="8469086" y="4114800"/>
            <a:ext cx="31935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Functional Random Variable</a:t>
            </a:r>
          </a:p>
          <a:p>
            <a:r>
              <a:rPr kumimoji="1" lang="en-US" altLang="ja-JP" dirty="0"/>
              <a:t>Realizations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543145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144AE-1CC8-2ECF-0585-ADFECA8F2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629" y="0"/>
            <a:ext cx="12061371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</a:rPr>
              <a:t>Bounding differential entropies of random variables X</a:t>
            </a:r>
            <a:endParaRPr kumimoji="1" lang="ja-JP" altLang="en-US" sz="4000" b="1" dirty="0">
              <a:solidFill>
                <a:schemeClr val="accent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5DCA23-4E9B-CC05-AF26-CC0EA2E4D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64" y="984391"/>
            <a:ext cx="11410494" cy="259329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5AE0A17-E466-566A-4C1C-10D50664F3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964" y="4017821"/>
            <a:ext cx="11146624" cy="185578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479D9F-2957-D38C-6235-8806F955D846}"/>
              </a:ext>
            </a:extLst>
          </p:cNvPr>
          <p:cNvSpPr txBox="1"/>
          <p:nvPr/>
        </p:nvSpPr>
        <p:spPr>
          <a:xfrm>
            <a:off x="48486" y="6027003"/>
            <a:ext cx="122256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"</a:t>
            </a:r>
            <a:r>
              <a:rPr lang="en-US" altLang="ja-JP" sz="2400" b="0" i="0" dirty="0" err="1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MaxEnt</a:t>
            </a:r>
            <a:r>
              <a:rPr lang="en-US" altLang="ja-JP" sz="2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 upper bounds for the differential entropy of univariate continuous distributions." </a:t>
            </a:r>
          </a:p>
          <a:p>
            <a:r>
              <a:rPr lang="en-US" altLang="ja-JP" sz="2400" b="0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IEEE Signal Processing Letters</a:t>
            </a:r>
            <a:r>
              <a:rPr lang="en-US" altLang="ja-JP" sz="2400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 24.4 (2017)</a:t>
            </a:r>
            <a:endParaRPr kumimoji="1" lang="ja-JP" altLang="en-US" sz="2400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74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5857C-4F3F-0123-197F-E73F86D13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AF1A07-E819-1EEE-C605-03092FA2B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912" y="3668486"/>
            <a:ext cx="3838575" cy="904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598F51-6D2D-0B62-C2AF-3425C3CCF6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1448" y="3679372"/>
            <a:ext cx="4714875" cy="933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185F6E-FA61-9569-87AF-379C4C9075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572" y="4881562"/>
            <a:ext cx="6400800" cy="733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EA9AE3-B8A6-DB7A-96CC-6A8CF2CB07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9193" y="4946876"/>
            <a:ext cx="4533900" cy="790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25A1B9F-66EE-0CA2-94DB-A34D63CA26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572" y="5874200"/>
            <a:ext cx="2962275" cy="8001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011F8C-C7E5-E133-F83D-D723CD061A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49485" y="5944054"/>
            <a:ext cx="2819400" cy="771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AB3A663-B6A7-34DD-E76B-320FAB0988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23258" y="-174867"/>
            <a:ext cx="9742714" cy="373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78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8B1E-B675-CC06-87EF-8EA32EA7F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-180975"/>
            <a:ext cx="12932229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</a:rPr>
              <a:t>Dual MLE = MEP (</a:t>
            </a:r>
            <a:r>
              <a:rPr kumimoji="1" lang="en-US" altLang="ja-JP" sz="4000" b="1" dirty="0" err="1">
                <a:solidFill>
                  <a:schemeClr val="accent5"/>
                </a:solidFill>
              </a:rPr>
              <a:t>MaxEnt</a:t>
            </a:r>
            <a:r>
              <a:rPr kumimoji="1" lang="en-US" altLang="ja-JP" sz="4000" b="1" dirty="0">
                <a:solidFill>
                  <a:schemeClr val="accent5"/>
                </a:solidFill>
              </a:rPr>
              <a:t>  Maximum entropy principle)  </a:t>
            </a:r>
            <a:endParaRPr kumimoji="1" lang="ja-JP" altLang="en-US" sz="40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A33DD-0DC4-FB46-F4A8-6298D45FC5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08515"/>
            <a:ext cx="6727870" cy="44795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6DDD51-6324-210D-0D62-2F07E0C16BF5}"/>
              </a:ext>
            </a:extLst>
          </p:cNvPr>
          <p:cNvSpPr txBox="1"/>
          <p:nvPr/>
        </p:nvSpPr>
        <p:spPr>
          <a:xfrm>
            <a:off x="163285" y="784011"/>
            <a:ext cx="8877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MLE: Minimize right-side of </a:t>
            </a:r>
            <a:r>
              <a:rPr kumimoji="1" lang="en-US" altLang="ja-JP" sz="2400" b="1" dirty="0" err="1"/>
              <a:t>Kullback-Leibler</a:t>
            </a:r>
            <a:r>
              <a:rPr kumimoji="1" lang="en-US" altLang="ja-JP" sz="2400" b="1" dirty="0"/>
              <a:t> divergence</a:t>
            </a:r>
            <a:endParaRPr kumimoji="1" lang="ja-JP" altLang="en-US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30CB3-C614-87F3-C646-A59FB3B6A23D}"/>
              </a:ext>
            </a:extLst>
          </p:cNvPr>
          <p:cNvSpPr txBox="1"/>
          <p:nvPr/>
        </p:nvSpPr>
        <p:spPr>
          <a:xfrm>
            <a:off x="123432" y="1911675"/>
            <a:ext cx="121719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/>
              <a:t>Maxent: Minimize left-side of </a:t>
            </a:r>
            <a:r>
              <a:rPr kumimoji="1" lang="en-US" altLang="ja-JP" sz="2400" b="1" dirty="0" err="1"/>
              <a:t>Kullback-Leibler</a:t>
            </a:r>
            <a:r>
              <a:rPr kumimoji="1" lang="en-US" altLang="ja-JP" sz="2400" b="1" dirty="0"/>
              <a:t> divergence (=right-side of KLD*)</a:t>
            </a:r>
            <a:endParaRPr kumimoji="1" lang="ja-JP" altLang="en-US" sz="2400" b="1" dirty="0"/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97166BAA-E370-96E9-18F4-847C6D19CE00}"/>
              </a:ext>
            </a:extLst>
          </p:cNvPr>
          <p:cNvSpPr/>
          <p:nvPr/>
        </p:nvSpPr>
        <p:spPr>
          <a:xfrm>
            <a:off x="4027715" y="1148570"/>
            <a:ext cx="574446" cy="76310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F61641-B73C-2CAE-2353-D5ADAF45FE7A}"/>
              </a:ext>
            </a:extLst>
          </p:cNvPr>
          <p:cNvSpPr txBox="1"/>
          <p:nvPr/>
        </p:nvSpPr>
        <p:spPr>
          <a:xfrm>
            <a:off x="4672061" y="1365756"/>
            <a:ext cx="3847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Divergence duality KLD </a:t>
            </a:r>
            <a:r>
              <a:rPr lang="ja-JP" altLang="en-US" b="0" i="0" dirty="0">
                <a:solidFill>
                  <a:srgbClr val="DF000F"/>
                </a:solidFill>
                <a:effectLst/>
                <a:latin typeface="Source Sans Pro" panose="020B0503030403020204" pitchFamily="34" charset="0"/>
              </a:rPr>
              <a:t>↔ </a:t>
            </a:r>
            <a:r>
              <a:rPr kumimoji="1" lang="en-US" altLang="ja-JP" b="1" dirty="0"/>
              <a:t>KLD* </a:t>
            </a:r>
            <a:endParaRPr kumimoji="1" lang="ja-JP" altLang="en-US" b="1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5B573BE-C4D2-BD72-5FF6-D5AC35D965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8009" y="2634343"/>
            <a:ext cx="5793991" cy="422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39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31788-4188-7C38-8A01-8707F5CF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1CE33-B82D-DEA0-FB65-DFB8FAAA54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78256" cy="30359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E8D837-0E49-02B4-7F6F-C16FB58E3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651629"/>
            <a:ext cx="7073091" cy="27395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4C8C255-0A67-A0A9-1BBA-CBF0C9351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28" y="5391150"/>
            <a:ext cx="70866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68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465-ACE6-5C07-620C-C302D5A9E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21416-AAF1-275D-ADF4-1AAD6BFDA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6EB397-4A28-9113-97DD-9B25072F6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239" y="127907"/>
            <a:ext cx="942975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541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194EE-EFDA-D96A-DC8C-3D711F551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606A2-DB01-103C-CDB3-ED1A0939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A4F27D-7FA3-6EB4-D3DA-4FB1AB25E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47" y="441551"/>
            <a:ext cx="7867650" cy="488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61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26EB2-1C62-92A3-C3C5-FDF3DE2A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8E547-0B5E-134F-8C48-63F396AD6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C2ACD2A-3D2D-BC93-8096-C1CBEDCF6D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0"/>
            <a:ext cx="4114800" cy="6920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7CB84021-7C1C-0737-0A02-76560D1748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0"/>
            <a:ext cx="49022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7382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2BB74-1684-91A5-5FA6-5475F4AF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029" y="114753"/>
            <a:ext cx="11070771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Lower and upper bounds on the total variation between Gaussian mixture models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79B6F3-9BDB-7814-6101-1122984D4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0915" y="1440316"/>
            <a:ext cx="8741228" cy="83632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F7F27E-6739-D312-33CC-F23B41A4D6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0897" y="2189553"/>
            <a:ext cx="6270170" cy="39647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AD7C8A-A602-1E01-9A0D-368600F0F3D5}"/>
              </a:ext>
            </a:extLst>
          </p:cNvPr>
          <p:cNvSpPr txBox="1"/>
          <p:nvPr/>
        </p:nvSpPr>
        <p:spPr>
          <a:xfrm>
            <a:off x="283029" y="1543222"/>
            <a:ext cx="27478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Closed-form for</a:t>
            </a:r>
          </a:p>
          <a:p>
            <a:r>
              <a:rPr lang="en-US" altLang="ja-JP" dirty="0"/>
              <a:t>When single component</a:t>
            </a:r>
            <a:endParaRPr kumimoji="1" lang="ja-JP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B407ED-3B92-D3EC-7999-6EE29DAE2B8B}"/>
              </a:ext>
            </a:extLst>
          </p:cNvPr>
          <p:cNvSpPr txBox="1"/>
          <p:nvPr/>
        </p:nvSpPr>
        <p:spPr>
          <a:xfrm>
            <a:off x="283029" y="2490188"/>
            <a:ext cx="2794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Upper</a:t>
            </a:r>
            <a:r>
              <a:rPr kumimoji="1" lang="en-US" altLang="ja-JP" dirty="0"/>
              <a:t> and </a:t>
            </a:r>
            <a:r>
              <a:rPr kumimoji="1" lang="en-US" altLang="ja-JP" dirty="0">
                <a:solidFill>
                  <a:srgbClr val="0000CC"/>
                </a:solidFill>
              </a:rPr>
              <a:t>lower</a:t>
            </a:r>
            <a:r>
              <a:rPr kumimoji="1" lang="en-US" altLang="ja-JP" dirty="0"/>
              <a:t> bounds</a:t>
            </a:r>
            <a:endParaRPr kumimoji="1" lang="ja-JP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A40F53-C6EE-3683-EA41-723CACE1CC20}"/>
              </a:ext>
            </a:extLst>
          </p:cNvPr>
          <p:cNvSpPr txBox="1"/>
          <p:nvPr/>
        </p:nvSpPr>
        <p:spPr>
          <a:xfrm>
            <a:off x="9960429" y="5889171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arXiv:1806.11311</a:t>
            </a:r>
            <a:endParaRPr kumimoji="1" lang="ja-JP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B4FE13-CBCB-77F2-CD04-BE03B04A2093}"/>
              </a:ext>
            </a:extLst>
          </p:cNvPr>
          <p:cNvSpPr txBox="1"/>
          <p:nvPr/>
        </p:nvSpPr>
        <p:spPr>
          <a:xfrm>
            <a:off x="2187338" y="6197087"/>
            <a:ext cx="10004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"Guaranteed deterministic bounds on the total variation distance between univariate mixtures." </a:t>
            </a:r>
          </a:p>
          <a:p>
            <a:r>
              <a:rPr lang="en-US" altLang="ja-JP" b="0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28th International Workshop on Machine Learning for Signal Processing (MLSP)</a:t>
            </a:r>
            <a:r>
              <a:rPr lang="en-US" altLang="ja-JP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. IEEE, 2018.</a:t>
            </a:r>
            <a:endParaRPr kumimoji="1" lang="ja-JP" alt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5994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7246</TotalTime>
  <Words>820</Words>
  <Application>Microsoft Office PowerPoint</Application>
  <PresentationFormat>Widescreen</PresentationFormat>
  <Paragraphs>75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inherit</vt:lpstr>
      <vt:lpstr>TwitterChirp</vt:lpstr>
      <vt:lpstr>游ゴシック</vt:lpstr>
      <vt:lpstr>游ゴシック Light</vt:lpstr>
      <vt:lpstr>Arial</vt:lpstr>
      <vt:lpstr>Arial Narrow</vt:lpstr>
      <vt:lpstr>Source Sans Pro</vt:lpstr>
      <vt:lpstr>Office Theme</vt:lpstr>
      <vt:lpstr>PowerPoint Presentation</vt:lpstr>
      <vt:lpstr>Bounding differential entropies of random variables X</vt:lpstr>
      <vt:lpstr>PowerPoint Presentation</vt:lpstr>
      <vt:lpstr>Dual MLE = MEP (MaxEnt  Maximum entropy principle)  </vt:lpstr>
      <vt:lpstr>PowerPoint Presentation</vt:lpstr>
      <vt:lpstr>PowerPoint Presentation</vt:lpstr>
      <vt:lpstr>PowerPoint Presentation</vt:lpstr>
      <vt:lpstr>PowerPoint Presentation</vt:lpstr>
      <vt:lpstr>Lower and upper bounds on the total variation between Gaussian mixture models</vt:lpstr>
      <vt:lpstr>Geometry of domains vs geometry of manifolds</vt:lpstr>
      <vt:lpstr>PowerPoint Presentation</vt:lpstr>
      <vt:lpstr>Origin of the Wasserstein distance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Nielsen, Frank (Sony CSL)</dc:creator>
  <cp:lastModifiedBy>Nielsen, Frank (Sony CSL)</cp:lastModifiedBy>
  <cp:revision>10</cp:revision>
  <dcterms:created xsi:type="dcterms:W3CDTF">2024-02-19T08:59:48Z</dcterms:created>
  <dcterms:modified xsi:type="dcterms:W3CDTF">2024-04-23T00:15:52Z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2024-02-19T09:00:05Z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462d8e94-1ff2-4e8a-9757-b26cc548a22a</vt:lpwstr>
  </property>
  <property fmtid="{D5CDD505-2E9C-101B-9397-08002B2CF9AE}" pid="8" name="MSIP_Label_1f8e20e6-048a-4bad-a26b-318dd1cd4d47_ContentBits">
    <vt:lpwstr>0</vt:lpwstr>
  </property>
</Properties>
</file>