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90" r:id="rId4"/>
  </p:sldIdLst>
  <p:sldSz cx="12192000" cy="6858000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AC5FC-1AE9-493A-8593-7EAE3B4E8728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418A-680F-46D8-B636-BA2E705C9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08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https://link.springer.com/article/10.1007/s41884-024-00146-z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4B186-1D77-4C9C-8A5E-8481C23E59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85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1538-2643-86ED-C8BD-A53E471D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E4BE5-1205-23DE-9F7E-BE915ACE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B2D8-4858-B152-214A-2B6AB5D9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236B-4AAD-5061-DC53-E68FBCD6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52C8-9B8C-5EF9-6D88-E98EB0D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7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3735-2919-74E1-CB9D-32777200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5F55-747C-8A52-5458-94A1D378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24D1-DAE1-0C2E-D490-A5A05507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32C3-458E-D6E3-EE13-72F7C8A7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30DE-9865-C0FD-59E0-3917D1C8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8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FA7FE-708C-71A6-9888-C900B1CE3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180D2-D003-15A4-74D5-01F04685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AA79-B308-316F-38C5-8A444933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7C93-C15B-1B01-10B1-92046197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A69A-5697-F8F0-F603-49FCC7B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8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F6C3-46FE-A938-4534-8A8D0E6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042E-B077-598D-7DCD-E23FB1A1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DC73-C992-7429-F443-102F1741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CC14-3BED-8B77-4501-81784069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8C8F-FA61-9D4C-1C5F-C6251C9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4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EC5B-6C70-EF7F-0E40-1D412056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26E2-87B9-1760-A7A9-561B9FAF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7C58-53D9-99F0-A84A-2A3855BD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5263-A021-DD01-267F-BD3BCEE1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89A1-AEEB-9A4E-A85A-C9C9A217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0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E60A-AF9C-2211-97C2-96561426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4474-CF9A-5311-3F7B-D7D96A154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DF6D-7521-7DA7-DE52-C16269373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1C2F0-C25C-0686-0980-6A5E2DE4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A662-C0AB-C379-05FE-33A4745D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6346-B9BF-ED41-13BE-FCBD9E96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E179-7BCA-6DEF-87CD-282C6483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F8F1-6BA7-4945-3282-071B110D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48E67-622B-9AAB-0DF6-FC1D1C0B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1FC72-D976-5195-2D6A-B0C990E3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8BDF-A227-E1B3-4D27-5FF7E25F4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70426-A516-D762-2188-6A39E3D0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3D3BB-D5C7-587B-9AB4-7FCE77A6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95532-6F47-E40F-69A3-89E57C81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2C80-1B4E-7CA1-9EF9-0E4CBEA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39F39-0662-2531-1829-F4E33D16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A2F3F-F504-7446-2918-317C3D68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E459-FA36-3757-CA04-50CAF7FB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3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5BD15-DE8E-123F-4DA2-4D6B0602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6C959-0586-3A73-77C3-D73AD95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3FBA-A2B8-3407-AF04-CEDC08AA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F873-5FAE-8C02-317C-EDDB2F6B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4EC3-8672-C092-9BE9-638BBF21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21C1-B110-555E-25CB-739798E7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425C4-04B8-8A65-69F1-0D23AE27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5E265-1D50-4DAA-6DF0-5A5A5ECE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0677-65F2-5BFB-AAF9-AA86CCB1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8BC1-02DF-D6E8-6EB1-E51A3ABB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85A08-ADC2-F766-DBC1-61D562422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6E055-3ED9-BDEF-2371-0D87BBB3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EB9D8-3B69-4138-1820-5BAEB42B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3885-62BF-7B62-519F-0F57685A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9558-47D8-0C52-2B33-8EA07914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7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4931D-F1FA-6B4F-D396-68021CF4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85A7-5103-0899-80DB-3AF43FCA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F352-57B6-9FBB-6B8A-3F2D476E8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32F16-227B-46BD-8E4A-EE1936077472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A64F-BF65-3895-631A-EA7C8B4D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7DC5-FD22-43A8-6064-FC02E5185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28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76F28-B653-F192-EAEF-A7AF0028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9" y="2067193"/>
            <a:ext cx="9546542" cy="272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1B68A-A2D6-5C6E-025B-D1947C156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7" y="4819000"/>
            <a:ext cx="3890887" cy="859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55F61-69E9-CB93-C94B-5D602F1CB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862" y="4965801"/>
            <a:ext cx="3445272" cy="56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70142-EDDC-EC19-93E4-A88DFEC0438C}"/>
              </a:ext>
            </a:extLst>
          </p:cNvPr>
          <p:cNvSpPr txBox="1"/>
          <p:nvPr/>
        </p:nvSpPr>
        <p:spPr>
          <a:xfrm>
            <a:off x="441367" y="188457"/>
            <a:ext cx="11775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Characterizing all </a:t>
            </a:r>
            <a:r>
              <a:rPr kumimoji="1" lang="en-US" altLang="ja-JP" sz="36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geodesically</a:t>
            </a:r>
            <a:r>
              <a:rPr kumimoji="1"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complete convex submanifolds of the symmetric positive definite (SPD) cone </a:t>
            </a:r>
            <a:r>
              <a:rPr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</a:t>
            </a:r>
            <a:r>
              <a:rPr lang="en-US" altLang="ja-JP" sz="36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Mostow</a:t>
            </a:r>
            <a:r>
              <a:rPr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theorem</a:t>
            </a:r>
            <a:endParaRPr kumimoji="1" lang="ja-JP" alt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FF8E3F-A99E-1B2A-4F42-416FCDDB7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757" y="1368470"/>
            <a:ext cx="2133599" cy="1397445"/>
          </a:xfrm>
          <a:prstGeom prst="rect">
            <a:avLst/>
          </a:prstGeom>
        </p:spPr>
      </p:pic>
      <p:pic>
        <p:nvPicPr>
          <p:cNvPr id="16" name="Picture 15" descr="A close-up of a painting&#10;&#10;AI-generated content may be incorrect.">
            <a:extLst>
              <a:ext uri="{FF2B5EF4-FFF2-40B4-BE49-F238E27FC236}">
                <a16:creationId xmlns:a16="http://schemas.microsoft.com/office/drawing/2014/main" id="{426905EA-8D27-D08F-BAF7-DBCD79071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45" y="3394783"/>
            <a:ext cx="1308266" cy="1451459"/>
          </a:xfrm>
          <a:prstGeom prst="rect">
            <a:avLst/>
          </a:prstGeom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BE3C705B-8894-026A-B2C0-5EA87464D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957209F1-A84C-CB3C-53DE-4CCD667E7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48E4AE-7850-D246-A5AF-69EF040BF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1603" y="5174118"/>
            <a:ext cx="971550" cy="14954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7AD68E-41F5-35A5-1E44-CCF1B19610BE}"/>
              </a:ext>
            </a:extLst>
          </p:cNvPr>
          <p:cNvSpPr txBox="1"/>
          <p:nvPr/>
        </p:nvSpPr>
        <p:spPr>
          <a:xfrm>
            <a:off x="155641" y="5693460"/>
            <a:ext cx="10504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Tumpach</a:t>
            </a:r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Alice Barbara, and Gabriel </a:t>
            </a:r>
            <a:r>
              <a:rPr lang="en-US" altLang="ja-JP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Larotonda</a:t>
            </a:r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"Totally geodesic submanifolds in the manifold SPD </a:t>
            </a:r>
          </a:p>
          <a:p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symmetric positive-definite real matrices." </a:t>
            </a:r>
            <a:r>
              <a:rPr lang="en-US" altLang="ja-JP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Geometry</a:t>
            </a:r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7.2 (2024): 913-942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Mostow</a:t>
            </a:r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G.D.: Some new decomposition theorems for semi-simple groups. </a:t>
            </a:r>
          </a:p>
          <a:p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Mem. Amer. Math. Soc. 14, 31–54 (1955)</a:t>
            </a:r>
            <a:endParaRPr kumimoji="1" lang="ja-JP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321BA5-6C5E-E660-0718-4BA783D3666F}"/>
              </a:ext>
            </a:extLst>
          </p:cNvPr>
          <p:cNvSpPr/>
          <p:nvPr/>
        </p:nvSpPr>
        <p:spPr>
          <a:xfrm>
            <a:off x="593387" y="2067192"/>
            <a:ext cx="9465014" cy="2723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1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2D3B7-2ABC-CDDA-D090-52D127B1BA7B}"/>
              </a:ext>
            </a:extLst>
          </p:cNvPr>
          <p:cNvSpPr txBox="1"/>
          <p:nvPr/>
        </p:nvSpPr>
        <p:spPr>
          <a:xfrm>
            <a:off x="2509736" y="2033081"/>
            <a:ext cx="56493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Olivier RIOUL (LTCI, Comelec)</a:t>
            </a:r>
          </a:p>
          <a:p>
            <a:r>
              <a:rPr kumimoji="1" lang="en-US" altLang="ja-JP" sz="2000" dirty="0" err="1"/>
              <a:t>Télécom</a:t>
            </a:r>
            <a:r>
              <a:rPr kumimoji="1" lang="en-US" altLang="ja-JP" sz="2000"/>
              <a:t> Paris, </a:t>
            </a:r>
            <a:r>
              <a:rPr kumimoji="1" lang="en-US" altLang="ja-JP" sz="2000" dirty="0" err="1"/>
              <a:t>Institut</a:t>
            </a:r>
            <a:r>
              <a:rPr kumimoji="1" lang="en-US" altLang="ja-JP" sz="2000" dirty="0"/>
              <a:t> Polytechnique de Paris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19, place Marguerite </a:t>
            </a:r>
            <a:r>
              <a:rPr kumimoji="1" lang="en-US" altLang="ja-JP" sz="2000" dirty="0" err="1"/>
              <a:t>Perey</a:t>
            </a:r>
            <a:r>
              <a:rPr kumimoji="1" lang="en-US" altLang="ja-JP" sz="2000" dirty="0"/>
              <a:t>     </a:t>
            </a:r>
          </a:p>
          <a:p>
            <a:r>
              <a:rPr kumimoji="1" lang="en-US" altLang="ja-JP" sz="2000" dirty="0"/>
              <a:t>91120 </a:t>
            </a:r>
            <a:r>
              <a:rPr kumimoji="1" lang="en-US" altLang="ja-JP" sz="2000" dirty="0" err="1"/>
              <a:t>Palaiseau</a:t>
            </a:r>
            <a:endParaRPr kumimoji="1" lang="en-US" altLang="ja-JP" sz="2000" dirty="0"/>
          </a:p>
          <a:p>
            <a:r>
              <a:rPr kumimoji="1" lang="en-US" altLang="ja-JP" sz="2000" dirty="0"/>
              <a:t>France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 err="1"/>
              <a:t>tel</a:t>
            </a:r>
            <a:r>
              <a:rPr kumimoji="1" lang="en-US" altLang="ja-JP" sz="2000" dirty="0"/>
              <a:t>: (+33) 1 75 31 92 93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135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39020-03FC-AD22-2F9A-88D28BBF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13183"/>
            <a:ext cx="7747624" cy="5087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C211B-EB7D-AC12-6413-F41C1ED9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18" y="2509736"/>
            <a:ext cx="6079617" cy="2887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13967-C096-087F-C71B-3D8419299D62}"/>
              </a:ext>
            </a:extLst>
          </p:cNvPr>
          <p:cNvSpPr txBox="1"/>
          <p:nvPr/>
        </p:nvSpPr>
        <p:spPr>
          <a:xfrm>
            <a:off x="301557" y="233463"/>
            <a:ext cx="6128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err="1"/>
              <a:t>Lightlike</a:t>
            </a:r>
            <a:r>
              <a:rPr kumimoji="1" lang="en-US" altLang="ja-JP" sz="4000" b="1" dirty="0"/>
              <a:t> </a:t>
            </a:r>
            <a:r>
              <a:rPr kumimoji="1" lang="en-US" altLang="ja-JP" sz="4000" b="1" dirty="0" err="1"/>
              <a:t>neuromanifold</a:t>
            </a:r>
            <a:endParaRPr kumimoji="1" lang="ja-JP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55AB5-02F2-A917-A206-3E626865BEA1}"/>
              </a:ext>
            </a:extLst>
          </p:cNvPr>
          <p:cNvSpPr txBox="1"/>
          <p:nvPr/>
        </p:nvSpPr>
        <p:spPr>
          <a:xfrm>
            <a:off x="9863848" y="6276373"/>
            <a:ext cx="2412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accent6"/>
                </a:solidFill>
              </a:rPr>
              <a:t>1905.11027</a:t>
            </a:r>
          </a:p>
        </p:txBody>
      </p:sp>
    </p:spTree>
    <p:extLst>
      <p:ext uri="{BB962C8B-B14F-4D97-AF65-F5344CB8AC3E}">
        <p14:creationId xmlns:p14="http://schemas.microsoft.com/office/powerpoint/2010/main" val="12346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126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3</cp:revision>
  <cp:lastPrinted>2025-03-26T05:45:35Z</cp:lastPrinted>
  <dcterms:created xsi:type="dcterms:W3CDTF">2025-03-26T04:30:26Z</dcterms:created>
  <dcterms:modified xsi:type="dcterms:W3CDTF">2025-03-27T02:27:13Z</dcterms:modified>
</cp:coreProperties>
</file>