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40" r:id="rId5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BF7"/>
    <a:srgbClr val="EAEFF7"/>
    <a:srgbClr val="D2DEEF"/>
    <a:srgbClr val="4F7BC9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1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F0B87-1A5E-4AB0-BE81-AAC8944A9E36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D47A5-E620-403C-92EC-D2A5B0D5C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836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A0D53-2932-4257-916E-6DC93DD4D71D}" type="datetimeFigureOut">
              <a:rPr lang="en-SG" smtClean="0"/>
              <a:t>10/12/2019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C52F6-C548-46E8-82EF-D565C430D7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05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1136" y="19422"/>
            <a:ext cx="11980364" cy="640080"/>
          </a:xfrm>
        </p:spPr>
        <p:txBody>
          <a:bodyPr anchor="b" anchorCtr="0">
            <a:normAutofit/>
          </a:bodyPr>
          <a:lstStyle>
            <a:lvl1pPr>
              <a:defRPr sz="2800" b="1">
                <a:solidFill>
                  <a:srgbClr val="000FA5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" y="6019800"/>
            <a:ext cx="1678202" cy="83666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47228" y="603662"/>
            <a:ext cx="11854272" cy="45719"/>
          </a:xfrm>
          <a:prstGeom prst="rect">
            <a:avLst/>
          </a:prstGeom>
          <a:gradFill flip="none" rotWithShape="1">
            <a:gsLst>
              <a:gs pos="100000">
                <a:srgbClr val="00AE15"/>
              </a:gs>
              <a:gs pos="50000">
                <a:srgbClr val="00AEB5"/>
              </a:gs>
              <a:gs pos="0">
                <a:srgbClr val="0070C0"/>
              </a:gs>
            </a:gsLst>
            <a:lin ang="108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err="1" smtClean="0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228" y="875057"/>
            <a:ext cx="5643972" cy="492918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248400" y="875057"/>
            <a:ext cx="5753099" cy="4929188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243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1136" y="19422"/>
            <a:ext cx="11980364" cy="640080"/>
          </a:xfrm>
        </p:spPr>
        <p:txBody>
          <a:bodyPr anchor="b" anchorCtr="0">
            <a:normAutofit/>
          </a:bodyPr>
          <a:lstStyle>
            <a:lvl1pPr>
              <a:defRPr sz="2800" b="1">
                <a:solidFill>
                  <a:srgbClr val="000FA5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" y="6019800"/>
            <a:ext cx="1678202" cy="83666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47228" y="603662"/>
            <a:ext cx="11854272" cy="45719"/>
          </a:xfrm>
          <a:prstGeom prst="rect">
            <a:avLst/>
          </a:prstGeom>
          <a:gradFill flip="none" rotWithShape="1">
            <a:gsLst>
              <a:gs pos="100000">
                <a:srgbClr val="00AE15"/>
              </a:gs>
              <a:gs pos="50000">
                <a:srgbClr val="00AEB5"/>
              </a:gs>
              <a:gs pos="0">
                <a:srgbClr val="0070C0"/>
              </a:gs>
            </a:gsLst>
            <a:lin ang="108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err="1" smtClean="0">
              <a:solidFill>
                <a:schemeClr val="tx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290457" y="875057"/>
            <a:ext cx="6711042" cy="492918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47228" y="875057"/>
            <a:ext cx="4970872" cy="49291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smtClean="0"/>
              <a:t>Insert video or photos here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881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1136" y="19422"/>
            <a:ext cx="11980364" cy="640080"/>
          </a:xfrm>
        </p:spPr>
        <p:txBody>
          <a:bodyPr anchor="b" anchorCtr="0">
            <a:normAutofit/>
          </a:bodyPr>
          <a:lstStyle>
            <a:lvl1pPr>
              <a:defRPr sz="2800" b="1">
                <a:solidFill>
                  <a:srgbClr val="000FA5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" y="6019800"/>
            <a:ext cx="1678202" cy="83666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47228" y="603662"/>
            <a:ext cx="11854272" cy="45719"/>
          </a:xfrm>
          <a:prstGeom prst="rect">
            <a:avLst/>
          </a:prstGeom>
          <a:gradFill flip="none" rotWithShape="1">
            <a:gsLst>
              <a:gs pos="100000">
                <a:srgbClr val="00AE15"/>
              </a:gs>
              <a:gs pos="50000">
                <a:srgbClr val="00AEB5"/>
              </a:gs>
              <a:gs pos="0">
                <a:srgbClr val="0070C0"/>
              </a:gs>
            </a:gsLst>
            <a:lin ang="108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err="1" smtClean="0">
              <a:solidFill>
                <a:schemeClr val="tx1"/>
              </a:solidFill>
            </a:endParaRPr>
          </a:p>
        </p:txBody>
      </p:sp>
      <p:graphicFrame>
        <p:nvGraphicFramePr>
          <p:cNvPr id="9" name="Content Placeholder 4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908280961"/>
              </p:ext>
            </p:extLst>
          </p:nvPr>
        </p:nvGraphicFramePr>
        <p:xfrm>
          <a:off x="173037" y="963546"/>
          <a:ext cx="11731095" cy="262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2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46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462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462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462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2493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TABLE</a:t>
                      </a:r>
                      <a:endParaRPr lang="en-GB" sz="200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TEMPLATE</a:t>
                      </a:r>
                      <a:endParaRPr lang="en-GB" sz="200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Calibri 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20PT</a:t>
                      </a:r>
                      <a:endParaRPr lang="en-GB" sz="200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00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00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Arial" panose="020B0604020202020204" pitchFamily="34" charset="0"/>
                        </a:rPr>
                        <a:t>Calibri (Body) 18PT</a:t>
                      </a:r>
                      <a:endParaRPr lang="en-GB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endParaRPr lang="en-GB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endParaRPr lang="en-GB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endParaRPr lang="en-GB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86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88A84-F4AE-4E23-B439-DDFBFB3C16CD}" type="datetimeFigureOut">
              <a:rPr lang="en-SG" smtClean="0"/>
              <a:t>10/12/2019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4BCF7-5979-40EA-89EB-0F70214994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777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1288" y="0"/>
            <a:ext cx="11980364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0FA5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SG" smtClean="0"/>
              <a:t>Project Completed</a:t>
            </a:r>
            <a:endParaRPr lang="en-S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309636"/>
              </p:ext>
            </p:extLst>
          </p:nvPr>
        </p:nvGraphicFramePr>
        <p:xfrm>
          <a:off x="210642" y="742937"/>
          <a:ext cx="11781655" cy="5842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723">
                  <a:extLst>
                    <a:ext uri="{9D8B030D-6E8A-4147-A177-3AD203B41FA5}">
                      <a16:colId xmlns:a16="http://schemas.microsoft.com/office/drawing/2014/main" xmlns="" val="1950449622"/>
                    </a:ext>
                  </a:extLst>
                </a:gridCol>
                <a:gridCol w="2317071">
                  <a:extLst>
                    <a:ext uri="{9D8B030D-6E8A-4147-A177-3AD203B41FA5}">
                      <a16:colId xmlns:a16="http://schemas.microsoft.com/office/drawing/2014/main" xmlns="" val="1656769497"/>
                    </a:ext>
                  </a:extLst>
                </a:gridCol>
                <a:gridCol w="4918230">
                  <a:extLst>
                    <a:ext uri="{9D8B030D-6E8A-4147-A177-3AD203B41FA5}">
                      <a16:colId xmlns:a16="http://schemas.microsoft.com/office/drawing/2014/main" xmlns="" val="3333930793"/>
                    </a:ext>
                  </a:extLst>
                </a:gridCol>
                <a:gridCol w="2929631">
                  <a:extLst>
                    <a:ext uri="{9D8B030D-6E8A-4147-A177-3AD203B41FA5}">
                      <a16:colId xmlns:a16="http://schemas.microsoft.com/office/drawing/2014/main" xmlns="" val="1560971457"/>
                    </a:ext>
                  </a:extLst>
                </a:gridCol>
              </a:tblGrid>
              <a:tr h="386868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Proj. Code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Proj. Title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Description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Team Members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8375049"/>
                  </a:ext>
                </a:extLst>
              </a:tr>
              <a:tr h="4888609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ARTC19_02_ARA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ARA Digitalization </a:t>
                      </a:r>
                      <a:r>
                        <a:rPr lang="en-US" sz="1600" dirty="0" smtClean="0"/>
                        <a:t>- </a:t>
                      </a:r>
                      <a:r>
                        <a:rPr lang="en-SG" sz="1600" dirty="0" err="1" smtClean="0"/>
                        <a:t>HS&amp;E</a:t>
                      </a:r>
                      <a:r>
                        <a:rPr lang="en-SG" sz="1600" dirty="0" smtClean="0"/>
                        <a:t> and Process Quality Enhancement through </a:t>
                      </a:r>
                      <a:r>
                        <a:rPr lang="en-SG" sz="1600" dirty="0" err="1" smtClean="0"/>
                        <a:t>IIoT</a:t>
                      </a:r>
                      <a:endParaRPr lang="en-SG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 smtClean="0"/>
                        <a:t>Project completed</a:t>
                      </a:r>
                      <a:r>
                        <a:rPr lang="en-SG" sz="1600" b="1" baseline="0" dirty="0" smtClean="0"/>
                        <a:t>.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u="sng" baseline="0" dirty="0" smtClean="0"/>
                        <a:t>Customer feedback: 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Project was demonstrated during the </a:t>
                      </a:r>
                      <a:r>
                        <a:rPr lang="en-US" sz="1600" baseline="0" dirty="0" err="1" smtClean="0"/>
                        <a:t>BTM</a:t>
                      </a:r>
                      <a:r>
                        <a:rPr lang="en-US" sz="1600" baseline="0" dirty="0" smtClean="0"/>
                        <a:t> 2019, attracting the attention of several customers. The project has enabled a simplified way for extracting robot information.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u="sng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Technical accomplishment: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Different robot brands and devices are able to communicate under the same platform.</a:t>
                      </a:r>
                      <a:endParaRPr lang="en-SG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Combined multiple industrial protocols (EtherCAT,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EtherNET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/IP,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ModBUS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TCP and standard buses) to provide process data.</a:t>
                      </a:r>
                      <a:endParaRPr lang="en-SG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SG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Developed ABB plug-in that allows the monitoring of ABB robots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SG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development of the previous plug-in has allowed projects like “</a:t>
                      </a:r>
                      <a:r>
                        <a:rPr lang="en-SG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KBM</a:t>
                      </a:r>
                      <a:r>
                        <a:rPr lang="en-SG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 to reach success.</a:t>
                      </a:r>
                      <a:endParaRPr lang="en-SG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Developed a “wrapper” to obtain data from BOSCH CISS sensors. This connectivity development, allows data to be read from ROS nodes as well as PLCs.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outcome of this project will serve to connect devices and identify basic dangerous scenarios in robotic environments.</a:t>
                      </a:r>
                      <a:endParaRPr lang="en-SG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Pintor Ortiz Walter Frank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Vijay Yadunund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965512"/>
                  </a:ext>
                </a:extLst>
              </a:tr>
            </a:tbl>
          </a:graphicData>
        </a:graphic>
      </p:graphicFrame>
      <p:pic>
        <p:nvPicPr>
          <p:cNvPr id="1026" name="669612_rs|3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53" y="2430377"/>
            <a:ext cx="1489935" cy="289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0353" y="5324186"/>
            <a:ext cx="14899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Data robot streamer – Supported the success for </a:t>
            </a:r>
            <a:r>
              <a:rPr lang="en-US" sz="1100" dirty="0" err="1" smtClean="0"/>
              <a:t>KBM</a:t>
            </a:r>
            <a:endParaRPr lang="en-SG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657162" y="3589217"/>
            <a:ext cx="1732031" cy="2938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33242" y="5924350"/>
            <a:ext cx="29590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BOSCH CISS – ROS –  The integration of these sensors will improve navigation and localization algorithms as well</a:t>
            </a:r>
            <a:endParaRPr lang="en-SG" sz="1100" dirty="0"/>
          </a:p>
        </p:txBody>
      </p:sp>
      <p:pic>
        <p:nvPicPr>
          <p:cNvPr id="1027" name="083ba08b-b376-44e1-82be-ccb7170f5c1d" descr="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59"/>
          <a:stretch/>
        </p:blipFill>
        <p:spPr bwMode="auto">
          <a:xfrm>
            <a:off x="1879999" y="2987691"/>
            <a:ext cx="2197326" cy="233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879999" y="5324186"/>
            <a:ext cx="21973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Robots working under same platform – Data standardized and shared using </a:t>
            </a:r>
            <a:r>
              <a:rPr lang="en-US" sz="1100" dirty="0" err="1" smtClean="0"/>
              <a:t>OPC</a:t>
            </a:r>
            <a:r>
              <a:rPr lang="en-US" sz="1100" dirty="0" smtClean="0"/>
              <a:t>-UA</a:t>
            </a:r>
            <a:endParaRPr lang="en-SG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9291394" y="2674653"/>
            <a:ext cx="2457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Honeywell sensor - Detecting contamination</a:t>
            </a:r>
            <a:endParaRPr lang="en-SG" sz="1100" dirty="0"/>
          </a:p>
        </p:txBody>
      </p:sp>
      <p:pic>
        <p:nvPicPr>
          <p:cNvPr id="1028" name="b2e42e32-9880-4ec8-a808-54dc751f6700" descr="Imag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26" r="49819" b="22205"/>
          <a:stretch/>
        </p:blipFill>
        <p:spPr bwMode="auto">
          <a:xfrm>
            <a:off x="9291393" y="3090151"/>
            <a:ext cx="1236239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054058" y="3909928"/>
            <a:ext cx="2959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Honeywell sensor – Safe environment</a:t>
            </a:r>
            <a:endParaRPr lang="en-SG" sz="1100" dirty="0"/>
          </a:p>
        </p:txBody>
      </p:sp>
      <p:pic>
        <p:nvPicPr>
          <p:cNvPr id="1029" name="44d97559-7e5e-422b-9066-f490adf00d00" descr="Imag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4" r="13280" b="21135"/>
          <a:stretch/>
        </p:blipFill>
        <p:spPr bwMode="auto">
          <a:xfrm>
            <a:off x="9291393" y="1677653"/>
            <a:ext cx="1221376" cy="102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2769" y="1657493"/>
            <a:ext cx="1236290" cy="10373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1" r="16654"/>
          <a:stretch/>
        </p:blipFill>
        <p:spPr>
          <a:xfrm>
            <a:off x="10537006" y="3090151"/>
            <a:ext cx="1212053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9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9CB4AD0C0C474CBFF6492271FFA3E6" ma:contentTypeVersion="6" ma:contentTypeDescription="Create a new document." ma:contentTypeScope="" ma:versionID="40def80cd4e133d51d553e7af0cb961e">
  <xsd:schema xmlns:xsd="http://www.w3.org/2001/XMLSchema" xmlns:xs="http://www.w3.org/2001/XMLSchema" xmlns:p="http://schemas.microsoft.com/office/2006/metadata/properties" xmlns:ns2="a4b21646-4931-460f-afae-2b3a3d59fd73" xmlns:ns3="d6b2cfae-7070-462e-b28d-9a84ff6d52b3" targetNamespace="http://schemas.microsoft.com/office/2006/metadata/properties" ma:root="true" ma:fieldsID="6a8cfdb7df027180900a27b89e365869" ns2:_="" ns3:_="">
    <xsd:import namespace="a4b21646-4931-460f-afae-2b3a3d59fd73"/>
    <xsd:import namespace="d6b2cfae-7070-462e-b28d-9a84ff6d52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b21646-4931-460f-afae-2b3a3d59fd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b2cfae-7070-462e-b28d-9a84ff6d52b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28C055-D5AA-4B06-8E94-C304A289312C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terms/"/>
    <ds:schemaRef ds:uri="a4b21646-4931-460f-afae-2b3a3d59fd73"/>
    <ds:schemaRef ds:uri="http://purl.org/dc/dcmitype/"/>
    <ds:schemaRef ds:uri="http://schemas.openxmlformats.org/package/2006/metadata/core-properties"/>
    <ds:schemaRef ds:uri="d6b2cfae-7070-462e-b28d-9a84ff6d52b3"/>
  </ds:schemaRefs>
</ds:datastoreItem>
</file>

<file path=customXml/itemProps2.xml><?xml version="1.0" encoding="utf-8"?>
<ds:datastoreItem xmlns:ds="http://schemas.openxmlformats.org/officeDocument/2006/customXml" ds:itemID="{957CE96D-8E06-486F-950D-0DF4E5D12C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b21646-4931-460f-afae-2b3a3d59fd73"/>
    <ds:schemaRef ds:uri="d6b2cfae-7070-462e-b28d-9a84ff6d52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F817CD-BF83-45BF-86C4-E984B77872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15273</TotalTime>
  <Words>223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Remanufacturing and Technology Centre</dc:title>
  <dc:creator>Bryan Liang</dc:creator>
  <cp:lastModifiedBy>Pintor Ortiz Walter Frank</cp:lastModifiedBy>
  <cp:revision>357</cp:revision>
  <cp:lastPrinted>2017-12-04T09:42:53Z</cp:lastPrinted>
  <dcterms:created xsi:type="dcterms:W3CDTF">2017-09-04T00:49:36Z</dcterms:created>
  <dcterms:modified xsi:type="dcterms:W3CDTF">2019-12-10T08:02:31Z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0x010100829CB4AD0C0C474CBFF6492271FFA3E6</vt:lpwstr>
  </property>
</Properties>
</file>