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6" r:id="rId2"/>
    <p:sldId id="273" r:id="rId3"/>
    <p:sldId id="298" r:id="rId4"/>
    <p:sldId id="269" r:id="rId5"/>
    <p:sldId id="271" r:id="rId6"/>
    <p:sldId id="281" r:id="rId7"/>
    <p:sldId id="293" r:id="rId8"/>
    <p:sldId id="297" r:id="rId9"/>
    <p:sldId id="284" r:id="rId10"/>
    <p:sldId id="291" r:id="rId11"/>
    <p:sldId id="278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CC66"/>
    <a:srgbClr val="00CCFF"/>
    <a:srgbClr val="23236B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DFCC1-07C1-4597-957F-8D29CB64081F}" type="doc">
      <dgm:prSet loTypeId="urn:microsoft.com/office/officeart/2005/8/layout/chevron2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51D234-47F8-4940-8339-A19E44E98CF7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Database</a:t>
          </a:r>
        </a:p>
      </dgm:t>
    </dgm:pt>
    <dgm:pt modelId="{48E882AF-97E2-4AD8-9F5A-B680933B745E}" type="parTrans" cxnId="{8AF15C14-C05E-4F10-A8CF-CE65D1009FE4}">
      <dgm:prSet/>
      <dgm:spPr/>
      <dgm:t>
        <a:bodyPr/>
        <a:lstStyle/>
        <a:p>
          <a:endParaRPr lang="en-US"/>
        </a:p>
      </dgm:t>
    </dgm:pt>
    <dgm:pt modelId="{1E2EEEF6-4184-47F5-BB41-72E38C9181B6}" type="sibTrans" cxnId="{8AF15C14-C05E-4F10-A8CF-CE65D1009FE4}">
      <dgm:prSet/>
      <dgm:spPr/>
      <dgm:t>
        <a:bodyPr/>
        <a:lstStyle/>
        <a:p>
          <a:endParaRPr lang="en-US"/>
        </a:p>
      </dgm:t>
    </dgm:pt>
    <dgm:pt modelId="{58A912F5-2DCD-4617-B9D4-BEC88F14081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Cleanse</a:t>
          </a:r>
        </a:p>
      </dgm:t>
    </dgm:pt>
    <dgm:pt modelId="{1FDCB829-920D-428E-903F-CE44A54192B4}" type="parTrans" cxnId="{AD44A485-8FA9-4911-BC12-7316CDC88D09}">
      <dgm:prSet/>
      <dgm:spPr/>
      <dgm:t>
        <a:bodyPr/>
        <a:lstStyle/>
        <a:p>
          <a:endParaRPr lang="en-US"/>
        </a:p>
      </dgm:t>
    </dgm:pt>
    <dgm:pt modelId="{95106642-9805-4DD1-A8F7-873BDBE3527B}" type="sibTrans" cxnId="{AD44A485-8FA9-4911-BC12-7316CDC88D09}">
      <dgm:prSet/>
      <dgm:spPr/>
      <dgm:t>
        <a:bodyPr/>
        <a:lstStyle/>
        <a:p>
          <a:endParaRPr lang="en-US"/>
        </a:p>
      </dgm:t>
    </dgm:pt>
    <dgm:pt modelId="{233169E3-E076-4F91-A17B-1B1ADC903C58}">
      <dgm:prSet custT="1"/>
      <dgm:spPr/>
      <dgm:t>
        <a:bodyPr/>
        <a:lstStyle/>
        <a:p>
          <a:r>
            <a:rPr lang="en-US" sz="2000" dirty="0"/>
            <a:t>Summarize the data via an ERD</a:t>
          </a:r>
        </a:p>
      </dgm:t>
    </dgm:pt>
    <dgm:pt modelId="{3EBF2394-CEE8-4B19-9959-C97F73976CD1}" type="parTrans" cxnId="{60E92B05-7C96-452E-864D-997B76E58F9F}">
      <dgm:prSet/>
      <dgm:spPr/>
      <dgm:t>
        <a:bodyPr/>
        <a:lstStyle/>
        <a:p>
          <a:endParaRPr lang="en-US"/>
        </a:p>
      </dgm:t>
    </dgm:pt>
    <dgm:pt modelId="{F26CFCBE-7674-4A69-8178-B843D42C269E}" type="sibTrans" cxnId="{60E92B05-7C96-452E-864D-997B76E58F9F}">
      <dgm:prSet/>
      <dgm:spPr/>
      <dgm:t>
        <a:bodyPr/>
        <a:lstStyle/>
        <a:p>
          <a:endParaRPr lang="en-US"/>
        </a:p>
      </dgm:t>
    </dgm:pt>
    <dgm:pt modelId="{A82F5792-E43D-49D6-BA9D-6E9B4BE3D8AD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Modeling</a:t>
          </a:r>
        </a:p>
      </dgm:t>
    </dgm:pt>
    <dgm:pt modelId="{1A8C803B-CAF7-44EA-AEA4-527F47A12B6D}" type="parTrans" cxnId="{ED0145D5-705C-404F-A428-610A552B15D6}">
      <dgm:prSet/>
      <dgm:spPr/>
      <dgm:t>
        <a:bodyPr/>
        <a:lstStyle/>
        <a:p>
          <a:endParaRPr lang="en-US"/>
        </a:p>
      </dgm:t>
    </dgm:pt>
    <dgm:pt modelId="{833006E6-CFEE-4301-A6FC-16CEFF9DED1E}" type="sibTrans" cxnId="{ED0145D5-705C-404F-A428-610A552B15D6}">
      <dgm:prSet/>
      <dgm:spPr/>
      <dgm:t>
        <a:bodyPr/>
        <a:lstStyle/>
        <a:p>
          <a:endParaRPr lang="en-US"/>
        </a:p>
      </dgm:t>
    </dgm:pt>
    <dgm:pt modelId="{E47DBDB3-70A6-4790-BB4B-260CC4E200DA}">
      <dgm:prSet custT="1"/>
      <dgm:spPr/>
      <dgm:t>
        <a:bodyPr/>
        <a:lstStyle/>
        <a:p>
          <a:r>
            <a:rPr lang="en-US" sz="2000" dirty="0"/>
            <a:t>Build example visualizations</a:t>
          </a:r>
        </a:p>
      </dgm:t>
    </dgm:pt>
    <dgm:pt modelId="{EB2642ED-EDD9-4EE2-9937-E8FF0DE38CFB}" type="parTrans" cxnId="{ECBE07DA-99C2-4925-9D4C-56BCC35A4E97}">
      <dgm:prSet/>
      <dgm:spPr/>
      <dgm:t>
        <a:bodyPr/>
        <a:lstStyle/>
        <a:p>
          <a:endParaRPr lang="en-US"/>
        </a:p>
      </dgm:t>
    </dgm:pt>
    <dgm:pt modelId="{C2711AFB-A9FB-43EB-B99E-1BD8B80977C6}" type="sibTrans" cxnId="{ECBE07DA-99C2-4925-9D4C-56BCC35A4E97}">
      <dgm:prSet/>
      <dgm:spPr/>
      <dgm:t>
        <a:bodyPr/>
        <a:lstStyle/>
        <a:p>
          <a:endParaRPr lang="en-US"/>
        </a:p>
      </dgm:t>
    </dgm:pt>
    <dgm:pt modelId="{FDD3E947-A64C-4B76-91F7-4EC1B986EA25}">
      <dgm:prSet custT="1"/>
      <dgm:spPr/>
      <dgm:t>
        <a:bodyPr/>
        <a:lstStyle/>
        <a:p>
          <a:r>
            <a:rPr lang="en-US" sz="2000" dirty="0"/>
            <a:t>Cleanse the data </a:t>
          </a:r>
          <a:r>
            <a:rPr lang="en-US" sz="1600" dirty="0"/>
            <a:t>(merging tables, melting columns, concatenation, etc.)</a:t>
          </a:r>
        </a:p>
      </dgm:t>
    </dgm:pt>
    <dgm:pt modelId="{2632A63E-EA9E-4B01-A897-6C7033063E78}" type="parTrans" cxnId="{B7F49944-CE94-4AAF-9C37-D1BE0114FFBE}">
      <dgm:prSet/>
      <dgm:spPr/>
      <dgm:t>
        <a:bodyPr/>
        <a:lstStyle/>
        <a:p>
          <a:endParaRPr lang="en-US"/>
        </a:p>
      </dgm:t>
    </dgm:pt>
    <dgm:pt modelId="{983C0BD8-36D3-40A3-9D8E-C43EFDF84FF2}" type="sibTrans" cxnId="{B7F49944-CE94-4AAF-9C37-D1BE0114FFBE}">
      <dgm:prSet/>
      <dgm:spPr/>
      <dgm:t>
        <a:bodyPr/>
        <a:lstStyle/>
        <a:p>
          <a:endParaRPr lang="en-US"/>
        </a:p>
      </dgm:t>
    </dgm:pt>
    <dgm:pt modelId="{7633426E-E8A8-41E8-B128-BE3B6C94E318}">
      <dgm:prSet custT="1"/>
      <dgm:spPr/>
      <dgm:t>
        <a:bodyPr/>
        <a:lstStyle/>
        <a:p>
          <a:r>
            <a:rPr lang="en-US" sz="2000" dirty="0"/>
            <a:t>Test scripts and code</a:t>
          </a:r>
        </a:p>
      </dgm:t>
    </dgm:pt>
    <dgm:pt modelId="{1E30BA8D-B103-4F56-87E2-650AE028BE56}" type="parTrans" cxnId="{40C8093D-0024-4C9E-8077-28B3171993A5}">
      <dgm:prSet/>
      <dgm:spPr/>
      <dgm:t>
        <a:bodyPr/>
        <a:lstStyle/>
        <a:p>
          <a:endParaRPr lang="en-US"/>
        </a:p>
      </dgm:t>
    </dgm:pt>
    <dgm:pt modelId="{8ABD6C76-69D6-455F-9816-211FA68421B9}" type="sibTrans" cxnId="{40C8093D-0024-4C9E-8077-28B3171993A5}">
      <dgm:prSet/>
      <dgm:spPr/>
      <dgm:t>
        <a:bodyPr/>
        <a:lstStyle/>
        <a:p>
          <a:endParaRPr lang="en-US"/>
        </a:p>
      </dgm:t>
    </dgm:pt>
    <dgm:pt modelId="{38985E6A-653F-45E1-A16B-C95C9C09D463}">
      <dgm:prSet custT="1"/>
      <dgm:spPr/>
      <dgm:t>
        <a:bodyPr/>
        <a:lstStyle/>
        <a:p>
          <a:r>
            <a:rPr lang="en-US" sz="2000" dirty="0"/>
            <a:t>Determine data source(s)</a:t>
          </a:r>
        </a:p>
      </dgm:t>
    </dgm:pt>
    <dgm:pt modelId="{ED2EDD5C-5A5C-4848-AA84-7AE6FB4D29D7}" type="parTrans" cxnId="{892E358A-0B72-4AAA-BEE1-3B4C14AE0D20}">
      <dgm:prSet/>
      <dgm:spPr/>
      <dgm:t>
        <a:bodyPr/>
        <a:lstStyle/>
        <a:p>
          <a:endParaRPr lang="en-US"/>
        </a:p>
      </dgm:t>
    </dgm:pt>
    <dgm:pt modelId="{A42B00A4-F549-4F30-8E88-8F97B968600F}" type="sibTrans" cxnId="{892E358A-0B72-4AAA-BEE1-3B4C14AE0D20}">
      <dgm:prSet/>
      <dgm:spPr/>
      <dgm:t>
        <a:bodyPr/>
        <a:lstStyle/>
        <a:p>
          <a:endParaRPr lang="en-US"/>
        </a:p>
      </dgm:t>
    </dgm:pt>
    <dgm:pt modelId="{BB880ECE-5A7E-4359-8C5E-88DBB1576805}">
      <dgm:prSet custT="1"/>
      <dgm:spPr/>
      <dgm:t>
        <a:bodyPr/>
        <a:lstStyle/>
        <a:p>
          <a:r>
            <a:rPr lang="en-US" sz="2000" dirty="0"/>
            <a:t>Build database</a:t>
          </a:r>
        </a:p>
      </dgm:t>
    </dgm:pt>
    <dgm:pt modelId="{C724F623-C634-4941-81CF-F90DB7DB9A89}" type="parTrans" cxnId="{8AF11281-3450-4032-8922-2545F2578EB6}">
      <dgm:prSet/>
      <dgm:spPr/>
      <dgm:t>
        <a:bodyPr/>
        <a:lstStyle/>
        <a:p>
          <a:endParaRPr lang="en-US"/>
        </a:p>
      </dgm:t>
    </dgm:pt>
    <dgm:pt modelId="{B6BB71AE-FC90-4EB9-8A99-B0F7F49560F7}" type="sibTrans" cxnId="{8AF11281-3450-4032-8922-2545F2578EB6}">
      <dgm:prSet/>
      <dgm:spPr/>
      <dgm:t>
        <a:bodyPr/>
        <a:lstStyle/>
        <a:p>
          <a:endParaRPr lang="en-US"/>
        </a:p>
      </dgm:t>
    </dgm:pt>
    <dgm:pt modelId="{5B24D07A-7FB6-4863-B57B-44468BF4DF06}" type="pres">
      <dgm:prSet presAssocID="{977DFCC1-07C1-4597-957F-8D29CB64081F}" presName="linearFlow" presStyleCnt="0">
        <dgm:presLayoutVars>
          <dgm:dir/>
          <dgm:animLvl val="lvl"/>
          <dgm:resizeHandles val="exact"/>
        </dgm:presLayoutVars>
      </dgm:prSet>
      <dgm:spPr/>
    </dgm:pt>
    <dgm:pt modelId="{901442E3-B4BB-4F5C-9FA2-AC1BAE32138E}" type="pres">
      <dgm:prSet presAssocID="{1951D234-47F8-4940-8339-A19E44E98CF7}" presName="composite" presStyleCnt="0"/>
      <dgm:spPr/>
    </dgm:pt>
    <dgm:pt modelId="{E519DECD-2234-497B-AA33-7A7590A46BAE}" type="pres">
      <dgm:prSet presAssocID="{1951D234-47F8-4940-8339-A19E44E98CF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7BA77B1-313C-47A1-88E1-77235C5B1C33}" type="pres">
      <dgm:prSet presAssocID="{1951D234-47F8-4940-8339-A19E44E98CF7}" presName="descendantText" presStyleLbl="alignAcc1" presStyleIdx="0" presStyleCnt="3">
        <dgm:presLayoutVars>
          <dgm:bulletEnabled val="1"/>
        </dgm:presLayoutVars>
      </dgm:prSet>
      <dgm:spPr/>
    </dgm:pt>
    <dgm:pt modelId="{48A7401B-A92F-4461-AFCD-CE9E89D56B0F}" type="pres">
      <dgm:prSet presAssocID="{1E2EEEF6-4184-47F5-BB41-72E38C9181B6}" presName="sp" presStyleCnt="0"/>
      <dgm:spPr/>
    </dgm:pt>
    <dgm:pt modelId="{C328A758-6DCB-47BB-90EB-24CB5AED05A5}" type="pres">
      <dgm:prSet presAssocID="{58A912F5-2DCD-4617-B9D4-BEC88F140815}" presName="composite" presStyleCnt="0"/>
      <dgm:spPr/>
    </dgm:pt>
    <dgm:pt modelId="{49123607-7364-427E-8AC5-5E183F79D916}" type="pres">
      <dgm:prSet presAssocID="{58A912F5-2DCD-4617-B9D4-BEC88F14081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F2B4F62-31A7-4752-8DC4-E9280B5C4F33}" type="pres">
      <dgm:prSet presAssocID="{58A912F5-2DCD-4617-B9D4-BEC88F140815}" presName="descendantText" presStyleLbl="alignAcc1" presStyleIdx="1" presStyleCnt="3">
        <dgm:presLayoutVars>
          <dgm:bulletEnabled val="1"/>
        </dgm:presLayoutVars>
      </dgm:prSet>
      <dgm:spPr/>
    </dgm:pt>
    <dgm:pt modelId="{D6D19C9F-DA60-46D5-8C6B-4E81A88CC0D2}" type="pres">
      <dgm:prSet presAssocID="{95106642-9805-4DD1-A8F7-873BDBE3527B}" presName="sp" presStyleCnt="0"/>
      <dgm:spPr/>
    </dgm:pt>
    <dgm:pt modelId="{82CB18C3-952B-471B-8BA9-2E0371256C65}" type="pres">
      <dgm:prSet presAssocID="{A82F5792-E43D-49D6-BA9D-6E9B4BE3D8AD}" presName="composite" presStyleCnt="0"/>
      <dgm:spPr/>
    </dgm:pt>
    <dgm:pt modelId="{734A54B4-833D-44CA-AA45-BA53832A51A8}" type="pres">
      <dgm:prSet presAssocID="{A82F5792-E43D-49D6-BA9D-6E9B4BE3D8A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D608180-72FC-4A0F-85B6-A5AE6786BBE4}" type="pres">
      <dgm:prSet presAssocID="{A82F5792-E43D-49D6-BA9D-6E9B4BE3D8A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19DE104-3357-4FF6-A3EA-ED0C0555650D}" type="presOf" srcId="{58A912F5-2DCD-4617-B9D4-BEC88F140815}" destId="{49123607-7364-427E-8AC5-5E183F79D916}" srcOrd="0" destOrd="0" presId="urn:microsoft.com/office/officeart/2005/8/layout/chevron2"/>
    <dgm:cxn modelId="{60E92B05-7C96-452E-864D-997B76E58F9F}" srcId="{58A912F5-2DCD-4617-B9D4-BEC88F140815}" destId="{233169E3-E076-4F91-A17B-1B1ADC903C58}" srcOrd="0" destOrd="0" parTransId="{3EBF2394-CEE8-4B19-9959-C97F73976CD1}" sibTransId="{F26CFCBE-7674-4A69-8178-B843D42C269E}"/>
    <dgm:cxn modelId="{8AF15C14-C05E-4F10-A8CF-CE65D1009FE4}" srcId="{977DFCC1-07C1-4597-957F-8D29CB64081F}" destId="{1951D234-47F8-4940-8339-A19E44E98CF7}" srcOrd="0" destOrd="0" parTransId="{48E882AF-97E2-4AD8-9F5A-B680933B745E}" sibTransId="{1E2EEEF6-4184-47F5-BB41-72E38C9181B6}"/>
    <dgm:cxn modelId="{7682D21E-7044-4735-985F-8E810406DBE2}" type="presOf" srcId="{E47DBDB3-70A6-4790-BB4B-260CC4E200DA}" destId="{3D608180-72FC-4A0F-85B6-A5AE6786BBE4}" srcOrd="0" destOrd="0" presId="urn:microsoft.com/office/officeart/2005/8/layout/chevron2"/>
    <dgm:cxn modelId="{891CA723-558A-4A92-9CE4-E0CFE21C65F3}" type="presOf" srcId="{1951D234-47F8-4940-8339-A19E44E98CF7}" destId="{E519DECD-2234-497B-AA33-7A7590A46BAE}" srcOrd="0" destOrd="0" presId="urn:microsoft.com/office/officeart/2005/8/layout/chevron2"/>
    <dgm:cxn modelId="{9209DF28-2EA3-427C-86D1-0CE7876BC803}" type="presOf" srcId="{7633426E-E8A8-41E8-B128-BE3B6C94E318}" destId="{3D608180-72FC-4A0F-85B6-A5AE6786BBE4}" srcOrd="0" destOrd="1" presId="urn:microsoft.com/office/officeart/2005/8/layout/chevron2"/>
    <dgm:cxn modelId="{09FDA133-5C27-4A32-8688-2118AAF22B0B}" type="presOf" srcId="{A82F5792-E43D-49D6-BA9D-6E9B4BE3D8AD}" destId="{734A54B4-833D-44CA-AA45-BA53832A51A8}" srcOrd="0" destOrd="0" presId="urn:microsoft.com/office/officeart/2005/8/layout/chevron2"/>
    <dgm:cxn modelId="{1AFD993A-AEB8-4869-B06A-C139F25F0D57}" type="presOf" srcId="{38985E6A-653F-45E1-A16B-C95C9C09D463}" destId="{37BA77B1-313C-47A1-88E1-77235C5B1C33}" srcOrd="0" destOrd="0" presId="urn:microsoft.com/office/officeart/2005/8/layout/chevron2"/>
    <dgm:cxn modelId="{40C8093D-0024-4C9E-8077-28B3171993A5}" srcId="{A82F5792-E43D-49D6-BA9D-6E9B4BE3D8AD}" destId="{7633426E-E8A8-41E8-B128-BE3B6C94E318}" srcOrd="1" destOrd="0" parTransId="{1E30BA8D-B103-4F56-87E2-650AE028BE56}" sibTransId="{8ABD6C76-69D6-455F-9816-211FA68421B9}"/>
    <dgm:cxn modelId="{B7F49944-CE94-4AAF-9C37-D1BE0114FFBE}" srcId="{58A912F5-2DCD-4617-B9D4-BEC88F140815}" destId="{FDD3E947-A64C-4B76-91F7-4EC1B986EA25}" srcOrd="1" destOrd="0" parTransId="{2632A63E-EA9E-4B01-A897-6C7033063E78}" sibTransId="{983C0BD8-36D3-40A3-9D8E-C43EFDF84FF2}"/>
    <dgm:cxn modelId="{F30F827A-6729-4F08-974D-6823CF9B52D3}" type="presOf" srcId="{233169E3-E076-4F91-A17B-1B1ADC903C58}" destId="{CF2B4F62-31A7-4752-8DC4-E9280B5C4F33}" srcOrd="0" destOrd="0" presId="urn:microsoft.com/office/officeart/2005/8/layout/chevron2"/>
    <dgm:cxn modelId="{8AF11281-3450-4032-8922-2545F2578EB6}" srcId="{1951D234-47F8-4940-8339-A19E44E98CF7}" destId="{BB880ECE-5A7E-4359-8C5E-88DBB1576805}" srcOrd="1" destOrd="0" parTransId="{C724F623-C634-4941-81CF-F90DB7DB9A89}" sibTransId="{B6BB71AE-FC90-4EB9-8A99-B0F7F49560F7}"/>
    <dgm:cxn modelId="{D66C4482-3E76-44EC-A051-B6E669D85B15}" type="presOf" srcId="{977DFCC1-07C1-4597-957F-8D29CB64081F}" destId="{5B24D07A-7FB6-4863-B57B-44468BF4DF06}" srcOrd="0" destOrd="0" presId="urn:microsoft.com/office/officeart/2005/8/layout/chevron2"/>
    <dgm:cxn modelId="{AD44A485-8FA9-4911-BC12-7316CDC88D09}" srcId="{977DFCC1-07C1-4597-957F-8D29CB64081F}" destId="{58A912F5-2DCD-4617-B9D4-BEC88F140815}" srcOrd="1" destOrd="0" parTransId="{1FDCB829-920D-428E-903F-CE44A54192B4}" sibTransId="{95106642-9805-4DD1-A8F7-873BDBE3527B}"/>
    <dgm:cxn modelId="{892E358A-0B72-4AAA-BEE1-3B4C14AE0D20}" srcId="{1951D234-47F8-4940-8339-A19E44E98CF7}" destId="{38985E6A-653F-45E1-A16B-C95C9C09D463}" srcOrd="0" destOrd="0" parTransId="{ED2EDD5C-5A5C-4848-AA84-7AE6FB4D29D7}" sibTransId="{A42B00A4-F549-4F30-8E88-8F97B968600F}"/>
    <dgm:cxn modelId="{BA3A96A4-36E7-4D53-80DD-931CFE9CEF0C}" type="presOf" srcId="{FDD3E947-A64C-4B76-91F7-4EC1B986EA25}" destId="{CF2B4F62-31A7-4752-8DC4-E9280B5C4F33}" srcOrd="0" destOrd="1" presId="urn:microsoft.com/office/officeart/2005/8/layout/chevron2"/>
    <dgm:cxn modelId="{ED0145D5-705C-404F-A428-610A552B15D6}" srcId="{977DFCC1-07C1-4597-957F-8D29CB64081F}" destId="{A82F5792-E43D-49D6-BA9D-6E9B4BE3D8AD}" srcOrd="2" destOrd="0" parTransId="{1A8C803B-CAF7-44EA-AEA4-527F47A12B6D}" sibTransId="{833006E6-CFEE-4301-A6FC-16CEFF9DED1E}"/>
    <dgm:cxn modelId="{ECBE07DA-99C2-4925-9D4C-56BCC35A4E97}" srcId="{A82F5792-E43D-49D6-BA9D-6E9B4BE3D8AD}" destId="{E47DBDB3-70A6-4790-BB4B-260CC4E200DA}" srcOrd="0" destOrd="0" parTransId="{EB2642ED-EDD9-4EE2-9937-E8FF0DE38CFB}" sibTransId="{C2711AFB-A9FB-43EB-B99E-1BD8B80977C6}"/>
    <dgm:cxn modelId="{31C628FD-F5E2-4D1D-BDA7-E91F87B207F1}" type="presOf" srcId="{BB880ECE-5A7E-4359-8C5E-88DBB1576805}" destId="{37BA77B1-313C-47A1-88E1-77235C5B1C33}" srcOrd="0" destOrd="1" presId="urn:microsoft.com/office/officeart/2005/8/layout/chevron2"/>
    <dgm:cxn modelId="{9BA5E300-2C59-403E-9947-65519F830705}" type="presParOf" srcId="{5B24D07A-7FB6-4863-B57B-44468BF4DF06}" destId="{901442E3-B4BB-4F5C-9FA2-AC1BAE32138E}" srcOrd="0" destOrd="0" presId="urn:microsoft.com/office/officeart/2005/8/layout/chevron2"/>
    <dgm:cxn modelId="{FDCC94E4-0FE7-4437-A2F3-39CFA3ECD74B}" type="presParOf" srcId="{901442E3-B4BB-4F5C-9FA2-AC1BAE32138E}" destId="{E519DECD-2234-497B-AA33-7A7590A46BAE}" srcOrd="0" destOrd="0" presId="urn:microsoft.com/office/officeart/2005/8/layout/chevron2"/>
    <dgm:cxn modelId="{E63FD10E-8B9D-4729-8C1B-3C8D2544F1E0}" type="presParOf" srcId="{901442E3-B4BB-4F5C-9FA2-AC1BAE32138E}" destId="{37BA77B1-313C-47A1-88E1-77235C5B1C33}" srcOrd="1" destOrd="0" presId="urn:microsoft.com/office/officeart/2005/8/layout/chevron2"/>
    <dgm:cxn modelId="{226A1B57-8382-4444-877B-B5BF851BCFBA}" type="presParOf" srcId="{5B24D07A-7FB6-4863-B57B-44468BF4DF06}" destId="{48A7401B-A92F-4461-AFCD-CE9E89D56B0F}" srcOrd="1" destOrd="0" presId="urn:microsoft.com/office/officeart/2005/8/layout/chevron2"/>
    <dgm:cxn modelId="{3434D42B-DB8A-45AB-A48E-EBF80CEF8CA5}" type="presParOf" srcId="{5B24D07A-7FB6-4863-B57B-44468BF4DF06}" destId="{C328A758-6DCB-47BB-90EB-24CB5AED05A5}" srcOrd="2" destOrd="0" presId="urn:microsoft.com/office/officeart/2005/8/layout/chevron2"/>
    <dgm:cxn modelId="{99F2F2C9-BFB0-449F-9238-53BF2372B048}" type="presParOf" srcId="{C328A758-6DCB-47BB-90EB-24CB5AED05A5}" destId="{49123607-7364-427E-8AC5-5E183F79D916}" srcOrd="0" destOrd="0" presId="urn:microsoft.com/office/officeart/2005/8/layout/chevron2"/>
    <dgm:cxn modelId="{3A60319C-A34A-427A-93AC-3F723F51CE14}" type="presParOf" srcId="{C328A758-6DCB-47BB-90EB-24CB5AED05A5}" destId="{CF2B4F62-31A7-4752-8DC4-E9280B5C4F33}" srcOrd="1" destOrd="0" presId="urn:microsoft.com/office/officeart/2005/8/layout/chevron2"/>
    <dgm:cxn modelId="{89F3AFDA-B4E3-4779-8EF0-4BDFDCBC3354}" type="presParOf" srcId="{5B24D07A-7FB6-4863-B57B-44468BF4DF06}" destId="{D6D19C9F-DA60-46D5-8C6B-4E81A88CC0D2}" srcOrd="3" destOrd="0" presId="urn:microsoft.com/office/officeart/2005/8/layout/chevron2"/>
    <dgm:cxn modelId="{AF41D41D-82DC-48DE-B305-D8631C08A29C}" type="presParOf" srcId="{5B24D07A-7FB6-4863-B57B-44468BF4DF06}" destId="{82CB18C3-952B-471B-8BA9-2E0371256C65}" srcOrd="4" destOrd="0" presId="urn:microsoft.com/office/officeart/2005/8/layout/chevron2"/>
    <dgm:cxn modelId="{707F7727-0A85-424D-AD72-CAE22D5F38DE}" type="presParOf" srcId="{82CB18C3-952B-471B-8BA9-2E0371256C65}" destId="{734A54B4-833D-44CA-AA45-BA53832A51A8}" srcOrd="0" destOrd="0" presId="urn:microsoft.com/office/officeart/2005/8/layout/chevron2"/>
    <dgm:cxn modelId="{FB4390EA-9156-462B-B3C1-C02396EF6C31}" type="presParOf" srcId="{82CB18C3-952B-471B-8BA9-2E0371256C65}" destId="{3D608180-72FC-4A0F-85B6-A5AE6786BB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9DECD-2234-497B-AA33-7A7590A46BAE}">
      <dsp:nvSpPr>
        <dsp:cNvPr id="0" name=""/>
        <dsp:cNvSpPr/>
      </dsp:nvSpPr>
      <dsp:spPr>
        <a:xfrm rot="5400000">
          <a:off x="-219304" y="220993"/>
          <a:ext cx="1462027" cy="1023419"/>
        </a:xfrm>
        <a:prstGeom prst="chevron">
          <a:avLst/>
        </a:prstGeom>
        <a:solidFill>
          <a:schemeClr val="accent1">
            <a:lumMod val="7500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Database</a:t>
          </a:r>
        </a:p>
      </dsp:txBody>
      <dsp:txXfrm rot="-5400000">
        <a:off x="1" y="513399"/>
        <a:ext cx="1023419" cy="438608"/>
      </dsp:txXfrm>
    </dsp:sp>
    <dsp:sp modelId="{37BA77B1-313C-47A1-88E1-77235C5B1C33}">
      <dsp:nvSpPr>
        <dsp:cNvPr id="0" name=""/>
        <dsp:cNvSpPr/>
      </dsp:nvSpPr>
      <dsp:spPr>
        <a:xfrm rot="5400000">
          <a:off x="3481714" y="-2456606"/>
          <a:ext cx="950317" cy="58669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 data source(s)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Build database</a:t>
          </a:r>
        </a:p>
      </dsp:txBody>
      <dsp:txXfrm rot="-5400000">
        <a:off x="1023420" y="48079"/>
        <a:ext cx="5820516" cy="857535"/>
      </dsp:txXfrm>
    </dsp:sp>
    <dsp:sp modelId="{49123607-7364-427E-8AC5-5E183F79D916}">
      <dsp:nvSpPr>
        <dsp:cNvPr id="0" name=""/>
        <dsp:cNvSpPr/>
      </dsp:nvSpPr>
      <dsp:spPr>
        <a:xfrm rot="5400000">
          <a:off x="-219304" y="1487109"/>
          <a:ext cx="1462027" cy="1023419"/>
        </a:xfrm>
        <a:prstGeom prst="chevron">
          <a:avLst/>
        </a:prstGeom>
        <a:solidFill>
          <a:schemeClr val="accent1">
            <a:lumMod val="7500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Cleanse</a:t>
          </a:r>
        </a:p>
      </dsp:txBody>
      <dsp:txXfrm rot="-5400000">
        <a:off x="1" y="1779515"/>
        <a:ext cx="1023419" cy="438608"/>
      </dsp:txXfrm>
    </dsp:sp>
    <dsp:sp modelId="{CF2B4F62-31A7-4752-8DC4-E9280B5C4F33}">
      <dsp:nvSpPr>
        <dsp:cNvPr id="0" name=""/>
        <dsp:cNvSpPr/>
      </dsp:nvSpPr>
      <dsp:spPr>
        <a:xfrm rot="5400000">
          <a:off x="3481714" y="-1190489"/>
          <a:ext cx="950317" cy="58669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Summarize the data via an ERD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Cleanse the data </a:t>
          </a:r>
          <a:r>
            <a:rPr lang="en-US" sz="1600" kern="1200" dirty="0"/>
            <a:t>(merging tables, melting columns, concatenation, etc.)</a:t>
          </a:r>
        </a:p>
      </dsp:txBody>
      <dsp:txXfrm rot="-5400000">
        <a:off x="1023420" y="1314196"/>
        <a:ext cx="5820516" cy="857535"/>
      </dsp:txXfrm>
    </dsp:sp>
    <dsp:sp modelId="{734A54B4-833D-44CA-AA45-BA53832A51A8}">
      <dsp:nvSpPr>
        <dsp:cNvPr id="0" name=""/>
        <dsp:cNvSpPr/>
      </dsp:nvSpPr>
      <dsp:spPr>
        <a:xfrm rot="5400000">
          <a:off x="-219304" y="2753226"/>
          <a:ext cx="1462027" cy="1023419"/>
        </a:xfrm>
        <a:prstGeom prst="chevron">
          <a:avLst/>
        </a:prstGeom>
        <a:solidFill>
          <a:schemeClr val="accent1">
            <a:lumMod val="7500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Modeling</a:t>
          </a:r>
        </a:p>
      </dsp:txBody>
      <dsp:txXfrm rot="-5400000">
        <a:off x="1" y="3045632"/>
        <a:ext cx="1023419" cy="438608"/>
      </dsp:txXfrm>
    </dsp:sp>
    <dsp:sp modelId="{3D608180-72FC-4A0F-85B6-A5AE6786BBE4}">
      <dsp:nvSpPr>
        <dsp:cNvPr id="0" name=""/>
        <dsp:cNvSpPr/>
      </dsp:nvSpPr>
      <dsp:spPr>
        <a:xfrm rot="5400000">
          <a:off x="3481714" y="75627"/>
          <a:ext cx="950317" cy="58669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Build example visualizations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Test scripts and code</a:t>
          </a:r>
        </a:p>
      </dsp:txBody>
      <dsp:txXfrm rot="-5400000">
        <a:off x="1023420" y="2580313"/>
        <a:ext cx="5820516" cy="857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60D5F-04EF-44CD-B13B-C1559F92A35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491C9-CD06-47FC-AC2D-D482F964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34C5-66C4-205E-E61C-B2F7CFB2C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718B6-7805-6D48-F283-6CD7BA26E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65658-D6E7-50CD-A7A7-18FF33F7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67B37-212E-473D-5494-2C59CB68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4D56-7794-62E6-800F-70A0BA8E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0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6153-B49D-E180-6788-3F00B004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26E61-B585-36CE-D8EB-0986D9680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FADD7-B993-8C3F-0CC1-575FFA29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77AC-91DC-84D7-DFFB-8A773594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B4799-B0EE-E5F3-699D-B71B78BD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5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AF194-E6F9-C518-E09E-A29B28599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4A945-CC62-286F-36C0-F418D5A02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4F9EF-BC7D-CC4E-6887-F5244E69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68657-28EF-5F9D-235F-A15E3B51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44CF-DB1B-4F7A-4187-B9E3AA69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8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F998-0018-B94F-1512-4872972D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CF3FD-68F3-932C-CFE0-475E164B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D844F-CDFD-E7AE-07EF-5B6E2740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1F28-6F86-29B9-3F1E-2A96DA5D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84D31-DEAA-5DB7-C699-E996F3E8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205C-75CD-F2E8-7C3A-E5580BEB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3E6C3-3ADE-51D1-D647-0E5623BB0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4F25-D34B-49FE-F573-B59EA354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838A4-2F45-0057-28D8-AB7532AB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8C45C-0CE8-C76F-6C32-27BA8D1C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8D2A-EF86-23E3-A61E-2FE7D305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8F14B-5117-9117-E5B6-FDA612E31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65F28-A5B6-28F9-B572-375649F3B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898EC-63AD-AFF7-07C4-4EC06C7B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6FB58-5316-297D-389D-C95BCAB8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52579-E621-53F8-86A9-F7DB0C73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7025-452E-B74C-4408-CD42721E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B30C3-213A-7DD5-CBF9-17EB48E1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0688F-45FE-BB2D-0442-BDAFA263F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B6EC0-0669-F4EE-14ED-EA4FAB8C6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B7AE9-4026-2D2F-ACD1-EB2970D32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3479E-AC25-9CDA-BE23-A8B32E8A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A59A9-9093-9B74-C938-95AD328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776A6-4865-7DAD-ABD4-5244785A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3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8CC8-56F1-C43C-58FF-99A16A21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3856E-EE83-25B7-2C76-8CA20D5C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900EE-C113-BD1B-17D5-1454D738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E51EB-F8B0-4FC6-ED2C-4ED1634C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0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33F48-B57C-8B2C-1571-73FFD5C5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3C70D-3553-287D-3BBC-65FA888C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F02A4-959A-37E3-9060-8AB01594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01FF-1D81-B5A3-F101-9EF690FE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7C2E-014F-D2D4-1081-DFA1555A3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226D4-756C-4B26-BADB-7F316E155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95B67-0D7E-5D8E-DF79-2BB06A96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6CE76-5CEB-EB7D-9638-95C1052F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07045-F6B3-CB68-F36C-5D525E8E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7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3A6E-4A99-DE39-B914-AA2621C1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A15A0-E7A0-3DF1-D418-B037F62E8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C3E53-2F79-4FA7-171E-318FBAFAF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A0AAA-CC21-8F11-84B0-8273767C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9052A-DE7F-0902-A31A-6832F2CC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FD926-9099-5151-C449-CE289A8E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0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48DC4-473F-77FE-5400-9CFD3183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BAB2-F135-EA04-E1DD-99F3C7C0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B237-FD3E-7C14-EA41-012338AF6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C506C-005F-4EDD-9F39-C9F84B4EE0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893E-C71B-439F-EAD2-A25AECC83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C60F-CF14-F59B-1D92-6DB265A52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1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technofaq.org/posts/2017/08/how-data-analytics-affecting-our-everyday-lives/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hyperlink" Target="https://creativecommons.org/licenses/by-nc-sa/3.0/" TargetMode="Externa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github.com/FrankPassalacqua88/Olympic_Data_Analysis/blob/main/Dashboard/Dashboard_Demo.mp4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AC0483E-0F25-6430-2AD1-D49261280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1" y="692118"/>
            <a:ext cx="5053020" cy="5175199"/>
          </a:xfrm>
          <a:custGeom>
            <a:avLst/>
            <a:gdLst>
              <a:gd name="connsiteX0" fmla="*/ 0 w 5053020"/>
              <a:gd name="connsiteY0" fmla="*/ 0 h 5175199"/>
              <a:gd name="connsiteX1" fmla="*/ 5053020 w 5053020"/>
              <a:gd name="connsiteY1" fmla="*/ 0 h 5175199"/>
              <a:gd name="connsiteX2" fmla="*/ 5053020 w 5053020"/>
              <a:gd name="connsiteY2" fmla="*/ 5175199 h 5175199"/>
              <a:gd name="connsiteX3" fmla="*/ 0 w 5053020"/>
              <a:gd name="connsiteY3" fmla="*/ 5175199 h 5175199"/>
              <a:gd name="connsiteX4" fmla="*/ 0 w 5053020"/>
              <a:gd name="connsiteY4" fmla="*/ 0 h 517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020" h="5175199" fill="none" extrusionOk="0">
                <a:moveTo>
                  <a:pt x="0" y="0"/>
                </a:moveTo>
                <a:cubicBezTo>
                  <a:pt x="917296" y="-49533"/>
                  <a:pt x="2626256" y="-14809"/>
                  <a:pt x="5053020" y="0"/>
                </a:cubicBezTo>
                <a:cubicBezTo>
                  <a:pt x="5140659" y="864231"/>
                  <a:pt x="4980341" y="3884162"/>
                  <a:pt x="5053020" y="5175199"/>
                </a:cubicBezTo>
                <a:cubicBezTo>
                  <a:pt x="3907167" y="5126968"/>
                  <a:pt x="1699515" y="5259654"/>
                  <a:pt x="0" y="5175199"/>
                </a:cubicBezTo>
                <a:cubicBezTo>
                  <a:pt x="-38581" y="3161464"/>
                  <a:pt x="63341" y="716826"/>
                  <a:pt x="0" y="0"/>
                </a:cubicBezTo>
                <a:close/>
              </a:path>
              <a:path w="5053020" h="5175199" stroke="0" extrusionOk="0">
                <a:moveTo>
                  <a:pt x="0" y="0"/>
                </a:moveTo>
                <a:cubicBezTo>
                  <a:pt x="2323757" y="118645"/>
                  <a:pt x="3891918" y="116012"/>
                  <a:pt x="5053020" y="0"/>
                </a:cubicBezTo>
                <a:cubicBezTo>
                  <a:pt x="4920138" y="1127214"/>
                  <a:pt x="5137971" y="3106535"/>
                  <a:pt x="5053020" y="5175199"/>
                </a:cubicBezTo>
                <a:cubicBezTo>
                  <a:pt x="4120792" y="5309799"/>
                  <a:pt x="1176000" y="5018003"/>
                  <a:pt x="0" y="5175199"/>
                </a:cubicBezTo>
                <a:cubicBezTo>
                  <a:pt x="-20187" y="3540534"/>
                  <a:pt x="-152480" y="1976372"/>
                  <a:pt x="0" y="0"/>
                </a:cubicBezTo>
                <a:close/>
              </a:path>
            </a:pathLst>
          </a:custGeom>
          <a:ln w="63500">
            <a:solidFill>
              <a:schemeClr val="accent4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  <p:sp>
        <p:nvSpPr>
          <p:cNvPr id="17" name="Diamond 16">
            <a:extLst>
              <a:ext uri="{FF2B5EF4-FFF2-40B4-BE49-F238E27FC236}">
                <a16:creationId xmlns:a16="http://schemas.microsoft.com/office/drawing/2014/main" id="{D93F1A9C-B872-AF13-8746-503775830927}"/>
              </a:ext>
            </a:extLst>
          </p:cNvPr>
          <p:cNvSpPr/>
          <p:nvPr/>
        </p:nvSpPr>
        <p:spPr>
          <a:xfrm>
            <a:off x="6048374" y="1019175"/>
            <a:ext cx="4914901" cy="4589197"/>
          </a:xfrm>
          <a:custGeom>
            <a:avLst/>
            <a:gdLst>
              <a:gd name="connsiteX0" fmla="*/ 0 w 4914901"/>
              <a:gd name="connsiteY0" fmla="*/ 2294599 h 4589197"/>
              <a:gd name="connsiteX1" fmla="*/ 2457451 w 4914901"/>
              <a:gd name="connsiteY1" fmla="*/ 0 h 4589197"/>
              <a:gd name="connsiteX2" fmla="*/ 4914901 w 4914901"/>
              <a:gd name="connsiteY2" fmla="*/ 2294599 h 4589197"/>
              <a:gd name="connsiteX3" fmla="*/ 2457451 w 4914901"/>
              <a:gd name="connsiteY3" fmla="*/ 4589197 h 4589197"/>
              <a:gd name="connsiteX4" fmla="*/ 0 w 4914901"/>
              <a:gd name="connsiteY4" fmla="*/ 2294599 h 458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4901" h="4589197" fill="none" extrusionOk="0">
                <a:moveTo>
                  <a:pt x="0" y="2294599"/>
                </a:moveTo>
                <a:cubicBezTo>
                  <a:pt x="461432" y="1817536"/>
                  <a:pt x="1501744" y="1082374"/>
                  <a:pt x="2457451" y="0"/>
                </a:cubicBezTo>
                <a:cubicBezTo>
                  <a:pt x="3062981" y="666333"/>
                  <a:pt x="3631723" y="1309728"/>
                  <a:pt x="4914901" y="2294599"/>
                </a:cubicBezTo>
                <a:cubicBezTo>
                  <a:pt x="3932048" y="3024430"/>
                  <a:pt x="3076188" y="3822854"/>
                  <a:pt x="2457451" y="4589197"/>
                </a:cubicBezTo>
                <a:cubicBezTo>
                  <a:pt x="1472973" y="3461442"/>
                  <a:pt x="535683" y="2693720"/>
                  <a:pt x="0" y="2294599"/>
                </a:cubicBezTo>
                <a:close/>
              </a:path>
              <a:path w="4914901" h="4589197" stroke="0" extrusionOk="0">
                <a:moveTo>
                  <a:pt x="0" y="2294599"/>
                </a:moveTo>
                <a:cubicBezTo>
                  <a:pt x="495098" y="1693461"/>
                  <a:pt x="1354200" y="808277"/>
                  <a:pt x="2457451" y="0"/>
                </a:cubicBezTo>
                <a:cubicBezTo>
                  <a:pt x="3395854" y="793152"/>
                  <a:pt x="4169774" y="1682406"/>
                  <a:pt x="4914901" y="2294599"/>
                </a:cubicBezTo>
                <a:cubicBezTo>
                  <a:pt x="3980981" y="3235126"/>
                  <a:pt x="2625815" y="4215207"/>
                  <a:pt x="2457451" y="4589197"/>
                </a:cubicBezTo>
                <a:cubicBezTo>
                  <a:pt x="1743360" y="3955882"/>
                  <a:pt x="683228" y="3025123"/>
                  <a:pt x="0" y="229459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63500">
            <a:solidFill>
              <a:schemeClr val="accent4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diamond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2E5C79C-2A56-AB35-C479-B3A9482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824" y="2513312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Mistral" panose="03090702030407020403" pitchFamily="66" charset="0"/>
              </a:rPr>
              <a:t>Olympic </a:t>
            </a:r>
            <a:br>
              <a:rPr lang="en-US" sz="7200" dirty="0">
                <a:solidFill>
                  <a:schemeClr val="accent1">
                    <a:lumMod val="50000"/>
                  </a:schemeClr>
                </a:solidFill>
                <a:latin typeface="Mistral" panose="03090702030407020403" pitchFamily="66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Mistral" panose="03090702030407020403" pitchFamily="66" charset="0"/>
              </a:rPr>
              <a:t>Medaling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6DFCB-A3B0-7254-2D43-8DB95AD8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8637" y="5812000"/>
            <a:ext cx="3910013" cy="92392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>
                <a:solidFill>
                  <a:schemeClr val="accent4">
                    <a:lumMod val="20000"/>
                    <a:lumOff val="80000"/>
                  </a:schemeClr>
                </a:solidFill>
                <a:latin typeface="Congenial SemiBold" panose="02000503040000020004" pitchFamily="2" charset="0"/>
              </a:rPr>
              <a:t>DATA ANALYTICS</a:t>
            </a:r>
          </a:p>
          <a:p>
            <a:pPr marL="0" indent="0" algn="r">
              <a:buNone/>
            </a:pPr>
            <a:r>
              <a:rPr lang="en-US" sz="1400">
                <a:solidFill>
                  <a:schemeClr val="accent4">
                    <a:lumMod val="20000"/>
                    <a:lumOff val="80000"/>
                  </a:schemeClr>
                </a:solidFill>
                <a:latin typeface="Congenial SemiBold" panose="02000503040000020004" pitchFamily="2" charset="0"/>
              </a:rPr>
              <a:t>MARCH 2023</a:t>
            </a:r>
          </a:p>
        </p:txBody>
      </p:sp>
    </p:spTree>
    <p:extLst>
      <p:ext uri="{BB962C8B-B14F-4D97-AF65-F5344CB8AC3E}">
        <p14:creationId xmlns:p14="http://schemas.microsoft.com/office/powerpoint/2010/main" val="388519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E5C79C-2A56-AB35-C479-B3A9482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769" y="24563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  <a:ea typeface="STXingkai" panose="020B0503020204020204" pitchFamily="2" charset="-122"/>
              </a:rPr>
              <a:t>Did we succeed?</a:t>
            </a:r>
            <a:endParaRPr lang="en-US" sz="8800" dirty="0">
              <a:solidFill>
                <a:schemeClr val="accent1">
                  <a:lumMod val="75000"/>
                </a:schemeClr>
              </a:solidFill>
              <a:latin typeface="Mistral" panose="030907020304070204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BB7D2-5735-1D8C-0282-2BD32E0AC239}"/>
              </a:ext>
            </a:extLst>
          </p:cNvPr>
          <p:cNvSpPr txBox="1"/>
          <p:nvPr/>
        </p:nvSpPr>
        <p:spPr>
          <a:xfrm>
            <a:off x="1501052" y="1776749"/>
            <a:ext cx="5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84BC5-B412-4729-7911-859AE89C6FFD}"/>
              </a:ext>
            </a:extLst>
          </p:cNvPr>
          <p:cNvSpPr txBox="1"/>
          <p:nvPr/>
        </p:nvSpPr>
        <p:spPr>
          <a:xfrm>
            <a:off x="1447143" y="2894083"/>
            <a:ext cx="5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0C0C8-0470-D41D-C811-2FF591761515}"/>
              </a:ext>
            </a:extLst>
          </p:cNvPr>
          <p:cNvSpPr txBox="1"/>
          <p:nvPr/>
        </p:nvSpPr>
        <p:spPr>
          <a:xfrm>
            <a:off x="1461905" y="4011416"/>
            <a:ext cx="5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76203-932B-D5F5-8CFB-D06506249F1A}"/>
              </a:ext>
            </a:extLst>
          </p:cNvPr>
          <p:cNvSpPr txBox="1"/>
          <p:nvPr/>
        </p:nvSpPr>
        <p:spPr>
          <a:xfrm>
            <a:off x="2127608" y="2026265"/>
            <a:ext cx="871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there a correlation between a country’s GDP, population, and medal count?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87BF6-8D6F-9EDB-F893-51364C1A0701}"/>
              </a:ext>
            </a:extLst>
          </p:cNvPr>
          <p:cNvSpPr txBox="1"/>
          <p:nvPr/>
        </p:nvSpPr>
        <p:spPr>
          <a:xfrm>
            <a:off x="2127607" y="3169742"/>
            <a:ext cx="871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a model predict, based on an athlete’s physical attributes and team(country), whether they will place a medal?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9759B-C046-F16A-BE8E-B5A765E36822}"/>
              </a:ext>
            </a:extLst>
          </p:cNvPr>
          <p:cNvSpPr txBox="1"/>
          <p:nvPr/>
        </p:nvSpPr>
        <p:spPr>
          <a:xfrm>
            <a:off x="2188946" y="4255844"/>
            <a:ext cx="871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Can the model determine if a hypothetical athlete would win?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0342F-EA30-8B82-378D-8326EA036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41" y="1707572"/>
            <a:ext cx="877633" cy="1305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6F7B01-A576-B6D2-C530-16826164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41" y="3012640"/>
            <a:ext cx="877633" cy="13050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EF1826-585E-EDA6-023F-C7FDF7411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76" y="4260734"/>
            <a:ext cx="877633" cy="130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4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E5C79C-2A56-AB35-C479-B3A9482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769" y="245632"/>
            <a:ext cx="11180256" cy="1325563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  <a:ea typeface="STXingkai" panose="020B0503020204020204" pitchFamily="2" charset="-122"/>
              </a:rPr>
              <a:t>Final thoughts</a:t>
            </a:r>
            <a:endParaRPr lang="en-US" sz="8800" dirty="0">
              <a:solidFill>
                <a:schemeClr val="accent1">
                  <a:lumMod val="75000"/>
                </a:schemeClr>
              </a:solidFill>
              <a:latin typeface="Mistral" panose="03090702030407020403" pitchFamily="66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63A127E-ABF3-A674-175B-7242659D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What worked well?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Developing test models</a:t>
            </a:r>
          </a:p>
          <a:p>
            <a:pPr lvl="1"/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Levaraging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each other's expertise</a:t>
            </a: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Future enhancements: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Improved comprehension of dashboard tools and library compatibility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Utilization of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Github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branches and merging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4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E5C79C-2A56-AB35-C479-B3A9482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8792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  <a:ea typeface="STXingkai" panose="020B0503020204020204" pitchFamily="2" charset="-122"/>
              </a:rPr>
              <a:t>The End.</a:t>
            </a:r>
            <a:br>
              <a:rPr lang="en-US" sz="88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  <a:ea typeface="STXingkai" panose="020B0503020204020204" pitchFamily="2" charset="-122"/>
              </a:rPr>
            </a:b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  <a:ea typeface="STXingkai" panose="020B0503020204020204" pitchFamily="2" charset="-122"/>
              </a:rPr>
              <a:t>Any questions?</a:t>
            </a:r>
            <a:endParaRPr lang="en-US" sz="8800" dirty="0">
              <a:solidFill>
                <a:schemeClr val="accent1">
                  <a:lumMod val="75000"/>
                </a:schemeClr>
              </a:solidFill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93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E5C79C-2A56-AB35-C479-B3A9482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63"/>
            <a:ext cx="10629900" cy="1325563"/>
          </a:xfrm>
        </p:spPr>
        <p:txBody>
          <a:bodyPr>
            <a:normAutofit fontScale="90000"/>
          </a:bodyPr>
          <a:lstStyle/>
          <a:p>
            <a:r>
              <a:rPr lang="en-US" sz="880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Meet</a:t>
            </a:r>
            <a:r>
              <a:rPr lang="en-US" sz="8800">
                <a:solidFill>
                  <a:srgbClr val="0070C0"/>
                </a:solidFill>
                <a:latin typeface="Brush Script MT" panose="03060802040406070304" pitchFamily="66" charset="0"/>
              </a:rPr>
              <a:t> </a:t>
            </a:r>
            <a:r>
              <a:rPr lang="en-US" sz="4900">
                <a:latin typeface="Congenial SemiBold" panose="02000503040000020004" pitchFamily="2" charset="0"/>
              </a:rPr>
              <a:t>the</a:t>
            </a:r>
            <a:r>
              <a:rPr lang="en-US" sz="8800">
                <a:solidFill>
                  <a:srgbClr val="0070C0"/>
                </a:solidFill>
                <a:latin typeface="Brush Script MT" panose="03060802040406070304" pitchFamily="66" charset="0"/>
              </a:rPr>
              <a:t> </a:t>
            </a:r>
            <a:r>
              <a:rPr lang="en-US" sz="880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Team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F7FAE-97D9-AA81-C0C9-1112C288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965" y="2271940"/>
            <a:ext cx="2017600" cy="1835055"/>
          </a:xfrm>
          <a:prstGeom prst="flowChartConnector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B679CE-6FA0-D619-CF2D-56EE81AA3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613" y="2261844"/>
            <a:ext cx="2017600" cy="1937695"/>
          </a:xfrm>
          <a:prstGeom prst="flowChartConnector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042E4-54DE-7D9D-04DD-0D0C7B74E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333" y="2261844"/>
            <a:ext cx="2081529" cy="1979494"/>
          </a:xfrm>
          <a:prstGeom prst="flowChartConnector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D1AE62-F0B4-A1BF-B6A3-864F896162B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114" y="2240552"/>
            <a:ext cx="2060627" cy="1835055"/>
          </a:xfrm>
          <a:prstGeom prst="flowChartConnector">
            <a:avLst/>
          </a:prstGeom>
        </p:spPr>
      </p:pic>
      <p:sp>
        <p:nvSpPr>
          <p:cNvPr id="203" name="Flowchart: Connector 202">
            <a:extLst>
              <a:ext uri="{FF2B5EF4-FFF2-40B4-BE49-F238E27FC236}">
                <a16:creationId xmlns:a16="http://schemas.microsoft.com/office/drawing/2014/main" id="{C2388F3D-C357-A6D6-6B36-6A1393A7F3A8}"/>
              </a:ext>
            </a:extLst>
          </p:cNvPr>
          <p:cNvSpPr/>
          <p:nvPr/>
        </p:nvSpPr>
        <p:spPr>
          <a:xfrm>
            <a:off x="9422658" y="2335345"/>
            <a:ext cx="1752600" cy="1771650"/>
          </a:xfrm>
          <a:custGeom>
            <a:avLst/>
            <a:gdLst>
              <a:gd name="connsiteX0" fmla="*/ 0 w 1752600"/>
              <a:gd name="connsiteY0" fmla="*/ 885825 h 1771650"/>
              <a:gd name="connsiteX1" fmla="*/ 876300 w 1752600"/>
              <a:gd name="connsiteY1" fmla="*/ 0 h 1771650"/>
              <a:gd name="connsiteX2" fmla="*/ 1752600 w 1752600"/>
              <a:gd name="connsiteY2" fmla="*/ 885825 h 1771650"/>
              <a:gd name="connsiteX3" fmla="*/ 876300 w 1752600"/>
              <a:gd name="connsiteY3" fmla="*/ 1771650 h 1771650"/>
              <a:gd name="connsiteX4" fmla="*/ 0 w 1752600"/>
              <a:gd name="connsiteY4" fmla="*/ 885825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1771650" extrusionOk="0">
                <a:moveTo>
                  <a:pt x="0" y="885825"/>
                </a:moveTo>
                <a:cubicBezTo>
                  <a:pt x="-65436" y="356235"/>
                  <a:pt x="329068" y="23745"/>
                  <a:pt x="876300" y="0"/>
                </a:cubicBezTo>
                <a:cubicBezTo>
                  <a:pt x="1400330" y="8434"/>
                  <a:pt x="1733151" y="397215"/>
                  <a:pt x="1752600" y="885825"/>
                </a:cubicBezTo>
                <a:cubicBezTo>
                  <a:pt x="1742500" y="1384916"/>
                  <a:pt x="1347959" y="1839681"/>
                  <a:pt x="876300" y="1771650"/>
                </a:cubicBezTo>
                <a:cubicBezTo>
                  <a:pt x="358516" y="1753148"/>
                  <a:pt x="53166" y="1400456"/>
                  <a:pt x="0" y="885825"/>
                </a:cubicBezTo>
                <a:close/>
              </a:path>
            </a:pathLst>
          </a:custGeom>
          <a:noFill/>
          <a:ln w="123825" cap="flat" cmpd="dbl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flowChartConnecto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lowchart: Connector 204">
            <a:extLst>
              <a:ext uri="{FF2B5EF4-FFF2-40B4-BE49-F238E27FC236}">
                <a16:creationId xmlns:a16="http://schemas.microsoft.com/office/drawing/2014/main" id="{CD34D7DE-17DE-2B09-0343-BEEC64F5C753}"/>
              </a:ext>
            </a:extLst>
          </p:cNvPr>
          <p:cNvSpPr/>
          <p:nvPr/>
        </p:nvSpPr>
        <p:spPr>
          <a:xfrm>
            <a:off x="3878994" y="2303643"/>
            <a:ext cx="1752600" cy="1771650"/>
          </a:xfrm>
          <a:custGeom>
            <a:avLst/>
            <a:gdLst>
              <a:gd name="connsiteX0" fmla="*/ 0 w 1752600"/>
              <a:gd name="connsiteY0" fmla="*/ 885825 h 1771650"/>
              <a:gd name="connsiteX1" fmla="*/ 876300 w 1752600"/>
              <a:gd name="connsiteY1" fmla="*/ 0 h 1771650"/>
              <a:gd name="connsiteX2" fmla="*/ 1752600 w 1752600"/>
              <a:gd name="connsiteY2" fmla="*/ 885825 h 1771650"/>
              <a:gd name="connsiteX3" fmla="*/ 876300 w 1752600"/>
              <a:gd name="connsiteY3" fmla="*/ 1771650 h 1771650"/>
              <a:gd name="connsiteX4" fmla="*/ 0 w 1752600"/>
              <a:gd name="connsiteY4" fmla="*/ 885825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1771650" extrusionOk="0">
                <a:moveTo>
                  <a:pt x="0" y="885825"/>
                </a:moveTo>
                <a:cubicBezTo>
                  <a:pt x="-65436" y="356235"/>
                  <a:pt x="329068" y="23745"/>
                  <a:pt x="876300" y="0"/>
                </a:cubicBezTo>
                <a:cubicBezTo>
                  <a:pt x="1400330" y="8434"/>
                  <a:pt x="1733151" y="397215"/>
                  <a:pt x="1752600" y="885825"/>
                </a:cubicBezTo>
                <a:cubicBezTo>
                  <a:pt x="1742500" y="1384916"/>
                  <a:pt x="1347959" y="1839681"/>
                  <a:pt x="876300" y="1771650"/>
                </a:cubicBezTo>
                <a:cubicBezTo>
                  <a:pt x="358516" y="1753148"/>
                  <a:pt x="53166" y="1400456"/>
                  <a:pt x="0" y="885825"/>
                </a:cubicBezTo>
                <a:close/>
              </a:path>
            </a:pathLst>
          </a:custGeom>
          <a:noFill/>
          <a:ln w="123825" cap="flat" cmpd="dbl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flowChartConnecto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lowchart: Connector 206">
            <a:extLst>
              <a:ext uri="{FF2B5EF4-FFF2-40B4-BE49-F238E27FC236}">
                <a16:creationId xmlns:a16="http://schemas.microsoft.com/office/drawing/2014/main" id="{9131ECEE-9A19-23D5-FF11-BF909AD83CF3}"/>
              </a:ext>
            </a:extLst>
          </p:cNvPr>
          <p:cNvSpPr/>
          <p:nvPr/>
        </p:nvSpPr>
        <p:spPr>
          <a:xfrm>
            <a:off x="6609442" y="2293055"/>
            <a:ext cx="1752600" cy="1771650"/>
          </a:xfrm>
          <a:custGeom>
            <a:avLst/>
            <a:gdLst>
              <a:gd name="connsiteX0" fmla="*/ 0 w 1752600"/>
              <a:gd name="connsiteY0" fmla="*/ 885825 h 1771650"/>
              <a:gd name="connsiteX1" fmla="*/ 876300 w 1752600"/>
              <a:gd name="connsiteY1" fmla="*/ 0 h 1771650"/>
              <a:gd name="connsiteX2" fmla="*/ 1752600 w 1752600"/>
              <a:gd name="connsiteY2" fmla="*/ 885825 h 1771650"/>
              <a:gd name="connsiteX3" fmla="*/ 876300 w 1752600"/>
              <a:gd name="connsiteY3" fmla="*/ 1771650 h 1771650"/>
              <a:gd name="connsiteX4" fmla="*/ 0 w 1752600"/>
              <a:gd name="connsiteY4" fmla="*/ 885825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1771650" extrusionOk="0">
                <a:moveTo>
                  <a:pt x="0" y="885825"/>
                </a:moveTo>
                <a:cubicBezTo>
                  <a:pt x="-65436" y="356235"/>
                  <a:pt x="329068" y="23745"/>
                  <a:pt x="876300" y="0"/>
                </a:cubicBezTo>
                <a:cubicBezTo>
                  <a:pt x="1400330" y="8434"/>
                  <a:pt x="1733151" y="397215"/>
                  <a:pt x="1752600" y="885825"/>
                </a:cubicBezTo>
                <a:cubicBezTo>
                  <a:pt x="1742500" y="1384916"/>
                  <a:pt x="1347959" y="1839681"/>
                  <a:pt x="876300" y="1771650"/>
                </a:cubicBezTo>
                <a:cubicBezTo>
                  <a:pt x="358516" y="1753148"/>
                  <a:pt x="53166" y="1400456"/>
                  <a:pt x="0" y="885825"/>
                </a:cubicBezTo>
                <a:close/>
              </a:path>
            </a:pathLst>
          </a:custGeom>
          <a:noFill/>
          <a:ln w="123825" cap="flat" cmpd="dbl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flowChartConnecto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lowchart: Connector 208">
            <a:extLst>
              <a:ext uri="{FF2B5EF4-FFF2-40B4-BE49-F238E27FC236}">
                <a16:creationId xmlns:a16="http://schemas.microsoft.com/office/drawing/2014/main" id="{B079FA9E-50A2-220C-4D60-05CEC649F524}"/>
              </a:ext>
            </a:extLst>
          </p:cNvPr>
          <p:cNvSpPr/>
          <p:nvPr/>
        </p:nvSpPr>
        <p:spPr>
          <a:xfrm>
            <a:off x="1061551" y="2303643"/>
            <a:ext cx="1752600" cy="1771650"/>
          </a:xfrm>
          <a:custGeom>
            <a:avLst/>
            <a:gdLst>
              <a:gd name="connsiteX0" fmla="*/ 0 w 1752600"/>
              <a:gd name="connsiteY0" fmla="*/ 885825 h 1771650"/>
              <a:gd name="connsiteX1" fmla="*/ 876300 w 1752600"/>
              <a:gd name="connsiteY1" fmla="*/ 0 h 1771650"/>
              <a:gd name="connsiteX2" fmla="*/ 1752600 w 1752600"/>
              <a:gd name="connsiteY2" fmla="*/ 885825 h 1771650"/>
              <a:gd name="connsiteX3" fmla="*/ 876300 w 1752600"/>
              <a:gd name="connsiteY3" fmla="*/ 1771650 h 1771650"/>
              <a:gd name="connsiteX4" fmla="*/ 0 w 1752600"/>
              <a:gd name="connsiteY4" fmla="*/ 885825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1771650" extrusionOk="0">
                <a:moveTo>
                  <a:pt x="0" y="885825"/>
                </a:moveTo>
                <a:cubicBezTo>
                  <a:pt x="-65436" y="356235"/>
                  <a:pt x="329068" y="23745"/>
                  <a:pt x="876300" y="0"/>
                </a:cubicBezTo>
                <a:cubicBezTo>
                  <a:pt x="1400330" y="8434"/>
                  <a:pt x="1733151" y="397215"/>
                  <a:pt x="1752600" y="885825"/>
                </a:cubicBezTo>
                <a:cubicBezTo>
                  <a:pt x="1742500" y="1384916"/>
                  <a:pt x="1347959" y="1839681"/>
                  <a:pt x="876300" y="1771650"/>
                </a:cubicBezTo>
                <a:cubicBezTo>
                  <a:pt x="358516" y="1753148"/>
                  <a:pt x="53166" y="1400456"/>
                  <a:pt x="0" y="885825"/>
                </a:cubicBezTo>
                <a:close/>
              </a:path>
            </a:pathLst>
          </a:custGeom>
          <a:noFill/>
          <a:ln w="123825" cap="flat" cmpd="dbl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flowChartConnecto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37CA274D-6976-79E7-B153-C0616194D839}"/>
              </a:ext>
            </a:extLst>
          </p:cNvPr>
          <p:cNvCxnSpPr/>
          <p:nvPr/>
        </p:nvCxnSpPr>
        <p:spPr>
          <a:xfrm>
            <a:off x="3303044" y="1604752"/>
            <a:ext cx="0" cy="4800749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324312F-9C16-1763-B3D7-E4902ABDA45D}"/>
              </a:ext>
            </a:extLst>
          </p:cNvPr>
          <p:cNvCxnSpPr/>
          <p:nvPr/>
        </p:nvCxnSpPr>
        <p:spPr>
          <a:xfrm>
            <a:off x="6096000" y="1589464"/>
            <a:ext cx="0" cy="4800749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6B75928-B661-2D97-5110-E105FA7A9B87}"/>
              </a:ext>
            </a:extLst>
          </p:cNvPr>
          <p:cNvCxnSpPr/>
          <p:nvPr/>
        </p:nvCxnSpPr>
        <p:spPr>
          <a:xfrm>
            <a:off x="8886825" y="1604752"/>
            <a:ext cx="0" cy="4800749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CC4F3754-ADB4-3959-1334-3EBFAEB855CC}"/>
              </a:ext>
            </a:extLst>
          </p:cNvPr>
          <p:cNvSpPr txBox="1"/>
          <p:nvPr/>
        </p:nvSpPr>
        <p:spPr>
          <a:xfrm>
            <a:off x="723901" y="4290896"/>
            <a:ext cx="24251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William Ferry</a:t>
            </a:r>
          </a:p>
          <a:p>
            <a:pPr algn="ctr"/>
            <a:endParaRPr lang="en-US" sz="800" dirty="0"/>
          </a:p>
          <a:p>
            <a:pPr algn="ctr"/>
            <a:r>
              <a:rPr lang="en-US" sz="1200" dirty="0"/>
              <a:t>Data Analyst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0030817-54A7-F4D6-A0FF-DFF6AD17D350}"/>
              </a:ext>
            </a:extLst>
          </p:cNvPr>
          <p:cNvSpPr txBox="1"/>
          <p:nvPr/>
        </p:nvSpPr>
        <p:spPr>
          <a:xfrm>
            <a:off x="3417795" y="4290896"/>
            <a:ext cx="25242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Laura Lewis</a:t>
            </a:r>
          </a:p>
          <a:p>
            <a:pPr algn="ctr"/>
            <a:endParaRPr lang="en-US" sz="800" dirty="0"/>
          </a:p>
          <a:p>
            <a:pPr algn="ctr"/>
            <a:r>
              <a:rPr lang="en-US" sz="1200" dirty="0"/>
              <a:t>Project Manager</a:t>
            </a:r>
          </a:p>
          <a:p>
            <a:endParaRPr lang="en-US" sz="12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5820B76-3F8C-F596-CD0A-18F9A518936B}"/>
              </a:ext>
            </a:extLst>
          </p:cNvPr>
          <p:cNvSpPr txBox="1"/>
          <p:nvPr/>
        </p:nvSpPr>
        <p:spPr>
          <a:xfrm>
            <a:off x="6249963" y="4290896"/>
            <a:ext cx="2482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Frank </a:t>
            </a:r>
            <a:r>
              <a:rPr lang="en-US" b="1" dirty="0" err="1"/>
              <a:t>Passalacqua</a:t>
            </a:r>
            <a:endParaRPr lang="en-US" b="1" dirty="0"/>
          </a:p>
          <a:p>
            <a:pPr algn="ctr"/>
            <a:endParaRPr lang="en-US" sz="800" dirty="0"/>
          </a:p>
          <a:p>
            <a:pPr algn="ctr"/>
            <a:r>
              <a:rPr lang="en-US" sz="1200" dirty="0"/>
              <a:t>Data Scientist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6396771-A929-85A2-E93F-DABE1CBDA4CC}"/>
              </a:ext>
            </a:extLst>
          </p:cNvPr>
          <p:cNvSpPr txBox="1"/>
          <p:nvPr/>
        </p:nvSpPr>
        <p:spPr>
          <a:xfrm>
            <a:off x="9040788" y="4290896"/>
            <a:ext cx="2427311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Melinda Sheehy</a:t>
            </a:r>
          </a:p>
          <a:p>
            <a:pPr algn="ctr"/>
            <a:endParaRPr lang="en-US" sz="800" dirty="0"/>
          </a:p>
          <a:p>
            <a:pPr algn="ctr"/>
            <a:r>
              <a:rPr lang="en-US" sz="1200" dirty="0"/>
              <a:t>Data Engineer</a:t>
            </a:r>
          </a:p>
        </p:txBody>
      </p:sp>
    </p:spTree>
    <p:extLst>
      <p:ext uri="{BB962C8B-B14F-4D97-AF65-F5344CB8AC3E}">
        <p14:creationId xmlns:p14="http://schemas.microsoft.com/office/powerpoint/2010/main" val="6148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29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2E5C79C-2A56-AB35-C479-B3A9482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79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Topic Overview: </a:t>
            </a:r>
            <a:r>
              <a:rPr lang="en-US" sz="4900" dirty="0">
                <a:latin typeface="Congenial SemiBold" panose="020B0604020202020204" pitchFamily="2" charset="0"/>
              </a:rPr>
              <a:t>Olympic Medaling</a:t>
            </a:r>
            <a:endParaRPr lang="en-US" sz="4900" dirty="0">
              <a:solidFill>
                <a:schemeClr val="accent1">
                  <a:lumMod val="75000"/>
                </a:schemeClr>
              </a:solidFill>
              <a:latin typeface="Mistral" panose="03090702030407020403" pitchFamily="66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8665D52-F3CB-AA96-5B78-FE082CF222A1}"/>
              </a:ext>
            </a:extLst>
          </p:cNvPr>
          <p:cNvSpPr/>
          <p:nvPr/>
        </p:nvSpPr>
        <p:spPr>
          <a:xfrm>
            <a:off x="1582758" y="1925430"/>
            <a:ext cx="9026484" cy="1460593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DFCC45-B847-8210-C18F-A1AA3E5F680D}"/>
              </a:ext>
            </a:extLst>
          </p:cNvPr>
          <p:cNvSpPr txBox="1"/>
          <p:nvPr/>
        </p:nvSpPr>
        <p:spPr>
          <a:xfrm>
            <a:off x="2192595" y="1825625"/>
            <a:ext cx="1583646" cy="205585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 cmpd="dbl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841248">
              <a:spcAft>
                <a:spcPts val="600"/>
              </a:spcAft>
            </a:pPr>
            <a:endParaRPr lang="en-US" sz="1600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algn="ctr" defTabSz="841248">
              <a:spcAft>
                <a:spcPts val="600"/>
              </a:spcAft>
            </a:pPr>
            <a:endParaRPr lang="en-US" sz="1600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algn="ctr" defTabSz="841248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rPr>
              <a:t>14000+ Athletes</a:t>
            </a:r>
            <a:endParaRPr lang="en-US" sz="1600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algn="ctr" defTabSz="841248">
              <a:spcAft>
                <a:spcPts val="600"/>
              </a:spcAft>
            </a:pPr>
            <a:endParaRPr lang="en-US" sz="1600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algn="ctr">
              <a:spcAft>
                <a:spcPts val="600"/>
              </a:spcAft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F47DD-81C7-6A2A-1A04-875D0C2678A6}"/>
              </a:ext>
            </a:extLst>
          </p:cNvPr>
          <p:cNvSpPr txBox="1"/>
          <p:nvPr/>
        </p:nvSpPr>
        <p:spPr>
          <a:xfrm>
            <a:off x="4749870" y="1834723"/>
            <a:ext cx="1583646" cy="202269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 cmpd="dbl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841248">
              <a:spcAft>
                <a:spcPts val="600"/>
              </a:spcAft>
            </a:pPr>
            <a:endParaRPr lang="en-US" sz="1600" kern="1200" dirty="0">
              <a:solidFill>
                <a:schemeClr val="tx1"/>
              </a:solidFill>
            </a:endParaRPr>
          </a:p>
          <a:p>
            <a:pPr algn="ctr" defTabSz="841248">
              <a:spcAft>
                <a:spcPts val="600"/>
              </a:spcAft>
            </a:pPr>
            <a:endParaRPr lang="en-US" sz="1600" kern="1200" dirty="0">
              <a:solidFill>
                <a:schemeClr val="tx1"/>
              </a:solidFill>
            </a:endParaRPr>
          </a:p>
          <a:p>
            <a:pPr algn="ctr" defTabSz="841248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200+ Countries</a:t>
            </a:r>
          </a:p>
          <a:p>
            <a:pPr algn="ctr" defTabSz="841248">
              <a:spcAft>
                <a:spcPts val="600"/>
              </a:spcAft>
            </a:pPr>
            <a:endParaRPr lang="en-US" sz="1600" kern="1200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F156B1-3475-1FFC-5293-87BBAD48F781}"/>
              </a:ext>
            </a:extLst>
          </p:cNvPr>
          <p:cNvSpPr txBox="1"/>
          <p:nvPr/>
        </p:nvSpPr>
        <p:spPr>
          <a:xfrm>
            <a:off x="7285777" y="1825625"/>
            <a:ext cx="1583646" cy="2105591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 cmpd="dbl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841248">
              <a:spcAft>
                <a:spcPts val="600"/>
              </a:spcAft>
            </a:pPr>
            <a:endParaRPr lang="en-US" sz="1600" b="1" kern="1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 defTabSz="841248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Modern games dating back to 1896</a:t>
            </a:r>
          </a:p>
          <a:p>
            <a:pPr algn="ctr" defTabSz="841248">
              <a:spcAft>
                <a:spcPts val="600"/>
              </a:spcAft>
            </a:pPr>
            <a:endParaRPr lang="en-US" sz="1000" b="1" kern="1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>
              <a:spcAft>
                <a:spcPts val="600"/>
              </a:spcAft>
            </a:pPr>
            <a:endParaRPr lang="en-US" sz="16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5C2B6BF-EDC7-1264-53F3-ECA103E005D4}"/>
              </a:ext>
            </a:extLst>
          </p:cNvPr>
          <p:cNvSpPr/>
          <p:nvPr/>
        </p:nvSpPr>
        <p:spPr>
          <a:xfrm>
            <a:off x="1582758" y="4507098"/>
            <a:ext cx="9026484" cy="1460593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91A34-8E57-03E1-1DD3-69956FFB32B8}"/>
              </a:ext>
            </a:extLst>
          </p:cNvPr>
          <p:cNvSpPr txBox="1"/>
          <p:nvPr/>
        </p:nvSpPr>
        <p:spPr>
          <a:xfrm>
            <a:off x="2192595" y="4561832"/>
            <a:ext cx="1583646" cy="210213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 cmpd="dbl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841248">
              <a:spcAft>
                <a:spcPts val="600"/>
              </a:spcAft>
            </a:pPr>
            <a:endParaRPr lang="en-US" sz="1656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41248">
              <a:spcAft>
                <a:spcPts val="600"/>
              </a:spcAft>
            </a:pPr>
            <a:endParaRPr lang="en-US" sz="1656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41248">
              <a:spcAft>
                <a:spcPts val="600"/>
              </a:spcAft>
            </a:pPr>
            <a:r>
              <a:rPr lang="en-US" sz="165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Visualizations</a:t>
            </a:r>
          </a:p>
          <a:p>
            <a:pPr algn="ctr" defTabSz="841248">
              <a:spcAft>
                <a:spcPts val="600"/>
              </a:spcAft>
            </a:pPr>
            <a:endParaRPr lang="en-US" sz="16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spcAft>
                <a:spcPts val="600"/>
              </a:spcAft>
            </a:pP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B3778A-79DB-BC8B-CF33-BCE6B69A9335}"/>
              </a:ext>
            </a:extLst>
          </p:cNvPr>
          <p:cNvSpPr txBox="1"/>
          <p:nvPr/>
        </p:nvSpPr>
        <p:spPr>
          <a:xfrm>
            <a:off x="4749870" y="4554067"/>
            <a:ext cx="1583646" cy="210213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 cmpd="dbl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841248">
              <a:spcAft>
                <a:spcPts val="600"/>
              </a:spcAft>
            </a:pPr>
            <a:endParaRPr lang="en-US" sz="16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41248">
              <a:spcAft>
                <a:spcPts val="600"/>
              </a:spcAft>
            </a:pPr>
            <a:endParaRPr lang="en-US" sz="16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41248">
              <a:spcAft>
                <a:spcPts val="600"/>
              </a:spcAft>
            </a:pPr>
            <a:r>
              <a:rPr lang="en-US" sz="1656"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rPr>
              <a:t>Medal Predictions</a:t>
            </a:r>
          </a:p>
          <a:p>
            <a:pPr algn="ctr" defTabSz="841248">
              <a:spcAft>
                <a:spcPts val="600"/>
              </a:spcAft>
            </a:pPr>
            <a:endParaRPr lang="en-US" sz="16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spcAft>
                <a:spcPts val="600"/>
              </a:spcAft>
            </a:pP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8663C1-42F1-F9CA-A116-1A5117295831}"/>
              </a:ext>
            </a:extLst>
          </p:cNvPr>
          <p:cNvSpPr txBox="1"/>
          <p:nvPr/>
        </p:nvSpPr>
        <p:spPr>
          <a:xfrm>
            <a:off x="7285777" y="4508943"/>
            <a:ext cx="1583646" cy="218910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 cmpd="dbl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841248">
              <a:spcAft>
                <a:spcPts val="600"/>
              </a:spcAft>
            </a:pPr>
            <a:endParaRPr lang="en-US" sz="1656" b="1" kern="1200" dirty="0">
              <a:solidFill>
                <a:schemeClr val="tx1"/>
              </a:solidFill>
              <a:latin typeface="Comic Sans MS" panose="030F0702030302020204" pitchFamily="66" charset="0"/>
              <a:ea typeface="+mn-ea"/>
              <a:cs typeface="+mn-cs"/>
            </a:endParaRPr>
          </a:p>
          <a:p>
            <a:pPr algn="ctr" defTabSz="841248">
              <a:spcAft>
                <a:spcPts val="600"/>
              </a:spcAft>
            </a:pPr>
            <a:endParaRPr lang="en-US" sz="1656" b="1" kern="1200" dirty="0">
              <a:solidFill>
                <a:schemeClr val="tx1"/>
              </a:solidFill>
              <a:latin typeface="Comic Sans MS" panose="030F0702030302020204" pitchFamily="66" charset="0"/>
              <a:ea typeface="+mn-ea"/>
              <a:cs typeface="+mn-cs"/>
            </a:endParaRPr>
          </a:p>
          <a:p>
            <a:pPr algn="ctr" defTabSz="841248">
              <a:spcAft>
                <a:spcPts val="600"/>
              </a:spcAft>
            </a:pPr>
            <a:r>
              <a:rPr lang="en-US" sz="1656" b="1" kern="1200" dirty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rPr>
              <a:t>Answers!!</a:t>
            </a:r>
          </a:p>
          <a:p>
            <a:pPr algn="ctr" defTabSz="841248">
              <a:spcAft>
                <a:spcPts val="600"/>
              </a:spcAft>
            </a:pPr>
            <a:endParaRPr lang="en-US" sz="1656" b="1" kern="1200" dirty="0">
              <a:solidFill>
                <a:schemeClr val="tx1"/>
              </a:solidFill>
              <a:latin typeface="Comic Sans MS" panose="030F0702030302020204" pitchFamily="66" charset="0"/>
              <a:ea typeface="+mn-ea"/>
              <a:cs typeface="+mn-cs"/>
            </a:endParaRPr>
          </a:p>
          <a:p>
            <a:pPr algn="ctr">
              <a:spcAft>
                <a:spcPts val="600"/>
              </a:spcAft>
            </a:pPr>
            <a:endParaRPr lang="en-US" dirty="0"/>
          </a:p>
          <a:p>
            <a:pPr algn="ctr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9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2E5C79C-2A56-AB35-C479-B3A9482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219"/>
            <a:ext cx="5251316" cy="1807305"/>
          </a:xfrm>
        </p:spPr>
        <p:txBody>
          <a:bodyPr>
            <a:normAutofit/>
          </a:bodyPr>
          <a:lstStyle/>
          <a:p>
            <a:r>
              <a:rPr lang="en-US" sz="79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Tools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9BFBC8-4225-215C-A168-E9AC8BCE5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02" y="1367693"/>
            <a:ext cx="5507965" cy="577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cs typeface="Times New Roman" panose="02020603050405020304" pitchFamily="18" charset="0"/>
              </a:rPr>
              <a:t>The team has performed an analysis on Olympic Medaling data utilizing many tools and languages including:</a:t>
            </a:r>
          </a:p>
          <a:p>
            <a:pPr marL="0" indent="0"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endParaRPr lang="en-US" sz="1700" dirty="0"/>
          </a:p>
        </p:txBody>
      </p:sp>
      <p:pic>
        <p:nvPicPr>
          <p:cNvPr id="12" name="Picture 11" descr="Diagram">
            <a:extLst>
              <a:ext uri="{FF2B5EF4-FFF2-40B4-BE49-F238E27FC236}">
                <a16:creationId xmlns:a16="http://schemas.microsoft.com/office/drawing/2014/main" id="{3CA4852A-8ACE-290B-DB6B-6F4D536BA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016" r="330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70E3B0-1335-46BF-10C8-2A80B369C6EF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technofaq.org/posts/2017/08/how-data-analytics-affecting-our-everyday-liv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42F289-D7E7-2544-A0C1-A0519DB55D16}"/>
              </a:ext>
            </a:extLst>
          </p:cNvPr>
          <p:cNvSpPr/>
          <p:nvPr/>
        </p:nvSpPr>
        <p:spPr>
          <a:xfrm>
            <a:off x="1341008" y="2318071"/>
            <a:ext cx="3346451" cy="3753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Jupyter</a:t>
            </a:r>
            <a:r>
              <a:rPr lang="en-US" sz="1600" dirty="0">
                <a:solidFill>
                  <a:schemeClr val="tx1"/>
                </a:solidFill>
              </a:rPr>
              <a:t> Notebook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F2AFB35A-CB9C-354F-61FD-D70A95CE2E33}"/>
              </a:ext>
            </a:extLst>
          </p:cNvPr>
          <p:cNvSpPr/>
          <p:nvPr/>
        </p:nvSpPr>
        <p:spPr>
          <a:xfrm>
            <a:off x="1336904" y="2323725"/>
            <a:ext cx="646981" cy="370936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5130A1-FBEE-54C6-1F84-D02357D97538}"/>
              </a:ext>
            </a:extLst>
          </p:cNvPr>
          <p:cNvSpPr/>
          <p:nvPr/>
        </p:nvSpPr>
        <p:spPr>
          <a:xfrm>
            <a:off x="1337960" y="3200809"/>
            <a:ext cx="3346451" cy="3753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Pandas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7BF48CFB-D292-BC61-9E47-E4ECAA236C8B}"/>
              </a:ext>
            </a:extLst>
          </p:cNvPr>
          <p:cNvSpPr/>
          <p:nvPr/>
        </p:nvSpPr>
        <p:spPr>
          <a:xfrm>
            <a:off x="1336904" y="3211510"/>
            <a:ext cx="646981" cy="370936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119DB1-0F1C-8047-6D65-7B874CA3284F}"/>
              </a:ext>
            </a:extLst>
          </p:cNvPr>
          <p:cNvSpPr/>
          <p:nvPr/>
        </p:nvSpPr>
        <p:spPr>
          <a:xfrm>
            <a:off x="1337960" y="3640928"/>
            <a:ext cx="3346451" cy="3753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Scikit-learn (Random Forest)  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3B98C5A7-87F2-7B92-B58E-29A63810007E}"/>
              </a:ext>
            </a:extLst>
          </p:cNvPr>
          <p:cNvSpPr/>
          <p:nvPr/>
        </p:nvSpPr>
        <p:spPr>
          <a:xfrm>
            <a:off x="1336904" y="3636763"/>
            <a:ext cx="646981" cy="370936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5DDDB2-4EF4-B4BB-ACDB-43DA0BC1BBD4}"/>
              </a:ext>
            </a:extLst>
          </p:cNvPr>
          <p:cNvSpPr/>
          <p:nvPr/>
        </p:nvSpPr>
        <p:spPr>
          <a:xfrm>
            <a:off x="1337960" y="4914991"/>
            <a:ext cx="3346451" cy="3753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Panel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39BF1983-DDC5-FB7C-429A-F0AFD31843E2}"/>
              </a:ext>
            </a:extLst>
          </p:cNvPr>
          <p:cNvSpPr/>
          <p:nvPr/>
        </p:nvSpPr>
        <p:spPr>
          <a:xfrm>
            <a:off x="1341008" y="4912085"/>
            <a:ext cx="646981" cy="370936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2472F2-4F5F-B4DE-1C9D-44E4881BC54E}"/>
              </a:ext>
            </a:extLst>
          </p:cNvPr>
          <p:cNvSpPr/>
          <p:nvPr/>
        </p:nvSpPr>
        <p:spPr>
          <a:xfrm>
            <a:off x="1345990" y="5360831"/>
            <a:ext cx="3338421" cy="3753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Tableau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9C798E6D-A8BE-4C91-AF59-11E468B5831C}"/>
              </a:ext>
            </a:extLst>
          </p:cNvPr>
          <p:cNvSpPr/>
          <p:nvPr/>
        </p:nvSpPr>
        <p:spPr>
          <a:xfrm>
            <a:off x="1341008" y="5352204"/>
            <a:ext cx="646981" cy="370936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E2DECA0-3ED9-1426-DEDA-C0240F83D3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786"/>
          <a:stretch/>
        </p:blipFill>
        <p:spPr>
          <a:xfrm>
            <a:off x="1440461" y="2343087"/>
            <a:ext cx="291214" cy="35329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A5BC51-F7AD-D9A9-CD25-EB5CF9E71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461" y="3645239"/>
            <a:ext cx="402020" cy="37093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3F0DF2F-5206-53F8-762E-6092F1F90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3512" y="4939093"/>
            <a:ext cx="398230" cy="34002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C7D3C86-69DD-B4A1-3675-645A49B297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4531" y="3225571"/>
            <a:ext cx="364303" cy="34980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917AFEAF-D399-7200-EBAD-6A9E3656A955}"/>
              </a:ext>
            </a:extLst>
          </p:cNvPr>
          <p:cNvSpPr txBox="1">
            <a:spLocks/>
          </p:cNvSpPr>
          <p:nvPr/>
        </p:nvSpPr>
        <p:spPr>
          <a:xfrm>
            <a:off x="925863" y="4592778"/>
            <a:ext cx="5507965" cy="54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Times New Roman" panose="02020603050405020304" pitchFamily="18" charset="0"/>
              </a:rPr>
              <a:t>Dashboards: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60009-E7C4-8B1E-73B3-BED96EF82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7547" y="5393255"/>
            <a:ext cx="353336" cy="31642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798C460C-6143-A30F-F55A-FCE556F66205}"/>
              </a:ext>
            </a:extLst>
          </p:cNvPr>
          <p:cNvSpPr txBox="1">
            <a:spLocks/>
          </p:cNvSpPr>
          <p:nvPr/>
        </p:nvSpPr>
        <p:spPr>
          <a:xfrm>
            <a:off x="926122" y="2857302"/>
            <a:ext cx="5507965" cy="54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Times New Roman" panose="02020603050405020304" pitchFamily="18" charset="0"/>
              </a:rPr>
              <a:t>Programming Libraries: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endParaRPr lang="en-US" sz="1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9D0CD-27AD-A406-2A88-505C97D806D0}"/>
              </a:ext>
            </a:extLst>
          </p:cNvPr>
          <p:cNvSpPr/>
          <p:nvPr/>
        </p:nvSpPr>
        <p:spPr>
          <a:xfrm>
            <a:off x="1337960" y="4081442"/>
            <a:ext cx="3346451" cy="3753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Plotly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6BC6D3EB-DAC6-E843-2F6C-A3C9224155D2}"/>
              </a:ext>
            </a:extLst>
          </p:cNvPr>
          <p:cNvSpPr/>
          <p:nvPr/>
        </p:nvSpPr>
        <p:spPr>
          <a:xfrm>
            <a:off x="1336904" y="4077277"/>
            <a:ext cx="646981" cy="370936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FF195974-0E6C-86D1-C8BB-2F3DE517C8F9}"/>
              </a:ext>
            </a:extLst>
          </p:cNvPr>
          <p:cNvSpPr txBox="1">
            <a:spLocks/>
          </p:cNvSpPr>
          <p:nvPr/>
        </p:nvSpPr>
        <p:spPr>
          <a:xfrm>
            <a:off x="925864" y="1990054"/>
            <a:ext cx="5507965" cy="54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Times New Roman" panose="02020603050405020304" pitchFamily="18" charset="0"/>
              </a:rPr>
              <a:t>Computing Environment: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endParaRPr lang="en-US" sz="17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B00DA9C-652D-CEAF-FAEA-6CDAE91E86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2644" y="4094337"/>
            <a:ext cx="356190" cy="35619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DC9B54A-979D-240E-5690-341BF6E37E9F}"/>
              </a:ext>
            </a:extLst>
          </p:cNvPr>
          <p:cNvSpPr/>
          <p:nvPr/>
        </p:nvSpPr>
        <p:spPr>
          <a:xfrm>
            <a:off x="1336904" y="6233942"/>
            <a:ext cx="3346451" cy="3753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Github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B328B3D8-4DB3-6BF5-7B94-F538E33F2F26}"/>
              </a:ext>
            </a:extLst>
          </p:cNvPr>
          <p:cNvSpPr/>
          <p:nvPr/>
        </p:nvSpPr>
        <p:spPr>
          <a:xfrm>
            <a:off x="1332800" y="6239596"/>
            <a:ext cx="646981" cy="370936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4D446B8-1723-095E-E301-CF8A946444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786"/>
          <a:stretch/>
        </p:blipFill>
        <p:spPr>
          <a:xfrm>
            <a:off x="1436357" y="6258958"/>
            <a:ext cx="291214" cy="3532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8DB9C62A-3D14-4D4F-03DD-9D618B659FA6}"/>
              </a:ext>
            </a:extLst>
          </p:cNvPr>
          <p:cNvSpPr txBox="1">
            <a:spLocks/>
          </p:cNvSpPr>
          <p:nvPr/>
        </p:nvSpPr>
        <p:spPr>
          <a:xfrm>
            <a:off x="925862" y="5907795"/>
            <a:ext cx="5507965" cy="54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Times New Roman" panose="02020603050405020304" pitchFamily="18" charset="0"/>
              </a:rPr>
              <a:t>Repository: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endParaRPr lang="en-US" sz="17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55D8E9B-0539-5328-E1C9-EDBC0AC56E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4531" y="6233942"/>
            <a:ext cx="380305" cy="37539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3FEFD-4475-2494-2007-7E891297CE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6939" y="3652736"/>
            <a:ext cx="428347" cy="36147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2161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0DE865-9CCE-B2CF-5D16-9B43F32E7CA6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3086511" y="3110449"/>
            <a:ext cx="2400004" cy="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D74EA5-CE6F-7621-5672-D93030D52EBF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>
            <a:off x="6738661" y="3118500"/>
            <a:ext cx="2400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04EF78E5-AA64-A70B-F2E0-A9C0DD58B324}"/>
              </a:ext>
            </a:extLst>
          </p:cNvPr>
          <p:cNvSpPr/>
          <p:nvPr/>
        </p:nvSpPr>
        <p:spPr>
          <a:xfrm>
            <a:off x="1834365" y="2433686"/>
            <a:ext cx="1252146" cy="1353526"/>
          </a:xfrm>
          <a:prstGeom prst="diamond">
            <a:avLst/>
          </a:prstGeom>
          <a:solidFill>
            <a:schemeClr val="accent1">
              <a:lumMod val="75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2E5C79C-2A56-AB35-C479-B3A9482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13" y="1368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Data </a:t>
            </a:r>
            <a:r>
              <a:rPr lang="en-US" sz="5300" dirty="0">
                <a:latin typeface="Congenial SemiBold" panose="020B0604020202020204" pitchFamily="2" charset="0"/>
              </a:rPr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9BFBC8-4225-215C-A168-E9AC8BCE5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1"/>
            <a:ext cx="10515600" cy="831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The analysis will be based on numerous sources which have been used to collect the following information: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D9D40-6B64-ADC0-E503-6F82D5ED744F}"/>
              </a:ext>
            </a:extLst>
          </p:cNvPr>
          <p:cNvSpPr txBox="1"/>
          <p:nvPr/>
        </p:nvSpPr>
        <p:spPr>
          <a:xfrm>
            <a:off x="1361888" y="3990272"/>
            <a:ext cx="2197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OLYMPIC GAME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Season</a:t>
            </a:r>
          </a:p>
          <a:p>
            <a:pPr algn="ctr"/>
            <a:r>
              <a:rPr lang="en-US" dirty="0"/>
              <a:t>Country</a:t>
            </a:r>
          </a:p>
          <a:p>
            <a:pPr algn="ctr"/>
            <a:r>
              <a:rPr lang="en-US" dirty="0"/>
              <a:t>Sport</a:t>
            </a:r>
          </a:p>
          <a:p>
            <a:pPr algn="ctr"/>
            <a:r>
              <a:rPr lang="en-US" dirty="0"/>
              <a:t>Medals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E3080-A1A5-5092-FEFB-34371FA5C5FE}"/>
              </a:ext>
            </a:extLst>
          </p:cNvPr>
          <p:cNvSpPr txBox="1"/>
          <p:nvPr/>
        </p:nvSpPr>
        <p:spPr>
          <a:xfrm>
            <a:off x="4983063" y="4015593"/>
            <a:ext cx="2197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COUNTRY STATS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GDP</a:t>
            </a:r>
          </a:p>
          <a:p>
            <a:pPr algn="ctr"/>
            <a:r>
              <a:rPr lang="en-US" dirty="0"/>
              <a:t>Population</a:t>
            </a:r>
          </a:p>
          <a:p>
            <a:pPr algn="ctr"/>
            <a:r>
              <a:rPr lang="en-US" dirty="0"/>
              <a:t>Medals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40CB0AAC-B3E3-0128-2F7A-1CF7533B555D}"/>
              </a:ext>
            </a:extLst>
          </p:cNvPr>
          <p:cNvSpPr/>
          <p:nvPr/>
        </p:nvSpPr>
        <p:spPr>
          <a:xfrm>
            <a:off x="9138665" y="2441737"/>
            <a:ext cx="1252146" cy="1353526"/>
          </a:xfrm>
          <a:prstGeom prst="diamond">
            <a:avLst/>
          </a:prstGeom>
          <a:solidFill>
            <a:schemeClr val="accent1">
              <a:lumMod val="75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8E1A2-10DE-F09C-DE62-8D9F4BAE619B}"/>
              </a:ext>
            </a:extLst>
          </p:cNvPr>
          <p:cNvSpPr txBox="1"/>
          <p:nvPr/>
        </p:nvSpPr>
        <p:spPr>
          <a:xfrm>
            <a:off x="8604238" y="4010175"/>
            <a:ext cx="2197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ATHLETE BIOS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Height</a:t>
            </a:r>
          </a:p>
          <a:p>
            <a:pPr algn="ctr"/>
            <a:r>
              <a:rPr lang="en-US" dirty="0"/>
              <a:t>Weight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Sport</a:t>
            </a:r>
          </a:p>
          <a:p>
            <a:pPr algn="ctr"/>
            <a:r>
              <a:rPr lang="en-US" dirty="0"/>
              <a:t>Medals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BD1BC6-3DA2-4525-DBA1-8128C1035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163" y="2943093"/>
            <a:ext cx="590550" cy="3508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BC7900C-2843-76A2-05BF-CB2AE65DF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598" y="2870533"/>
            <a:ext cx="426279" cy="454510"/>
          </a:xfrm>
          <a:prstGeom prst="rect">
            <a:avLst/>
          </a:prstGeom>
        </p:spPr>
      </p:pic>
      <p:sp>
        <p:nvSpPr>
          <p:cNvPr id="25" name="Diamond 24">
            <a:extLst>
              <a:ext uri="{FF2B5EF4-FFF2-40B4-BE49-F238E27FC236}">
                <a16:creationId xmlns:a16="http://schemas.microsoft.com/office/drawing/2014/main" id="{C86E624A-E153-C5DB-11D7-BF49B90D9F46}"/>
              </a:ext>
            </a:extLst>
          </p:cNvPr>
          <p:cNvSpPr/>
          <p:nvPr/>
        </p:nvSpPr>
        <p:spPr>
          <a:xfrm>
            <a:off x="5486515" y="2441737"/>
            <a:ext cx="1252146" cy="1353526"/>
          </a:xfrm>
          <a:prstGeom prst="diamond">
            <a:avLst/>
          </a:prstGeom>
          <a:solidFill>
            <a:schemeClr val="accent1">
              <a:lumMod val="75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6D0EECB-A4A9-F8E3-F169-3C4A917EB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966" y="2863262"/>
            <a:ext cx="585244" cy="5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E5C79C-2A56-AB35-C479-B3A9482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769" y="24563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  <a:ea typeface="STXingkai" panose="020B0503020204020204" pitchFamily="2" charset="-122"/>
              </a:rPr>
              <a:t>Questions</a:t>
            </a:r>
            <a:r>
              <a:rPr lang="en-US" sz="8800" dirty="0">
                <a:solidFill>
                  <a:schemeClr val="accent1">
                    <a:lumMod val="50000"/>
                  </a:schemeClr>
                </a:solidFill>
                <a:latin typeface="Brush Script MT" panose="03060802040406070304" pitchFamily="66" charset="0"/>
              </a:rPr>
              <a:t> </a:t>
            </a:r>
            <a:r>
              <a:rPr lang="en-US" sz="5300" dirty="0">
                <a:latin typeface="Congenial SemiBold" panose="020B0604020202020204" pitchFamily="2" charset="0"/>
              </a:rPr>
              <a:t>to  </a:t>
            </a: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Answer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9BFBC8-4225-215C-A168-E9AC8BCE5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07" y="1477371"/>
            <a:ext cx="10515600" cy="8311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 - Create a one-stop shop of data &amp; analytics that will assist in answering the following three questions: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BB7D2-5735-1D8C-0282-2BD32E0AC239}"/>
              </a:ext>
            </a:extLst>
          </p:cNvPr>
          <p:cNvSpPr txBox="1"/>
          <p:nvPr/>
        </p:nvSpPr>
        <p:spPr>
          <a:xfrm>
            <a:off x="1242438" y="2210856"/>
            <a:ext cx="5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84BC5-B412-4729-7911-859AE89C6FFD}"/>
              </a:ext>
            </a:extLst>
          </p:cNvPr>
          <p:cNvSpPr txBox="1"/>
          <p:nvPr/>
        </p:nvSpPr>
        <p:spPr>
          <a:xfrm>
            <a:off x="1188529" y="3328190"/>
            <a:ext cx="5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0C0C8-0470-D41D-C811-2FF591761515}"/>
              </a:ext>
            </a:extLst>
          </p:cNvPr>
          <p:cNvSpPr txBox="1"/>
          <p:nvPr/>
        </p:nvSpPr>
        <p:spPr>
          <a:xfrm>
            <a:off x="1203291" y="4445523"/>
            <a:ext cx="5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76203-932B-D5F5-8CFB-D06506249F1A}"/>
              </a:ext>
            </a:extLst>
          </p:cNvPr>
          <p:cNvSpPr txBox="1"/>
          <p:nvPr/>
        </p:nvSpPr>
        <p:spPr>
          <a:xfrm>
            <a:off x="1868994" y="2460372"/>
            <a:ext cx="871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there a correlation between a country’s GDP, population, and medal count?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87BF6-8D6F-9EDB-F893-51364C1A0701}"/>
              </a:ext>
            </a:extLst>
          </p:cNvPr>
          <p:cNvSpPr txBox="1"/>
          <p:nvPr/>
        </p:nvSpPr>
        <p:spPr>
          <a:xfrm>
            <a:off x="1868993" y="3505257"/>
            <a:ext cx="871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a model predict, based on an athlete’s physical attributes and team(country), whether they will place a medal?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9759B-C046-F16A-BE8E-B5A765E36822}"/>
              </a:ext>
            </a:extLst>
          </p:cNvPr>
          <p:cNvSpPr txBox="1"/>
          <p:nvPr/>
        </p:nvSpPr>
        <p:spPr>
          <a:xfrm>
            <a:off x="1930332" y="4689951"/>
            <a:ext cx="871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Can the model determine if a hypothetical athlete would win?</a:t>
            </a:r>
          </a:p>
        </p:txBody>
      </p:sp>
    </p:spTree>
    <p:extLst>
      <p:ext uri="{BB962C8B-B14F-4D97-AF65-F5344CB8AC3E}">
        <p14:creationId xmlns:p14="http://schemas.microsoft.com/office/powerpoint/2010/main" val="61160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2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487262-A58C-FDA1-CAD0-A1A116E6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0"/>
            <a:ext cx="1045845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2E5C79C-2A56-AB35-C479-B3A9482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632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  <a:ea typeface="STXingkai" panose="020B0503020204020204" pitchFamily="2" charset="-122"/>
              </a:rPr>
              <a:t>Data Exploration</a:t>
            </a:r>
            <a:endParaRPr lang="en-US" sz="8800" dirty="0">
              <a:solidFill>
                <a:schemeClr val="accent1">
                  <a:lumMod val="75000"/>
                </a:schemeClr>
              </a:solidFill>
              <a:latin typeface="Mistral" panose="03090702030407020403" pitchFamily="66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E3ADAC5-E0E6-AE31-9E77-01CF64230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796969"/>
              </p:ext>
            </p:extLst>
          </p:nvPr>
        </p:nvGraphicFramePr>
        <p:xfrm>
          <a:off x="2484580" y="1684340"/>
          <a:ext cx="6890327" cy="3997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24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403AEB-455B-986A-7F68-53003CE77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91" b="-5"/>
          <a:stretch/>
        </p:blipFill>
        <p:spPr>
          <a:xfrm>
            <a:off x="2" y="-6235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AC041E-27B8-AFEE-ACC7-7843BB4613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7" b="-1"/>
          <a:stretch/>
        </p:blipFill>
        <p:spPr>
          <a:xfrm>
            <a:off x="7381876" y="10"/>
            <a:ext cx="4810125" cy="250182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43E7C5-40F0-3948-628C-7F612993D2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13" b="-4"/>
          <a:stretch/>
        </p:blipFill>
        <p:spPr>
          <a:xfrm>
            <a:off x="4675537" y="3925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C30363-7810-9053-6035-75D144147A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04" b="1"/>
          <a:stretch/>
        </p:blipFill>
        <p:spPr>
          <a:xfrm>
            <a:off x="5353049" y="2660089"/>
            <a:ext cx="6838950" cy="4197911"/>
          </a:xfrm>
          <a:custGeom>
            <a:avLst/>
            <a:gdLst/>
            <a:ahLst/>
            <a:cxnLst/>
            <a:rect l="l" t="t" r="r" b="b"/>
            <a:pathLst>
              <a:path w="6838950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4791200" y="0"/>
                </a:lnTo>
                <a:lnTo>
                  <a:pt x="6838950" y="0"/>
                </a:lnTo>
                <a:lnTo>
                  <a:pt x="6838950" y="4197911"/>
                </a:lnTo>
                <a:lnTo>
                  <a:pt x="0" y="4197911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15480C-8357-D537-F751-105872C0D0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825"/>
          <a:stretch/>
        </p:blipFill>
        <p:spPr>
          <a:xfrm>
            <a:off x="2268501" y="10"/>
            <a:ext cx="3393943" cy="250283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464805A-17BA-63EA-87B9-18960F5A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7" y="2550111"/>
            <a:ext cx="6000751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istral" panose="03090702030407020403" pitchFamily="66" charset="0"/>
                <a:ea typeface="STXingkai" panose="020B0503020204020204" pitchFamily="2" charset="-122"/>
              </a:rPr>
              <a:t>Dashboard </a:t>
            </a:r>
            <a:r>
              <a:rPr lang="en-US" sz="3200" dirty="0">
                <a:latin typeface="Mistral" panose="03090702030407020403" pitchFamily="66" charset="0"/>
                <a:ea typeface="STXingkai" panose="020B0503020204020204" pitchFamily="2" charset="-122"/>
              </a:rPr>
              <a:t>- </a:t>
            </a:r>
            <a:r>
              <a:rPr lang="en-US" sz="3200" dirty="0">
                <a:latin typeface="Congenial SemiBold" panose="020B0604020202020204" pitchFamily="2" charset="0"/>
              </a:rPr>
              <a:t>Live Demo</a:t>
            </a:r>
            <a:endParaRPr lang="en-US" sz="3200" dirty="0">
              <a:latin typeface="Mistral" panose="03090702030407020403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444AF8-2B17-5E93-4364-6B99369115A5}"/>
              </a:ext>
            </a:extLst>
          </p:cNvPr>
          <p:cNvSpPr txBox="1"/>
          <p:nvPr/>
        </p:nvSpPr>
        <p:spPr>
          <a:xfrm>
            <a:off x="95614" y="3615200"/>
            <a:ext cx="4714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Seasons tab: provides a count of Summer &amp; Winter events by year, along with a medal tie lapse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Athlete bio: includes athlete weight, height, age and medaling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World map: choropleth map of population, GDP and GDP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Country Stats: </a:t>
            </a:r>
            <a:r>
              <a:rPr lang="en-US" sz="1400" dirty="0" err="1"/>
              <a:t>minmak</a:t>
            </a:r>
            <a:r>
              <a:rPr lang="en-US" sz="1400" dirty="0"/>
              <a:t> graph with country stats and 3D scatter plot displaying country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Predictions: Collection of bar graphs </a:t>
            </a:r>
            <a:r>
              <a:rPr lang="en-US" sz="1400" dirty="0" err="1"/>
              <a:t>depictinghow</a:t>
            </a:r>
            <a:r>
              <a:rPr lang="en-US" sz="1400" dirty="0"/>
              <a:t> the feature importance differs for each sport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D74E4F5-63A5-5605-5C0D-49B348206866}"/>
              </a:ext>
            </a:extLst>
          </p:cNvPr>
          <p:cNvSpPr/>
          <p:nvPr/>
        </p:nvSpPr>
        <p:spPr>
          <a:xfrm>
            <a:off x="-30480" y="2682240"/>
            <a:ext cx="7335520" cy="4185920"/>
          </a:xfrm>
          <a:custGeom>
            <a:avLst/>
            <a:gdLst>
              <a:gd name="connsiteX0" fmla="*/ 7294880 w 7335520"/>
              <a:gd name="connsiteY0" fmla="*/ 0 h 4185920"/>
              <a:gd name="connsiteX1" fmla="*/ 0 w 7335520"/>
              <a:gd name="connsiteY1" fmla="*/ 20320 h 4185920"/>
              <a:gd name="connsiteX2" fmla="*/ 20320 w 7335520"/>
              <a:gd name="connsiteY2" fmla="*/ 4185920 h 4185920"/>
              <a:gd name="connsiteX3" fmla="*/ 5455920 w 7335520"/>
              <a:gd name="connsiteY3" fmla="*/ 4175760 h 4185920"/>
              <a:gd name="connsiteX4" fmla="*/ 7335520 w 7335520"/>
              <a:gd name="connsiteY4" fmla="*/ 30480 h 4185920"/>
              <a:gd name="connsiteX5" fmla="*/ 7294880 w 7335520"/>
              <a:gd name="connsiteY5" fmla="*/ 0 h 418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35520" h="4185920">
                <a:moveTo>
                  <a:pt x="7294880" y="0"/>
                </a:moveTo>
                <a:lnTo>
                  <a:pt x="0" y="20320"/>
                </a:lnTo>
                <a:cubicBezTo>
                  <a:pt x="6773" y="1408853"/>
                  <a:pt x="13547" y="2797387"/>
                  <a:pt x="20320" y="4185920"/>
                </a:cubicBezTo>
                <a:lnTo>
                  <a:pt x="5455920" y="4175760"/>
                </a:lnTo>
                <a:lnTo>
                  <a:pt x="7335520" y="30480"/>
                </a:lnTo>
                <a:lnTo>
                  <a:pt x="729488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76810295-9427-877A-49FB-23A0FA493067}"/>
              </a:ext>
            </a:extLst>
          </p:cNvPr>
          <p:cNvSpPr txBox="1">
            <a:spLocks/>
          </p:cNvSpPr>
          <p:nvPr/>
        </p:nvSpPr>
        <p:spPr>
          <a:xfrm>
            <a:off x="342897" y="2590841"/>
            <a:ext cx="60007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Mistral" panose="03090702030407020403" pitchFamily="66" charset="0"/>
                <a:ea typeface="STXingkai" panose="020B0503020204020204" pitchFamily="2" charset="-122"/>
              </a:rPr>
              <a:t>Dashboard </a:t>
            </a:r>
            <a:r>
              <a:rPr lang="en-US" sz="3200" dirty="0">
                <a:solidFill>
                  <a:schemeClr val="bg1"/>
                </a:solidFill>
                <a:latin typeface="Mistral" panose="03090702030407020403" pitchFamily="66" charset="0"/>
                <a:ea typeface="STXingkai" panose="020B0503020204020204" pitchFamily="2" charset="-122"/>
              </a:rPr>
              <a:t>- </a:t>
            </a:r>
            <a:r>
              <a:rPr lang="en-US" sz="3200" dirty="0">
                <a:solidFill>
                  <a:schemeClr val="bg1"/>
                </a:solidFill>
                <a:latin typeface="Congenial SemiBold" panose="020B0604020202020204" pitchFamily="2" charset="0"/>
              </a:rPr>
              <a:t>Demo</a:t>
            </a:r>
            <a:endParaRPr lang="en-US" sz="3200" dirty="0">
              <a:solidFill>
                <a:schemeClr val="bg1"/>
              </a:solidFill>
              <a:latin typeface="Mistral" panose="03090702030407020403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BE7B4-9CF2-2A5D-BE20-823EE113F6D7}"/>
              </a:ext>
            </a:extLst>
          </p:cNvPr>
          <p:cNvSpPr txBox="1"/>
          <p:nvPr/>
        </p:nvSpPr>
        <p:spPr>
          <a:xfrm>
            <a:off x="258452" y="3621802"/>
            <a:ext cx="549210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Seasons tab: provides a count of Summer &amp; Winter events by year, along with a medal tie lapse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Athlete bio: tableau dashboard includes athlete weight, height, age and medaling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World map: choropleth map of population, GDP and GDP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Country Stats: minmax graph with country stats and 3D scatter plot displaying country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Predictions: collection of bar graphs depicting how the feature importance differs for each 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217667-4BAF-2804-5D2E-B1B57B4F132E}"/>
              </a:ext>
            </a:extLst>
          </p:cNvPr>
          <p:cNvSpPr txBox="1"/>
          <p:nvPr/>
        </p:nvSpPr>
        <p:spPr>
          <a:xfrm>
            <a:off x="6807200" y="5923280"/>
            <a:ext cx="3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7"/>
              </a:rPr>
              <a:t>DASHBOARD VIDEO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6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154D2-A066-4A93-8B6A-8FF4C29E7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85240"/>
            <a:ext cx="12192000" cy="87126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Random Forest Prediction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6B3386-7C77-103A-3D44-82A22CEF0BBE}"/>
              </a:ext>
            </a:extLst>
          </p:cNvPr>
          <p:cNvSpPr txBox="1"/>
          <p:nvPr/>
        </p:nvSpPr>
        <p:spPr>
          <a:xfrm>
            <a:off x="147781" y="1233081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Question - Can the model predict if a hypothetical athlete would win a medal?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50AD4C-19A6-BD53-4FA2-E4780453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70" y="2362904"/>
            <a:ext cx="3368332" cy="2796782"/>
          </a:xfrm>
          <a:prstGeom prst="rect">
            <a:avLst/>
          </a:prstGeom>
          <a:effectLst>
            <a:glow rad="228600">
              <a:schemeClr val="accent5">
                <a:lumMod val="75000"/>
                <a:alpha val="40000"/>
              </a:schemeClr>
            </a:glow>
          </a:effectLst>
        </p:spPr>
      </p:pic>
      <p:pic>
        <p:nvPicPr>
          <p:cNvPr id="15" name="Graphic 14" descr="Sailboat with solid fill">
            <a:extLst>
              <a:ext uri="{FF2B5EF4-FFF2-40B4-BE49-F238E27FC236}">
                <a16:creationId xmlns:a16="http://schemas.microsoft.com/office/drawing/2014/main" id="{3779278A-C27C-A7E2-F0C0-43173CC13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60453" y="3263193"/>
            <a:ext cx="914400" cy="914400"/>
          </a:xfrm>
          <a:prstGeom prst="rect">
            <a:avLst/>
          </a:prstGeom>
        </p:spPr>
      </p:pic>
      <p:pic>
        <p:nvPicPr>
          <p:cNvPr id="23" name="Graphic 22" descr="Diving with solid fill">
            <a:extLst>
              <a:ext uri="{FF2B5EF4-FFF2-40B4-BE49-F238E27FC236}">
                <a16:creationId xmlns:a16="http://schemas.microsoft.com/office/drawing/2014/main" id="{9E22840C-11D8-E6BE-A7A1-8D7D684F3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7738" y="3296153"/>
            <a:ext cx="914400" cy="914400"/>
          </a:xfrm>
          <a:prstGeom prst="rect">
            <a:avLst/>
          </a:prstGeom>
        </p:spPr>
      </p:pic>
      <p:pic>
        <p:nvPicPr>
          <p:cNvPr id="25" name="Graphic 24" descr="Tennis with solid fill">
            <a:extLst>
              <a:ext uri="{FF2B5EF4-FFF2-40B4-BE49-F238E27FC236}">
                <a16:creationId xmlns:a16="http://schemas.microsoft.com/office/drawing/2014/main" id="{9FEF8760-7FAD-4717-CFCF-AB23054F32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286" y="3318602"/>
            <a:ext cx="914400" cy="914400"/>
          </a:xfrm>
          <a:prstGeom prst="rect">
            <a:avLst/>
          </a:prstGeom>
        </p:spPr>
      </p:pic>
      <p:pic>
        <p:nvPicPr>
          <p:cNvPr id="29" name="Graphic 28" descr="Skate with solid fill">
            <a:extLst>
              <a:ext uri="{FF2B5EF4-FFF2-40B4-BE49-F238E27FC236}">
                <a16:creationId xmlns:a16="http://schemas.microsoft.com/office/drawing/2014/main" id="{7B3254FB-A503-18CE-74C4-7BE534FC7F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26097" y="3263193"/>
            <a:ext cx="914400" cy="9144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2ADC5D3-6BCE-34ED-2DB6-34F1A18B47FF}"/>
              </a:ext>
            </a:extLst>
          </p:cNvPr>
          <p:cNvSpPr/>
          <p:nvPr/>
        </p:nvSpPr>
        <p:spPr>
          <a:xfrm>
            <a:off x="6401468" y="2908351"/>
            <a:ext cx="1579369" cy="175201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2225">
            <a:solidFill>
              <a:schemeClr val="tx2">
                <a:lumMod val="7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Figure Skating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748F034-C447-9FDA-4224-14A8D1F55616}"/>
              </a:ext>
            </a:extLst>
          </p:cNvPr>
          <p:cNvSpPr/>
          <p:nvPr/>
        </p:nvSpPr>
        <p:spPr>
          <a:xfrm>
            <a:off x="4544340" y="2908351"/>
            <a:ext cx="1579369" cy="175201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2225">
            <a:solidFill>
              <a:schemeClr val="tx2">
                <a:lumMod val="7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Diving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31F93E-52C8-1DE5-1FA8-D08026086DBA}"/>
              </a:ext>
            </a:extLst>
          </p:cNvPr>
          <p:cNvSpPr/>
          <p:nvPr/>
        </p:nvSpPr>
        <p:spPr>
          <a:xfrm>
            <a:off x="8236576" y="2908351"/>
            <a:ext cx="1579369" cy="175201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2225">
            <a:solidFill>
              <a:schemeClr val="tx2">
                <a:lumMod val="7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Tennis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968CBFA-8464-8558-0831-6ABCD58FE5AD}"/>
              </a:ext>
            </a:extLst>
          </p:cNvPr>
          <p:cNvSpPr/>
          <p:nvPr/>
        </p:nvSpPr>
        <p:spPr>
          <a:xfrm>
            <a:off x="10082694" y="2908351"/>
            <a:ext cx="1579369" cy="175201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2225">
            <a:solidFill>
              <a:schemeClr val="tx2">
                <a:lumMod val="7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Sailing</a:t>
            </a:r>
          </a:p>
        </p:txBody>
      </p:sp>
    </p:spTree>
    <p:extLst>
      <p:ext uri="{BB962C8B-B14F-4D97-AF65-F5344CB8AC3E}">
        <p14:creationId xmlns:p14="http://schemas.microsoft.com/office/powerpoint/2010/main" val="375965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4177</TotalTime>
  <Words>536</Words>
  <Application>Microsoft Office PowerPoint</Application>
  <PresentationFormat>Widescreen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-apple-system</vt:lpstr>
      <vt:lpstr>Arial</vt:lpstr>
      <vt:lpstr>Brush Script MT</vt:lpstr>
      <vt:lpstr>Calibri</vt:lpstr>
      <vt:lpstr>Calibri Light</vt:lpstr>
      <vt:lpstr>Cavolini</vt:lpstr>
      <vt:lpstr>Comic Sans MS</vt:lpstr>
      <vt:lpstr>Congenial SemiBold</vt:lpstr>
      <vt:lpstr>Mistral</vt:lpstr>
      <vt:lpstr>Office Theme</vt:lpstr>
      <vt:lpstr>Olympic  Medaling</vt:lpstr>
      <vt:lpstr>Meet the Team</vt:lpstr>
      <vt:lpstr>Topic Overview: Olympic Medaling</vt:lpstr>
      <vt:lpstr>Tools</vt:lpstr>
      <vt:lpstr>Data Introduction</vt:lpstr>
      <vt:lpstr>Questions to  Answer</vt:lpstr>
      <vt:lpstr>Data Exploration</vt:lpstr>
      <vt:lpstr>Dashboard - Live Demo</vt:lpstr>
      <vt:lpstr>Random Forest Prediction</vt:lpstr>
      <vt:lpstr>Did we succeed?</vt:lpstr>
      <vt:lpstr>Final thoughts</vt:lpstr>
      <vt:lpstr>The End.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 Medaling</dc:title>
  <dc:creator>Laura Lewis</dc:creator>
  <cp:lastModifiedBy>Laura Lewis</cp:lastModifiedBy>
  <cp:revision>2</cp:revision>
  <dcterms:created xsi:type="dcterms:W3CDTF">2023-03-15T14:52:59Z</dcterms:created>
  <dcterms:modified xsi:type="dcterms:W3CDTF">2023-03-23T20:57:10Z</dcterms:modified>
</cp:coreProperties>
</file>