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9" r:id="rId4"/>
    <p:sldId id="271" r:id="rId5"/>
    <p:sldId id="281" r:id="rId6"/>
    <p:sldId id="275" r:id="rId7"/>
    <p:sldId id="276" r:id="rId8"/>
    <p:sldId id="277" r:id="rId9"/>
    <p:sldId id="27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00CCFF"/>
    <a:srgbClr val="23236B"/>
    <a:srgbClr val="333399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8890C-AFAC-4786-9140-C3F82315C04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3DA3A830-E0AF-4BE1-9F5D-8B3B048FCF3C}">
      <dgm:prSet phldrT="[Text]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/>
            <a:t>Data Visualization</a:t>
          </a:r>
        </a:p>
      </dgm:t>
    </dgm:pt>
    <dgm:pt modelId="{3937EC2A-EF5B-4753-891D-E63242118782}" type="parTrans" cxnId="{B87FCA45-51F7-444C-B7FD-D6718C69C99A}">
      <dgm:prSet/>
      <dgm:spPr/>
      <dgm:t>
        <a:bodyPr/>
        <a:lstStyle/>
        <a:p>
          <a:endParaRPr lang="en-US"/>
        </a:p>
      </dgm:t>
    </dgm:pt>
    <dgm:pt modelId="{AA7D621E-2CBF-410E-AD68-92DF8B719708}" type="sibTrans" cxnId="{B87FCA45-51F7-444C-B7FD-D6718C69C99A}">
      <dgm:prSet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6B24A284-44D3-4B37-A714-31A2AF796671}">
      <dgm:prSet phldrT="[Text]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/>
            <a:t>Medal Predictions</a:t>
          </a:r>
        </a:p>
      </dgm:t>
    </dgm:pt>
    <dgm:pt modelId="{668721E5-52EB-4301-A255-6EE4D888532F}" type="parTrans" cxnId="{C821040D-91E8-4A09-92E1-5F6080B3C727}">
      <dgm:prSet/>
      <dgm:spPr/>
      <dgm:t>
        <a:bodyPr/>
        <a:lstStyle/>
        <a:p>
          <a:endParaRPr lang="en-US"/>
        </a:p>
      </dgm:t>
    </dgm:pt>
    <dgm:pt modelId="{5A6532DF-D0DB-45EE-A746-413E1079CF42}" type="sibTrans" cxnId="{C821040D-91E8-4A09-92E1-5F6080B3C727}">
      <dgm:prSet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</dgm:spPr>
      <dgm:t>
        <a:bodyPr/>
        <a:lstStyle/>
        <a:p>
          <a:endParaRPr lang="en-US"/>
        </a:p>
      </dgm:t>
    </dgm:pt>
    <dgm:pt modelId="{FAE3FFED-015A-4AF9-BFE8-8D1009C12126}">
      <dgm:prSet phldrT="[Text]"/>
      <dgm:sp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r>
            <a:rPr lang="en-US" dirty="0"/>
            <a:t>Answers</a:t>
          </a:r>
        </a:p>
      </dgm:t>
    </dgm:pt>
    <dgm:pt modelId="{60B13112-257D-47C8-BD24-45877FE02D73}" type="parTrans" cxnId="{F28161F2-01F8-433F-B693-210FFE5AC986}">
      <dgm:prSet/>
      <dgm:spPr/>
      <dgm:t>
        <a:bodyPr/>
        <a:lstStyle/>
        <a:p>
          <a:endParaRPr lang="en-US"/>
        </a:p>
      </dgm:t>
    </dgm:pt>
    <dgm:pt modelId="{E167B060-5D11-4581-B479-062CFA222A0C}" type="sibTrans" cxnId="{F28161F2-01F8-433F-B693-210FFE5AC986}">
      <dgm:prSet/>
      <dgm:spPr/>
      <dgm:t>
        <a:bodyPr/>
        <a:lstStyle/>
        <a:p>
          <a:endParaRPr lang="en-US"/>
        </a:p>
      </dgm:t>
    </dgm:pt>
    <dgm:pt modelId="{D64DF617-DE17-4717-9D7D-76725A7EE106}" type="pres">
      <dgm:prSet presAssocID="{3E68890C-AFAC-4786-9140-C3F82315C04A}" presName="Name0" presStyleCnt="0">
        <dgm:presLayoutVars>
          <dgm:dir/>
          <dgm:resizeHandles val="exact"/>
        </dgm:presLayoutVars>
      </dgm:prSet>
      <dgm:spPr/>
    </dgm:pt>
    <dgm:pt modelId="{0F2232C6-99EB-48AD-9596-897248A18359}" type="pres">
      <dgm:prSet presAssocID="{3DA3A830-E0AF-4BE1-9F5D-8B3B048FCF3C}" presName="node" presStyleLbl="node1" presStyleIdx="0" presStyleCnt="3">
        <dgm:presLayoutVars>
          <dgm:bulletEnabled val="1"/>
        </dgm:presLayoutVars>
      </dgm:prSet>
      <dgm:spPr/>
    </dgm:pt>
    <dgm:pt modelId="{6797D042-8A8A-4206-BC4C-4337F5757C34}" type="pres">
      <dgm:prSet presAssocID="{AA7D621E-2CBF-410E-AD68-92DF8B719708}" presName="sibTrans" presStyleLbl="sibTrans2D1" presStyleIdx="0" presStyleCnt="2"/>
      <dgm:spPr/>
    </dgm:pt>
    <dgm:pt modelId="{D00153A8-E300-4A99-A9CA-8E14C81E8366}" type="pres">
      <dgm:prSet presAssocID="{AA7D621E-2CBF-410E-AD68-92DF8B719708}" presName="connectorText" presStyleLbl="sibTrans2D1" presStyleIdx="0" presStyleCnt="2"/>
      <dgm:spPr/>
    </dgm:pt>
    <dgm:pt modelId="{422F9007-CFF8-41FF-85A6-4C86C9ED9ADC}" type="pres">
      <dgm:prSet presAssocID="{6B24A284-44D3-4B37-A714-31A2AF796671}" presName="node" presStyleLbl="node1" presStyleIdx="1" presStyleCnt="3">
        <dgm:presLayoutVars>
          <dgm:bulletEnabled val="1"/>
        </dgm:presLayoutVars>
      </dgm:prSet>
      <dgm:spPr/>
    </dgm:pt>
    <dgm:pt modelId="{95184F4A-44A7-4357-B19F-B191047989CD}" type="pres">
      <dgm:prSet presAssocID="{5A6532DF-D0DB-45EE-A746-413E1079CF42}" presName="sibTrans" presStyleLbl="sibTrans2D1" presStyleIdx="1" presStyleCnt="2"/>
      <dgm:spPr/>
    </dgm:pt>
    <dgm:pt modelId="{F1C0D732-B364-47DF-A6C0-8BF854589C5E}" type="pres">
      <dgm:prSet presAssocID="{5A6532DF-D0DB-45EE-A746-413E1079CF42}" presName="connectorText" presStyleLbl="sibTrans2D1" presStyleIdx="1" presStyleCnt="2"/>
      <dgm:spPr/>
    </dgm:pt>
    <dgm:pt modelId="{67926951-B1C7-419B-9A52-0FB716F70F56}" type="pres">
      <dgm:prSet presAssocID="{FAE3FFED-015A-4AF9-BFE8-8D1009C12126}" presName="node" presStyleLbl="node1" presStyleIdx="2" presStyleCnt="3">
        <dgm:presLayoutVars>
          <dgm:bulletEnabled val="1"/>
        </dgm:presLayoutVars>
      </dgm:prSet>
      <dgm:spPr/>
    </dgm:pt>
  </dgm:ptLst>
  <dgm:cxnLst>
    <dgm:cxn modelId="{C821040D-91E8-4A09-92E1-5F6080B3C727}" srcId="{3E68890C-AFAC-4786-9140-C3F82315C04A}" destId="{6B24A284-44D3-4B37-A714-31A2AF796671}" srcOrd="1" destOrd="0" parTransId="{668721E5-52EB-4301-A255-6EE4D888532F}" sibTransId="{5A6532DF-D0DB-45EE-A746-413E1079CF42}"/>
    <dgm:cxn modelId="{C06B962F-F3C0-426C-BD95-239C2D06580F}" type="presOf" srcId="{AA7D621E-2CBF-410E-AD68-92DF8B719708}" destId="{6797D042-8A8A-4206-BC4C-4337F5757C34}" srcOrd="0" destOrd="0" presId="urn:microsoft.com/office/officeart/2005/8/layout/process1"/>
    <dgm:cxn modelId="{A9130532-CE02-4C85-B3C4-A214988654C7}" type="presOf" srcId="{5A6532DF-D0DB-45EE-A746-413E1079CF42}" destId="{F1C0D732-B364-47DF-A6C0-8BF854589C5E}" srcOrd="1" destOrd="0" presId="urn:microsoft.com/office/officeart/2005/8/layout/process1"/>
    <dgm:cxn modelId="{B87FCA45-51F7-444C-B7FD-D6718C69C99A}" srcId="{3E68890C-AFAC-4786-9140-C3F82315C04A}" destId="{3DA3A830-E0AF-4BE1-9F5D-8B3B048FCF3C}" srcOrd="0" destOrd="0" parTransId="{3937EC2A-EF5B-4753-891D-E63242118782}" sibTransId="{AA7D621E-2CBF-410E-AD68-92DF8B719708}"/>
    <dgm:cxn modelId="{8AC4456B-C7F1-493B-8A5C-3FE46F404E45}" type="presOf" srcId="{6B24A284-44D3-4B37-A714-31A2AF796671}" destId="{422F9007-CFF8-41FF-85A6-4C86C9ED9ADC}" srcOrd="0" destOrd="0" presId="urn:microsoft.com/office/officeart/2005/8/layout/process1"/>
    <dgm:cxn modelId="{003FEA4C-E741-4B75-9CE3-7933D0464D2A}" type="presOf" srcId="{5A6532DF-D0DB-45EE-A746-413E1079CF42}" destId="{95184F4A-44A7-4357-B19F-B191047989CD}" srcOrd="0" destOrd="0" presId="urn:microsoft.com/office/officeart/2005/8/layout/process1"/>
    <dgm:cxn modelId="{CED52793-B011-4E4B-8761-040184D47E0E}" type="presOf" srcId="{3E68890C-AFAC-4786-9140-C3F82315C04A}" destId="{D64DF617-DE17-4717-9D7D-76725A7EE106}" srcOrd="0" destOrd="0" presId="urn:microsoft.com/office/officeart/2005/8/layout/process1"/>
    <dgm:cxn modelId="{E80B2DCC-EBA3-497C-B8A7-72AF6A90485A}" type="presOf" srcId="{FAE3FFED-015A-4AF9-BFE8-8D1009C12126}" destId="{67926951-B1C7-419B-9A52-0FB716F70F56}" srcOrd="0" destOrd="0" presId="urn:microsoft.com/office/officeart/2005/8/layout/process1"/>
    <dgm:cxn modelId="{89107DD9-C468-45DA-B6D9-DAFCFFB15B2B}" type="presOf" srcId="{AA7D621E-2CBF-410E-AD68-92DF8B719708}" destId="{D00153A8-E300-4A99-A9CA-8E14C81E8366}" srcOrd="1" destOrd="0" presId="urn:microsoft.com/office/officeart/2005/8/layout/process1"/>
    <dgm:cxn modelId="{F28161F2-01F8-433F-B693-210FFE5AC986}" srcId="{3E68890C-AFAC-4786-9140-C3F82315C04A}" destId="{FAE3FFED-015A-4AF9-BFE8-8D1009C12126}" srcOrd="2" destOrd="0" parTransId="{60B13112-257D-47C8-BD24-45877FE02D73}" sibTransId="{E167B060-5D11-4581-B479-062CFA222A0C}"/>
    <dgm:cxn modelId="{B150F9FA-0F02-4914-AB80-A2D69D21C14C}" type="presOf" srcId="{3DA3A830-E0AF-4BE1-9F5D-8B3B048FCF3C}" destId="{0F2232C6-99EB-48AD-9596-897248A18359}" srcOrd="0" destOrd="0" presId="urn:microsoft.com/office/officeart/2005/8/layout/process1"/>
    <dgm:cxn modelId="{507FE674-68BB-4BEC-8053-DA558EF42DA1}" type="presParOf" srcId="{D64DF617-DE17-4717-9D7D-76725A7EE106}" destId="{0F2232C6-99EB-48AD-9596-897248A18359}" srcOrd="0" destOrd="0" presId="urn:microsoft.com/office/officeart/2005/8/layout/process1"/>
    <dgm:cxn modelId="{A8926DC5-81EB-43CA-8635-F90D9085371C}" type="presParOf" srcId="{D64DF617-DE17-4717-9D7D-76725A7EE106}" destId="{6797D042-8A8A-4206-BC4C-4337F5757C34}" srcOrd="1" destOrd="0" presId="urn:microsoft.com/office/officeart/2005/8/layout/process1"/>
    <dgm:cxn modelId="{E33A39D7-D973-45FB-AF04-8689F8CCA30B}" type="presParOf" srcId="{6797D042-8A8A-4206-BC4C-4337F5757C34}" destId="{D00153A8-E300-4A99-A9CA-8E14C81E8366}" srcOrd="0" destOrd="0" presId="urn:microsoft.com/office/officeart/2005/8/layout/process1"/>
    <dgm:cxn modelId="{460C0520-4241-4FB8-86FB-5E11E93364D4}" type="presParOf" srcId="{D64DF617-DE17-4717-9D7D-76725A7EE106}" destId="{422F9007-CFF8-41FF-85A6-4C86C9ED9ADC}" srcOrd="2" destOrd="0" presId="urn:microsoft.com/office/officeart/2005/8/layout/process1"/>
    <dgm:cxn modelId="{EAD0C90D-8827-4D56-B70E-EBBFBE387B62}" type="presParOf" srcId="{D64DF617-DE17-4717-9D7D-76725A7EE106}" destId="{95184F4A-44A7-4357-B19F-B191047989CD}" srcOrd="3" destOrd="0" presId="urn:microsoft.com/office/officeart/2005/8/layout/process1"/>
    <dgm:cxn modelId="{17114B75-2F1C-42E1-878B-96C0EF960B88}" type="presParOf" srcId="{95184F4A-44A7-4357-B19F-B191047989CD}" destId="{F1C0D732-B364-47DF-A6C0-8BF854589C5E}" srcOrd="0" destOrd="0" presId="urn:microsoft.com/office/officeart/2005/8/layout/process1"/>
    <dgm:cxn modelId="{3DC4947C-C1A0-4D2D-B2C5-94E38FC40B39}" type="presParOf" srcId="{D64DF617-DE17-4717-9D7D-76725A7EE106}" destId="{67926951-B1C7-419B-9A52-0FB716F70F5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232C6-99EB-48AD-9596-897248A18359}">
      <dsp:nvSpPr>
        <dsp:cNvPr id="0" name=""/>
        <dsp:cNvSpPr/>
      </dsp:nvSpPr>
      <dsp:spPr>
        <a:xfrm>
          <a:off x="4407" y="181481"/>
          <a:ext cx="1317434" cy="7904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Visualization</a:t>
          </a:r>
        </a:p>
      </dsp:txBody>
      <dsp:txXfrm>
        <a:off x="27559" y="204633"/>
        <a:ext cx="1271130" cy="744156"/>
      </dsp:txXfrm>
    </dsp:sp>
    <dsp:sp modelId="{6797D042-8A8A-4206-BC4C-4337F5757C34}">
      <dsp:nvSpPr>
        <dsp:cNvPr id="0" name=""/>
        <dsp:cNvSpPr/>
      </dsp:nvSpPr>
      <dsp:spPr>
        <a:xfrm>
          <a:off x="1453585" y="413349"/>
          <a:ext cx="279296" cy="326723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53585" y="478694"/>
        <a:ext cx="195507" cy="196033"/>
      </dsp:txXfrm>
    </dsp:sp>
    <dsp:sp modelId="{422F9007-CFF8-41FF-85A6-4C86C9ED9ADC}">
      <dsp:nvSpPr>
        <dsp:cNvPr id="0" name=""/>
        <dsp:cNvSpPr/>
      </dsp:nvSpPr>
      <dsp:spPr>
        <a:xfrm>
          <a:off x="1848815" y="181481"/>
          <a:ext cx="1317434" cy="7904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Medal Predictions</a:t>
          </a:r>
        </a:p>
      </dsp:txBody>
      <dsp:txXfrm>
        <a:off x="1871967" y="204633"/>
        <a:ext cx="1271130" cy="744156"/>
      </dsp:txXfrm>
    </dsp:sp>
    <dsp:sp modelId="{95184F4A-44A7-4357-B19F-B191047989CD}">
      <dsp:nvSpPr>
        <dsp:cNvPr id="0" name=""/>
        <dsp:cNvSpPr/>
      </dsp:nvSpPr>
      <dsp:spPr>
        <a:xfrm>
          <a:off x="3297992" y="413349"/>
          <a:ext cx="279296" cy="326723"/>
        </a:xfrm>
        <a:prstGeom prst="rightArrow">
          <a:avLst>
            <a:gd name="adj1" fmla="val 60000"/>
            <a:gd name="adj2" fmla="val 5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297992" y="478694"/>
        <a:ext cx="195507" cy="196033"/>
      </dsp:txXfrm>
    </dsp:sp>
    <dsp:sp modelId="{67926951-B1C7-419B-9A52-0FB716F70F56}">
      <dsp:nvSpPr>
        <dsp:cNvPr id="0" name=""/>
        <dsp:cNvSpPr/>
      </dsp:nvSpPr>
      <dsp:spPr>
        <a:xfrm>
          <a:off x="3693223" y="181481"/>
          <a:ext cx="1317434" cy="79046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46000">
              <a:schemeClr val="accent6">
                <a:lumMod val="95000"/>
                <a:lumOff val="5000"/>
              </a:schemeClr>
            </a:gs>
            <a:gs pos="100000">
              <a:schemeClr val="accent6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Answers</a:t>
          </a:r>
        </a:p>
      </dsp:txBody>
      <dsp:txXfrm>
        <a:off x="3716375" y="204633"/>
        <a:ext cx="1271130" cy="744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E34C5-66C4-205E-E61C-B2F7CFB2C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718B6-7805-6D48-F283-6CD7BA26E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5658-D6E7-50CD-A7A7-18FF33F7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7B37-212E-473D-5494-2C59CB68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4D56-7794-62E6-800F-70A0BA8E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6153-B49D-E180-6788-3F00B004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26E61-B585-36CE-D8EB-0986D968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FADD7-B993-8C3F-0CC1-575FFA29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77AC-91DC-84D7-DFFB-8A773594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B4799-B0EE-E5F3-699D-B71B78BD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5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1AF194-E6F9-C518-E09E-A29B28599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4A945-CC62-286F-36C0-F418D5A0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4F9EF-BC7D-CC4E-6887-F5244E69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68657-28EF-5F9D-235F-A15E3B5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44CF-DB1B-4F7A-4187-B9E3AA690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998-0018-B94F-1512-4872972D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F3FD-68F3-932C-CFE0-475E164B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D844F-CDFD-E7AE-07EF-5B6E2740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1F28-6F86-29B9-3F1E-2A96DA5D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84D31-DEAA-5DB7-C699-E996F3E8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7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05C-75CD-F2E8-7C3A-E5580BE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E6C3-3ADE-51D1-D647-0E5623BB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4F25-D34B-49FE-F573-B59EA354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838A4-2F45-0057-28D8-AB7532AB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8C45C-0CE8-C76F-6C32-27BA8D1C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6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8D2A-EF86-23E3-A61E-2FE7D305A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8F14B-5117-9117-E5B6-FDA612E31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65F28-A5B6-28F9-B572-375649F3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898EC-63AD-AFF7-07C4-4EC06C7B8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6FB58-5316-297D-389D-C95BCAB8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2579-E621-53F8-86A9-F7DB0C73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7025-452E-B74C-4408-CD42721E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B30C3-213A-7DD5-CBF9-17EB48E1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0688F-45FE-BB2D-0442-BDAFA263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B6EC0-0669-F4EE-14ED-EA4FAB8C6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B7AE9-4026-2D2F-ACD1-EB2970D32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3479E-AC25-9CDA-BE23-A8B32E8A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A59A9-9093-9B74-C938-95AD328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776A6-4865-7DAD-ABD4-5244785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3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8CC8-56F1-C43C-58FF-99A16A21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856E-EE83-25B7-2C76-8CA20D5C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900EE-C113-BD1B-17D5-1454D738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E51EB-F8B0-4FC6-ED2C-4ED1634C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33F48-B57C-8B2C-1571-73FFD5C5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D3C70D-3553-287D-3BBC-65FA888C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02A4-959A-37E3-9060-8AB01594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01FF-1D81-B5A3-F101-9EF690FE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7C2E-014F-D2D4-1081-DFA1555A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226D4-756C-4B26-BADB-7F316E155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95B67-0D7E-5D8E-DF79-2BB06A9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6CE76-5CEB-EB7D-9638-95C1052F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7045-F6B3-CB68-F36C-5D525E8E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71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3A6E-4A99-DE39-B914-AA2621C1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A15A0-E7A0-3DF1-D418-B037F62E8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C3E53-2F79-4FA7-171E-318FBAFA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A0AAA-CC21-8F11-84B0-8273767C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9052A-DE7F-0902-A31A-6832F2CC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D926-9099-5151-C449-CE289A8E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48DC4-473F-77FE-5400-9CFD3183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BAB2-F135-EA04-E1DD-99F3C7C0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237-FD3E-7C14-EA41-012338AF6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C506C-005F-4EDD-9F39-C9F84B4EE01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893E-C71B-439F-EAD2-A25AECC83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C60F-CF14-F59B-1D92-6DB265A52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677A3-E5C2-48A2-82EC-FB24AF3A6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10.png"/><Relationship Id="rId3" Type="http://schemas.openxmlformats.org/officeDocument/2006/relationships/hyperlink" Target="https://technofaq.org/posts/2017/08/how-data-analytics-affecting-our-everyday-lives/" TargetMode="External"/><Relationship Id="rId7" Type="http://schemas.openxmlformats.org/officeDocument/2006/relationships/image" Target="../media/image9.png"/><Relationship Id="rId12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.png"/><Relationship Id="rId10" Type="http://schemas.openxmlformats.org/officeDocument/2006/relationships/diagramQuickStyle" Target="../diagrams/quickStyle1.xml"/><Relationship Id="rId4" Type="http://schemas.openxmlformats.org/officeDocument/2006/relationships/hyperlink" Target="https://creativecommons.org/licenses/by-nc-sa/3.0/" TargetMode="External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C0483E-0F25-6430-2AD1-D4926128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1" y="692118"/>
            <a:ext cx="5053020" cy="5175199"/>
          </a:xfrm>
          <a:custGeom>
            <a:avLst/>
            <a:gdLst>
              <a:gd name="connsiteX0" fmla="*/ 0 w 5053020"/>
              <a:gd name="connsiteY0" fmla="*/ 0 h 5175199"/>
              <a:gd name="connsiteX1" fmla="*/ 5053020 w 5053020"/>
              <a:gd name="connsiteY1" fmla="*/ 0 h 5175199"/>
              <a:gd name="connsiteX2" fmla="*/ 5053020 w 5053020"/>
              <a:gd name="connsiteY2" fmla="*/ 5175199 h 5175199"/>
              <a:gd name="connsiteX3" fmla="*/ 0 w 5053020"/>
              <a:gd name="connsiteY3" fmla="*/ 5175199 h 5175199"/>
              <a:gd name="connsiteX4" fmla="*/ 0 w 5053020"/>
              <a:gd name="connsiteY4" fmla="*/ 0 h 517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020" h="5175199" fill="none" extrusionOk="0">
                <a:moveTo>
                  <a:pt x="0" y="0"/>
                </a:moveTo>
                <a:cubicBezTo>
                  <a:pt x="917296" y="-49533"/>
                  <a:pt x="2626256" y="-14809"/>
                  <a:pt x="5053020" y="0"/>
                </a:cubicBezTo>
                <a:cubicBezTo>
                  <a:pt x="5140659" y="864231"/>
                  <a:pt x="4980341" y="3884162"/>
                  <a:pt x="5053020" y="5175199"/>
                </a:cubicBezTo>
                <a:cubicBezTo>
                  <a:pt x="3907167" y="5126968"/>
                  <a:pt x="1699515" y="5259654"/>
                  <a:pt x="0" y="5175199"/>
                </a:cubicBezTo>
                <a:cubicBezTo>
                  <a:pt x="-38581" y="3161464"/>
                  <a:pt x="63341" y="716826"/>
                  <a:pt x="0" y="0"/>
                </a:cubicBezTo>
                <a:close/>
              </a:path>
              <a:path w="5053020" h="5175199" stroke="0" extrusionOk="0">
                <a:moveTo>
                  <a:pt x="0" y="0"/>
                </a:moveTo>
                <a:cubicBezTo>
                  <a:pt x="2323757" y="118645"/>
                  <a:pt x="3891918" y="116012"/>
                  <a:pt x="5053020" y="0"/>
                </a:cubicBezTo>
                <a:cubicBezTo>
                  <a:pt x="4920138" y="1127214"/>
                  <a:pt x="5137971" y="3106535"/>
                  <a:pt x="5053020" y="5175199"/>
                </a:cubicBezTo>
                <a:cubicBezTo>
                  <a:pt x="4120792" y="5309799"/>
                  <a:pt x="1176000" y="5018003"/>
                  <a:pt x="0" y="5175199"/>
                </a:cubicBezTo>
                <a:cubicBezTo>
                  <a:pt x="-20187" y="3540534"/>
                  <a:pt x="-152480" y="1976372"/>
                  <a:pt x="0" y="0"/>
                </a:cubicBezTo>
                <a:close/>
              </a:path>
            </a:pathLst>
          </a:custGeom>
          <a:ln w="63500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17" name="Diamond 16">
            <a:extLst>
              <a:ext uri="{FF2B5EF4-FFF2-40B4-BE49-F238E27FC236}">
                <a16:creationId xmlns:a16="http://schemas.microsoft.com/office/drawing/2014/main" id="{D93F1A9C-B872-AF13-8746-503775830927}"/>
              </a:ext>
            </a:extLst>
          </p:cNvPr>
          <p:cNvSpPr/>
          <p:nvPr/>
        </p:nvSpPr>
        <p:spPr>
          <a:xfrm>
            <a:off x="6048374" y="1019175"/>
            <a:ext cx="4914901" cy="4589197"/>
          </a:xfrm>
          <a:custGeom>
            <a:avLst/>
            <a:gdLst>
              <a:gd name="connsiteX0" fmla="*/ 0 w 4914901"/>
              <a:gd name="connsiteY0" fmla="*/ 2294599 h 4589197"/>
              <a:gd name="connsiteX1" fmla="*/ 2457451 w 4914901"/>
              <a:gd name="connsiteY1" fmla="*/ 0 h 4589197"/>
              <a:gd name="connsiteX2" fmla="*/ 4914901 w 4914901"/>
              <a:gd name="connsiteY2" fmla="*/ 2294599 h 4589197"/>
              <a:gd name="connsiteX3" fmla="*/ 2457451 w 4914901"/>
              <a:gd name="connsiteY3" fmla="*/ 4589197 h 4589197"/>
              <a:gd name="connsiteX4" fmla="*/ 0 w 4914901"/>
              <a:gd name="connsiteY4" fmla="*/ 2294599 h 4589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4901" h="4589197" fill="none" extrusionOk="0">
                <a:moveTo>
                  <a:pt x="0" y="2294599"/>
                </a:moveTo>
                <a:cubicBezTo>
                  <a:pt x="461432" y="1817536"/>
                  <a:pt x="1501744" y="1082374"/>
                  <a:pt x="2457451" y="0"/>
                </a:cubicBezTo>
                <a:cubicBezTo>
                  <a:pt x="3062981" y="666333"/>
                  <a:pt x="3631723" y="1309728"/>
                  <a:pt x="4914901" y="2294599"/>
                </a:cubicBezTo>
                <a:cubicBezTo>
                  <a:pt x="3932048" y="3024430"/>
                  <a:pt x="3076188" y="3822854"/>
                  <a:pt x="2457451" y="4589197"/>
                </a:cubicBezTo>
                <a:cubicBezTo>
                  <a:pt x="1472973" y="3461442"/>
                  <a:pt x="535683" y="2693720"/>
                  <a:pt x="0" y="2294599"/>
                </a:cubicBezTo>
                <a:close/>
              </a:path>
              <a:path w="4914901" h="4589197" stroke="0" extrusionOk="0">
                <a:moveTo>
                  <a:pt x="0" y="2294599"/>
                </a:moveTo>
                <a:cubicBezTo>
                  <a:pt x="495098" y="1693461"/>
                  <a:pt x="1354200" y="808277"/>
                  <a:pt x="2457451" y="0"/>
                </a:cubicBezTo>
                <a:cubicBezTo>
                  <a:pt x="3395854" y="793152"/>
                  <a:pt x="4169774" y="1682406"/>
                  <a:pt x="4914901" y="2294599"/>
                </a:cubicBezTo>
                <a:cubicBezTo>
                  <a:pt x="3980981" y="3235126"/>
                  <a:pt x="2625815" y="4215207"/>
                  <a:pt x="2457451" y="4589197"/>
                </a:cubicBezTo>
                <a:cubicBezTo>
                  <a:pt x="1743360" y="3955882"/>
                  <a:pt x="683228" y="3025123"/>
                  <a:pt x="0" y="2294599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63500">
            <a:solidFill>
              <a:schemeClr val="accent4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diamond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4" y="2513312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  <a:t>Olympic </a:t>
            </a:r>
            <a:b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</a:br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Mistral" panose="03090702030407020403" pitchFamily="66" charset="0"/>
              </a:rPr>
              <a:t>Medaling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6DFCB-A3B0-7254-2D43-8DB95AD8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637" y="5812000"/>
            <a:ext cx="3910013" cy="9239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 SemiBold" panose="02000503040000020004" pitchFamily="2" charset="0"/>
              </a:rPr>
              <a:t>DATA ANALYTICS</a:t>
            </a:r>
          </a:p>
          <a:p>
            <a:pPr marL="0" indent="0" algn="r">
              <a:buNone/>
            </a:pPr>
            <a:r>
              <a:rPr lang="en-US" sz="1400" dirty="0">
                <a:solidFill>
                  <a:schemeClr val="accent4">
                    <a:lumMod val="20000"/>
                    <a:lumOff val="80000"/>
                  </a:schemeClr>
                </a:solidFill>
                <a:latin typeface="Congenial SemiBold" panose="02000503040000020004" pitchFamily="2" charset="0"/>
              </a:rPr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34304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EBB84-DA71-2F27-16CD-8885C0332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6399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63"/>
            <a:ext cx="106299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Meet</a:t>
            </a:r>
            <a:r>
              <a:rPr lang="en-US" sz="8800" dirty="0">
                <a:solidFill>
                  <a:srgbClr val="0070C0"/>
                </a:solidFill>
                <a:latin typeface="Brush Script MT" panose="03060802040406070304" pitchFamily="66" charset="0"/>
              </a:rPr>
              <a:t> </a:t>
            </a:r>
            <a:r>
              <a:rPr lang="en-US" sz="4900" dirty="0">
                <a:latin typeface="Congenial SemiBold" panose="02000503040000020004" pitchFamily="2" charset="0"/>
              </a:rPr>
              <a:t>the</a:t>
            </a:r>
            <a:r>
              <a:rPr lang="en-US" sz="8800" dirty="0">
                <a:solidFill>
                  <a:srgbClr val="0070C0"/>
                </a:solidFill>
                <a:latin typeface="Brush Script MT" panose="03060802040406070304" pitchFamily="66" charset="0"/>
              </a:rPr>
              <a:t>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Team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F7FAE-97D9-AA81-C0C9-1112C2886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965" y="1837833"/>
            <a:ext cx="2017600" cy="1835055"/>
          </a:xfrm>
          <a:prstGeom prst="flowChartConnector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679CE-6FA0-D619-CF2D-56EE81AA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13" y="1827737"/>
            <a:ext cx="2017600" cy="1937695"/>
          </a:xfrm>
          <a:prstGeom prst="flowChartConnector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042E4-54DE-7D9D-04DD-0D0C7B74E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33" y="1827737"/>
            <a:ext cx="2081529" cy="1979494"/>
          </a:xfrm>
          <a:prstGeom prst="flowChartConnector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1AE62-F0B4-A1BF-B6A3-864F896162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114" y="1806445"/>
            <a:ext cx="2060627" cy="1835055"/>
          </a:xfrm>
          <a:prstGeom prst="flowChartConnector">
            <a:avLst/>
          </a:prstGeom>
        </p:spPr>
      </p:pic>
      <p:sp>
        <p:nvSpPr>
          <p:cNvPr id="203" name="Flowchart: Connector 202">
            <a:extLst>
              <a:ext uri="{FF2B5EF4-FFF2-40B4-BE49-F238E27FC236}">
                <a16:creationId xmlns:a16="http://schemas.microsoft.com/office/drawing/2014/main" id="{C2388F3D-C357-A6D6-6B36-6A1393A7F3A8}"/>
              </a:ext>
            </a:extLst>
          </p:cNvPr>
          <p:cNvSpPr/>
          <p:nvPr/>
        </p:nvSpPr>
        <p:spPr>
          <a:xfrm>
            <a:off x="9422658" y="1901238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Connector 204">
            <a:extLst>
              <a:ext uri="{FF2B5EF4-FFF2-40B4-BE49-F238E27FC236}">
                <a16:creationId xmlns:a16="http://schemas.microsoft.com/office/drawing/2014/main" id="{CD34D7DE-17DE-2B09-0343-BEEC64F5C753}"/>
              </a:ext>
            </a:extLst>
          </p:cNvPr>
          <p:cNvSpPr/>
          <p:nvPr/>
        </p:nvSpPr>
        <p:spPr>
          <a:xfrm>
            <a:off x="3878994" y="1869536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Connector 206">
            <a:extLst>
              <a:ext uri="{FF2B5EF4-FFF2-40B4-BE49-F238E27FC236}">
                <a16:creationId xmlns:a16="http://schemas.microsoft.com/office/drawing/2014/main" id="{9131ECEE-9A19-23D5-FF11-BF909AD83CF3}"/>
              </a:ext>
            </a:extLst>
          </p:cNvPr>
          <p:cNvSpPr/>
          <p:nvPr/>
        </p:nvSpPr>
        <p:spPr>
          <a:xfrm>
            <a:off x="6609442" y="1858948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Connector 208">
            <a:extLst>
              <a:ext uri="{FF2B5EF4-FFF2-40B4-BE49-F238E27FC236}">
                <a16:creationId xmlns:a16="http://schemas.microsoft.com/office/drawing/2014/main" id="{B079FA9E-50A2-220C-4D60-05CEC649F524}"/>
              </a:ext>
            </a:extLst>
          </p:cNvPr>
          <p:cNvSpPr/>
          <p:nvPr/>
        </p:nvSpPr>
        <p:spPr>
          <a:xfrm>
            <a:off x="1061551" y="1869536"/>
            <a:ext cx="1752600" cy="1771650"/>
          </a:xfrm>
          <a:custGeom>
            <a:avLst/>
            <a:gdLst>
              <a:gd name="connsiteX0" fmla="*/ 0 w 1752600"/>
              <a:gd name="connsiteY0" fmla="*/ 885825 h 1771650"/>
              <a:gd name="connsiteX1" fmla="*/ 876300 w 1752600"/>
              <a:gd name="connsiteY1" fmla="*/ 0 h 1771650"/>
              <a:gd name="connsiteX2" fmla="*/ 1752600 w 1752600"/>
              <a:gd name="connsiteY2" fmla="*/ 885825 h 1771650"/>
              <a:gd name="connsiteX3" fmla="*/ 876300 w 1752600"/>
              <a:gd name="connsiteY3" fmla="*/ 1771650 h 1771650"/>
              <a:gd name="connsiteX4" fmla="*/ 0 w 1752600"/>
              <a:gd name="connsiteY4" fmla="*/ 885825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600" h="1771650" extrusionOk="0">
                <a:moveTo>
                  <a:pt x="0" y="885825"/>
                </a:moveTo>
                <a:cubicBezTo>
                  <a:pt x="-65436" y="356235"/>
                  <a:pt x="329068" y="23745"/>
                  <a:pt x="876300" y="0"/>
                </a:cubicBezTo>
                <a:cubicBezTo>
                  <a:pt x="1400330" y="8434"/>
                  <a:pt x="1733151" y="397215"/>
                  <a:pt x="1752600" y="885825"/>
                </a:cubicBezTo>
                <a:cubicBezTo>
                  <a:pt x="1742500" y="1384916"/>
                  <a:pt x="1347959" y="1839681"/>
                  <a:pt x="876300" y="1771650"/>
                </a:cubicBezTo>
                <a:cubicBezTo>
                  <a:pt x="358516" y="1753148"/>
                  <a:pt x="53166" y="1400456"/>
                  <a:pt x="0" y="885825"/>
                </a:cubicBezTo>
                <a:close/>
              </a:path>
            </a:pathLst>
          </a:custGeom>
          <a:noFill/>
          <a:ln w="123825" cap="flat" cmpd="dbl">
            <a:solidFill>
              <a:schemeClr val="accent1">
                <a:lumMod val="75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flowChartConnector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37CA274D-6976-79E7-B153-C0616194D839}"/>
              </a:ext>
            </a:extLst>
          </p:cNvPr>
          <p:cNvCxnSpPr/>
          <p:nvPr/>
        </p:nvCxnSpPr>
        <p:spPr>
          <a:xfrm>
            <a:off x="3303044" y="1604752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324312F-9C16-1763-B3D7-E4902ABDA45D}"/>
              </a:ext>
            </a:extLst>
          </p:cNvPr>
          <p:cNvCxnSpPr/>
          <p:nvPr/>
        </p:nvCxnSpPr>
        <p:spPr>
          <a:xfrm>
            <a:off x="6096000" y="1589464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46B75928-B661-2D97-5110-E105FA7A9B87}"/>
              </a:ext>
            </a:extLst>
          </p:cNvPr>
          <p:cNvCxnSpPr/>
          <p:nvPr/>
        </p:nvCxnSpPr>
        <p:spPr>
          <a:xfrm>
            <a:off x="8886825" y="1604752"/>
            <a:ext cx="0" cy="4800749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C4F3754-ADB4-3959-1334-3EBFAEB855CC}"/>
              </a:ext>
            </a:extLst>
          </p:cNvPr>
          <p:cNvSpPr txBox="1"/>
          <p:nvPr/>
        </p:nvSpPr>
        <p:spPr>
          <a:xfrm>
            <a:off x="723901" y="3856789"/>
            <a:ext cx="2425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William Ferry</a:t>
            </a:r>
          </a:p>
          <a:p>
            <a:pPr algn="ctr"/>
            <a:endParaRPr lang="en-US" dirty="0"/>
          </a:p>
          <a:p>
            <a:r>
              <a:rPr lang="en-US" sz="1200" dirty="0"/>
              <a:t>BIO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0030817-54A7-F4D6-A0FF-DFF6AD17D350}"/>
              </a:ext>
            </a:extLst>
          </p:cNvPr>
          <p:cNvSpPr txBox="1"/>
          <p:nvPr/>
        </p:nvSpPr>
        <p:spPr>
          <a:xfrm>
            <a:off x="3417795" y="3856789"/>
            <a:ext cx="2524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Laura Lewis</a:t>
            </a:r>
          </a:p>
          <a:p>
            <a:pPr algn="ctr"/>
            <a:endParaRPr lang="en-US" dirty="0"/>
          </a:p>
          <a:p>
            <a:r>
              <a:rPr lang="en-US" sz="1200" dirty="0"/>
              <a:t>Finance Manager seeking to expand data analytic skills with the hopes of obtaining a hybrid Finance/Data Reporting role.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5820B76-3F8C-F596-CD0A-18F9A518936B}"/>
              </a:ext>
            </a:extLst>
          </p:cNvPr>
          <p:cNvSpPr txBox="1"/>
          <p:nvPr/>
        </p:nvSpPr>
        <p:spPr>
          <a:xfrm>
            <a:off x="6249963" y="3856789"/>
            <a:ext cx="248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Frank </a:t>
            </a:r>
            <a:r>
              <a:rPr lang="en-US" b="1" dirty="0" err="1"/>
              <a:t>Passalacqua</a:t>
            </a:r>
            <a:endParaRPr lang="en-US" b="1" dirty="0"/>
          </a:p>
          <a:p>
            <a:pPr algn="ctr"/>
            <a:endParaRPr lang="en-US" dirty="0"/>
          </a:p>
          <a:p>
            <a:r>
              <a:rPr lang="en-US" sz="1200" dirty="0"/>
              <a:t>BIO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6396771-A929-85A2-E93F-DABE1CBDA4CC}"/>
              </a:ext>
            </a:extLst>
          </p:cNvPr>
          <p:cNvSpPr txBox="1"/>
          <p:nvPr/>
        </p:nvSpPr>
        <p:spPr>
          <a:xfrm>
            <a:off x="9040788" y="3856789"/>
            <a:ext cx="2427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Melinda Sheehy</a:t>
            </a:r>
          </a:p>
          <a:p>
            <a:pPr algn="ctr"/>
            <a:endParaRPr lang="en-US" dirty="0"/>
          </a:p>
          <a:p>
            <a:r>
              <a:rPr lang="en-US" sz="1200" dirty="0"/>
              <a:t>BIO</a:t>
            </a:r>
          </a:p>
        </p:txBody>
      </p:sp>
    </p:spTree>
    <p:extLst>
      <p:ext uri="{BB962C8B-B14F-4D97-AF65-F5344CB8AC3E}">
        <p14:creationId xmlns:p14="http://schemas.microsoft.com/office/powerpoint/2010/main" val="614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19"/>
            <a:ext cx="5251316" cy="1807305"/>
          </a:xfrm>
        </p:spPr>
        <p:txBody>
          <a:bodyPr>
            <a:normAutofit/>
          </a:bodyPr>
          <a:lstStyle/>
          <a:p>
            <a:r>
              <a:rPr lang="en-US" sz="79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35" y="1436150"/>
            <a:ext cx="5507965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cs typeface="Times New Roman" panose="02020603050405020304" pitchFamily="18" charset="0"/>
              </a:rPr>
              <a:t>The team has performed an analysis on Olympic Medaling data utilizing many tools and languages including:</a:t>
            </a: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700" dirty="0"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12" name="Picture 11" descr="Diagram">
            <a:extLst>
              <a:ext uri="{FF2B5EF4-FFF2-40B4-BE49-F238E27FC236}">
                <a16:creationId xmlns:a16="http://schemas.microsoft.com/office/drawing/2014/main" id="{3CA4852A-8ACE-290B-DB6B-6F4D536BA6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016" r="330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70E3B0-1335-46BF-10C8-2A80B369C6EF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technofaq.org/posts/2017/08/how-data-analytics-affecting-our-everyday-liv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D923A-A823-F2A9-C0F7-D9BD458ADD52}"/>
              </a:ext>
            </a:extLst>
          </p:cNvPr>
          <p:cNvSpPr txBox="1"/>
          <p:nvPr/>
        </p:nvSpPr>
        <p:spPr>
          <a:xfrm>
            <a:off x="613360" y="4370071"/>
            <a:ext cx="33384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cs typeface="Times New Roman" panose="02020603050405020304" pitchFamily="18" charset="0"/>
              </a:rPr>
              <a:t>With a goal of achieving:</a:t>
            </a:r>
          </a:p>
          <a:p>
            <a:pPr lvl="1"/>
            <a:r>
              <a:rPr lang="en-US" sz="1700" dirty="0"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42F289-D7E7-2544-A0C1-A0519DB55D16}"/>
              </a:ext>
            </a:extLst>
          </p:cNvPr>
          <p:cNvSpPr/>
          <p:nvPr/>
        </p:nvSpPr>
        <p:spPr>
          <a:xfrm>
            <a:off x="664234" y="2093506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Jupiter Notebook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2AFB35A-CB9C-354F-61FD-D70A95CE2E33}"/>
              </a:ext>
            </a:extLst>
          </p:cNvPr>
          <p:cNvSpPr/>
          <p:nvPr/>
        </p:nvSpPr>
        <p:spPr>
          <a:xfrm>
            <a:off x="663178" y="2090309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5130A1-FBEE-54C6-1F84-D02357D97538}"/>
              </a:ext>
            </a:extLst>
          </p:cNvPr>
          <p:cNvSpPr/>
          <p:nvPr/>
        </p:nvSpPr>
        <p:spPr>
          <a:xfrm>
            <a:off x="664234" y="2521801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Pandas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7BF48CFB-D292-BC61-9E47-E4ECAA236C8B}"/>
              </a:ext>
            </a:extLst>
          </p:cNvPr>
          <p:cNvSpPr/>
          <p:nvPr/>
        </p:nvSpPr>
        <p:spPr>
          <a:xfrm>
            <a:off x="663178" y="2532502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19DB1-0F1C-8047-6D65-7B874CA3284F}"/>
              </a:ext>
            </a:extLst>
          </p:cNvPr>
          <p:cNvSpPr/>
          <p:nvPr/>
        </p:nvSpPr>
        <p:spPr>
          <a:xfrm>
            <a:off x="664234" y="2961920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24" name="Arrow: Pentagon 23">
            <a:extLst>
              <a:ext uri="{FF2B5EF4-FFF2-40B4-BE49-F238E27FC236}">
                <a16:creationId xmlns:a16="http://schemas.microsoft.com/office/drawing/2014/main" id="{3B98C5A7-87F2-7B92-B58E-29A63810007E}"/>
              </a:ext>
            </a:extLst>
          </p:cNvPr>
          <p:cNvSpPr/>
          <p:nvPr/>
        </p:nvSpPr>
        <p:spPr>
          <a:xfrm>
            <a:off x="663178" y="2957755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5DDDB2-4EF4-B4BB-ACDB-43DA0BC1BBD4}"/>
              </a:ext>
            </a:extLst>
          </p:cNvPr>
          <p:cNvSpPr/>
          <p:nvPr/>
        </p:nvSpPr>
        <p:spPr>
          <a:xfrm>
            <a:off x="660130" y="3400203"/>
            <a:ext cx="334645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39BF1983-DDC5-FB7C-429A-F0AFD31843E2}"/>
              </a:ext>
            </a:extLst>
          </p:cNvPr>
          <p:cNvSpPr/>
          <p:nvPr/>
        </p:nvSpPr>
        <p:spPr>
          <a:xfrm>
            <a:off x="663178" y="3397297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2472F2-4F5F-B4DE-1C9D-44E4881BC54E}"/>
              </a:ext>
            </a:extLst>
          </p:cNvPr>
          <p:cNvSpPr/>
          <p:nvPr/>
        </p:nvSpPr>
        <p:spPr>
          <a:xfrm>
            <a:off x="668160" y="3846043"/>
            <a:ext cx="3338421" cy="3753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Other??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9C798E6D-A8BE-4C91-AF59-11E468B5831C}"/>
              </a:ext>
            </a:extLst>
          </p:cNvPr>
          <p:cNvSpPr/>
          <p:nvPr/>
        </p:nvSpPr>
        <p:spPr>
          <a:xfrm>
            <a:off x="663178" y="3837416"/>
            <a:ext cx="646981" cy="37093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E2DECA0-3ED9-1426-DEDA-C0240F83D3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8786"/>
          <a:stretch/>
        </p:blipFill>
        <p:spPr>
          <a:xfrm>
            <a:off x="766735" y="2109671"/>
            <a:ext cx="291214" cy="353299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A5BC51-F7AD-D9A9-CD25-EB5CF9E71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735" y="2966231"/>
            <a:ext cx="402020" cy="37093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F0DF2F-5206-53F8-762E-6092F1F90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682" y="3424305"/>
            <a:ext cx="398230" cy="340028"/>
          </a:xfrm>
          <a:prstGeom prst="rect">
            <a:avLst/>
          </a:prstGeom>
          <a:effectLst>
            <a:softEdge rad="31750"/>
          </a:effectLst>
        </p:spPr>
      </p:pic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26E81AA-25DD-81BF-2B07-69A6BFD64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255511"/>
              </p:ext>
            </p:extLst>
          </p:nvPr>
        </p:nvGraphicFramePr>
        <p:xfrm>
          <a:off x="668160" y="4956096"/>
          <a:ext cx="5015065" cy="1153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9" name="Picture 38">
            <a:extLst>
              <a:ext uri="{FF2B5EF4-FFF2-40B4-BE49-F238E27FC236}">
                <a16:creationId xmlns:a16="http://schemas.microsoft.com/office/drawing/2014/main" id="{7C7D3C86-69DD-B4A1-3675-645A49B297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805" y="2546563"/>
            <a:ext cx="364303" cy="34980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161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0DE865-9CCE-B2CF-5D16-9B43F32E7CA6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>
            <a:off x="3086511" y="3110449"/>
            <a:ext cx="2400004" cy="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4D74EA5-CE6F-7621-5672-D93030D52EBF}"/>
              </a:ext>
            </a:extLst>
          </p:cNvPr>
          <p:cNvCxnSpPr>
            <a:cxnSpLocks/>
            <a:stCxn id="25" idx="3"/>
            <a:endCxn id="11" idx="1"/>
          </p:cNvCxnSpPr>
          <p:nvPr/>
        </p:nvCxnSpPr>
        <p:spPr>
          <a:xfrm>
            <a:off x="6738661" y="3118500"/>
            <a:ext cx="2400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04EF78E5-AA64-A70B-F2E0-A9C0DD58B324}"/>
              </a:ext>
            </a:extLst>
          </p:cNvPr>
          <p:cNvSpPr/>
          <p:nvPr/>
        </p:nvSpPr>
        <p:spPr>
          <a:xfrm>
            <a:off x="1834365" y="2433686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13" y="13688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Data </a:t>
            </a:r>
            <a:r>
              <a:rPr lang="en-US" sz="5300" dirty="0">
                <a:latin typeface="Congenial SemiBold" panose="020B0604020202020204" pitchFamily="2" charset="0"/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1"/>
            <a:ext cx="10515600" cy="831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The analysis will be based on numerous sources which have been used to collect the following information: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D9D40-6B64-ADC0-E503-6F82D5ED744F}"/>
              </a:ext>
            </a:extLst>
          </p:cNvPr>
          <p:cNvSpPr txBox="1"/>
          <p:nvPr/>
        </p:nvSpPr>
        <p:spPr>
          <a:xfrm>
            <a:off x="1361888" y="3990272"/>
            <a:ext cx="219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OLYMPIC GAME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Year</a:t>
            </a:r>
          </a:p>
          <a:p>
            <a:pPr algn="ctr"/>
            <a:r>
              <a:rPr lang="en-US" dirty="0"/>
              <a:t>Season</a:t>
            </a:r>
          </a:p>
          <a:p>
            <a:pPr algn="ctr"/>
            <a:r>
              <a:rPr lang="en-US" dirty="0"/>
              <a:t>Country</a:t>
            </a:r>
          </a:p>
          <a:p>
            <a:pPr algn="ctr"/>
            <a:r>
              <a:rPr lang="en-US" dirty="0"/>
              <a:t>Sport</a:t>
            </a:r>
          </a:p>
          <a:p>
            <a:pPr algn="ctr"/>
            <a:r>
              <a:rPr lang="en-US" dirty="0"/>
              <a:t>Medalists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E3080-A1A5-5092-FEFB-34371FA5C5FE}"/>
              </a:ext>
            </a:extLst>
          </p:cNvPr>
          <p:cNvSpPr txBox="1"/>
          <p:nvPr/>
        </p:nvSpPr>
        <p:spPr>
          <a:xfrm>
            <a:off x="4983063" y="4015593"/>
            <a:ext cx="219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COUNTRY STATS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GDP</a:t>
            </a:r>
          </a:p>
          <a:p>
            <a:pPr algn="ctr"/>
            <a:r>
              <a:rPr lang="en-US" dirty="0"/>
              <a:t>Population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0CB0AAC-B3E3-0128-2F7A-1CF7533B555D}"/>
              </a:ext>
            </a:extLst>
          </p:cNvPr>
          <p:cNvSpPr/>
          <p:nvPr/>
        </p:nvSpPr>
        <p:spPr>
          <a:xfrm>
            <a:off x="9138665" y="2441737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8E1A2-10DE-F09C-DE62-8D9F4BAE619B}"/>
              </a:ext>
            </a:extLst>
          </p:cNvPr>
          <p:cNvSpPr txBox="1"/>
          <p:nvPr/>
        </p:nvSpPr>
        <p:spPr>
          <a:xfrm>
            <a:off x="8604238" y="4010175"/>
            <a:ext cx="219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ATHLETE BIOS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Gender</a:t>
            </a:r>
          </a:p>
          <a:p>
            <a:pPr algn="ctr"/>
            <a:r>
              <a:rPr lang="en-US" dirty="0"/>
              <a:t>Height</a:t>
            </a:r>
          </a:p>
          <a:p>
            <a:pPr algn="ctr"/>
            <a:r>
              <a:rPr lang="en-US" dirty="0"/>
              <a:t>Weight</a:t>
            </a:r>
          </a:p>
          <a:p>
            <a:pPr algn="ctr"/>
            <a:r>
              <a:rPr lang="en-US" dirty="0"/>
              <a:t>Age</a:t>
            </a:r>
          </a:p>
          <a:p>
            <a:pPr algn="ctr"/>
            <a:r>
              <a:rPr lang="en-US" dirty="0"/>
              <a:t>Sport</a:t>
            </a:r>
          </a:p>
          <a:p>
            <a:pPr algn="ctr"/>
            <a:r>
              <a:rPr lang="en-US" dirty="0"/>
              <a:t>Medalist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BD1BC6-3DA2-4525-DBA1-8128C103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163" y="2943093"/>
            <a:ext cx="590550" cy="3508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C7900C-2843-76A2-05BF-CB2AE65D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598" y="2870533"/>
            <a:ext cx="426279" cy="454510"/>
          </a:xfrm>
          <a:prstGeom prst="rect">
            <a:avLst/>
          </a:prstGeom>
        </p:spPr>
      </p:pic>
      <p:sp>
        <p:nvSpPr>
          <p:cNvPr id="25" name="Diamond 24">
            <a:extLst>
              <a:ext uri="{FF2B5EF4-FFF2-40B4-BE49-F238E27FC236}">
                <a16:creationId xmlns:a16="http://schemas.microsoft.com/office/drawing/2014/main" id="{C86E624A-E153-C5DB-11D7-BF49B90D9F46}"/>
              </a:ext>
            </a:extLst>
          </p:cNvPr>
          <p:cNvSpPr/>
          <p:nvPr/>
        </p:nvSpPr>
        <p:spPr>
          <a:xfrm>
            <a:off x="5486515" y="2441737"/>
            <a:ext cx="1252146" cy="1353526"/>
          </a:xfrm>
          <a:prstGeom prst="diamond">
            <a:avLst/>
          </a:prstGeom>
          <a:solidFill>
            <a:schemeClr val="accent1">
              <a:lumMod val="75000"/>
            </a:schemeClr>
          </a:solidFill>
          <a:effectLst>
            <a:glow rad="139700">
              <a:schemeClr val="accent5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D0EECB-A4A9-F8E3-F169-3C4A917EB4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966" y="2863262"/>
            <a:ext cx="585244" cy="5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Questions</a:t>
            </a:r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</a:rPr>
              <a:t> </a:t>
            </a:r>
            <a:r>
              <a:rPr lang="en-US" sz="5300" dirty="0">
                <a:latin typeface="Congenial SemiBold" panose="020B0604020202020204" pitchFamily="2" charset="0"/>
              </a:rPr>
              <a:t>to  </a:t>
            </a:r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Answer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9BFBC8-4225-215C-A168-E9AC8BCE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103"/>
            <a:ext cx="10515600" cy="831144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goal of the analysis is to answer the following three questions: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BB7D2-5735-1D8C-0282-2BD32E0AC239}"/>
              </a:ext>
            </a:extLst>
          </p:cNvPr>
          <p:cNvSpPr txBox="1"/>
          <p:nvPr/>
        </p:nvSpPr>
        <p:spPr>
          <a:xfrm>
            <a:off x="1242438" y="2210856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4BC5-B412-4729-7911-859AE89C6FFD}"/>
              </a:ext>
            </a:extLst>
          </p:cNvPr>
          <p:cNvSpPr txBox="1"/>
          <p:nvPr/>
        </p:nvSpPr>
        <p:spPr>
          <a:xfrm>
            <a:off x="1188529" y="3328190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C0C0C8-0470-D41D-C811-2FF591761515}"/>
              </a:ext>
            </a:extLst>
          </p:cNvPr>
          <p:cNvSpPr txBox="1"/>
          <p:nvPr/>
        </p:nvSpPr>
        <p:spPr>
          <a:xfrm>
            <a:off x="1203291" y="4445523"/>
            <a:ext cx="533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A76203-932B-D5F5-8CFB-D06506249F1A}"/>
              </a:ext>
            </a:extLst>
          </p:cNvPr>
          <p:cNvSpPr txBox="1"/>
          <p:nvPr/>
        </p:nvSpPr>
        <p:spPr>
          <a:xfrm>
            <a:off x="1868994" y="2460372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 there a correlation between a country’s economic factors (GDP), demographics (population) and medal count?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87BF6-8D6F-9EDB-F893-51364C1A0701}"/>
              </a:ext>
            </a:extLst>
          </p:cNvPr>
          <p:cNvSpPr txBox="1"/>
          <p:nvPr/>
        </p:nvSpPr>
        <p:spPr>
          <a:xfrm>
            <a:off x="1868993" y="3505257"/>
            <a:ext cx="871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Can a model predict, based on an athlete’s physical attributes and team(country), whether they will place a medal?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69759B-C046-F16A-BE8E-B5A765E36822}"/>
              </a:ext>
            </a:extLst>
          </p:cNvPr>
          <p:cNvSpPr txBox="1"/>
          <p:nvPr/>
        </p:nvSpPr>
        <p:spPr>
          <a:xfrm>
            <a:off x="1930332" y="4689951"/>
            <a:ext cx="871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Can a model determine if a hypothetical athlete would win?</a:t>
            </a:r>
          </a:p>
        </p:txBody>
      </p:sp>
    </p:spTree>
    <p:extLst>
      <p:ext uri="{BB962C8B-B14F-4D97-AF65-F5344CB8AC3E}">
        <p14:creationId xmlns:p14="http://schemas.microsoft.com/office/powerpoint/2010/main" val="6116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Dashboard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pic>
        <p:nvPicPr>
          <p:cNvPr id="11" name="Content Placeholder 10" descr="Presentation with bar chart outline">
            <a:extLst>
              <a:ext uri="{FF2B5EF4-FFF2-40B4-BE49-F238E27FC236}">
                <a16:creationId xmlns:a16="http://schemas.microsoft.com/office/drawing/2014/main" id="{F737C196-425F-B24C-0BFD-04157BEE0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9949" y="908413"/>
            <a:ext cx="4772025" cy="477202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622678-DA56-38F7-4732-8B7AE40E4483}"/>
              </a:ext>
            </a:extLst>
          </p:cNvPr>
          <p:cNvSpPr txBox="1"/>
          <p:nvPr/>
        </p:nvSpPr>
        <p:spPr>
          <a:xfrm>
            <a:off x="3409949" y="5495772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SCREENSHOT OF DASHBOARD &amp; HYPERLINKS</a:t>
            </a:r>
          </a:p>
        </p:txBody>
      </p:sp>
    </p:spTree>
    <p:extLst>
      <p:ext uri="{BB962C8B-B14F-4D97-AF65-F5344CB8AC3E}">
        <p14:creationId xmlns:p14="http://schemas.microsoft.com/office/powerpoint/2010/main" val="68777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1180256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Machine Learning Results – q2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2678-DA56-38F7-4732-8B7AE40E4483}"/>
              </a:ext>
            </a:extLst>
          </p:cNvPr>
          <p:cNvSpPr txBox="1"/>
          <p:nvPr/>
        </p:nvSpPr>
        <p:spPr>
          <a:xfrm>
            <a:off x="3409949" y="5495772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SCREENSHOT OF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FB1C7B-A0B4-7AB4-AF74-3C2428B6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403" y="2662074"/>
            <a:ext cx="226726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8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rophy outline">
            <a:extLst>
              <a:ext uri="{FF2B5EF4-FFF2-40B4-BE49-F238E27FC236}">
                <a16:creationId xmlns:a16="http://schemas.microsoft.com/office/drawing/2014/main" id="{D7CF39CE-8E27-CB1B-1D09-4476CE4A2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9442" y="2181225"/>
            <a:ext cx="2676630" cy="267663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1180256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STXingkai" panose="020B0503020204020204" pitchFamily="2" charset="-122"/>
                <a:ea typeface="STXingkai" panose="020B0503020204020204" pitchFamily="2" charset="-122"/>
              </a:rPr>
              <a:t>Machine Learning Results – q3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Congenial SemiBold" panose="020B06040202020202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2678-DA56-38F7-4732-8B7AE40E4483}"/>
              </a:ext>
            </a:extLst>
          </p:cNvPr>
          <p:cNvSpPr txBox="1"/>
          <p:nvPr/>
        </p:nvSpPr>
        <p:spPr>
          <a:xfrm>
            <a:off x="3409949" y="5495772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SCREENSHOT OF RESULTS</a:t>
            </a:r>
          </a:p>
        </p:txBody>
      </p:sp>
    </p:spTree>
    <p:extLst>
      <p:ext uri="{BB962C8B-B14F-4D97-AF65-F5344CB8AC3E}">
        <p14:creationId xmlns:p14="http://schemas.microsoft.com/office/powerpoint/2010/main" val="221138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lipboard Checked with solid fill">
            <a:extLst>
              <a:ext uri="{FF2B5EF4-FFF2-40B4-BE49-F238E27FC236}">
                <a16:creationId xmlns:a16="http://schemas.microsoft.com/office/drawing/2014/main" id="{D7CF39CE-8E27-CB1B-1D09-4476CE4A2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29442" y="2181225"/>
            <a:ext cx="2676630" cy="2676630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2E5C79C-2A56-AB35-C479-B3A94823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769" y="245632"/>
            <a:ext cx="11180256" cy="1325563"/>
          </a:xfrm>
        </p:spPr>
        <p:txBody>
          <a:bodyPr>
            <a:normAutofit fontScale="90000"/>
          </a:bodyPr>
          <a:lstStyle/>
          <a:p>
            <a:r>
              <a:rPr lang="en-US" sz="8800" dirty="0">
                <a:solidFill>
                  <a:schemeClr val="accent1">
                    <a:lumMod val="75000"/>
                  </a:schemeClr>
                </a:solidFill>
                <a:latin typeface="Mistral" panose="03090702030407020403" pitchFamily="66" charset="0"/>
                <a:ea typeface="STXingkai" panose="020B0503020204020204" pitchFamily="2" charset="-122"/>
              </a:rPr>
              <a:t>Closing Statements</a:t>
            </a:r>
            <a:endParaRPr lang="en-US" sz="8800" dirty="0">
              <a:solidFill>
                <a:schemeClr val="accent1">
                  <a:lumMod val="75000"/>
                </a:schemeClr>
              </a:solidFill>
              <a:latin typeface="Mistral" panose="03090702030407020403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622678-DA56-38F7-4732-8B7AE40E4483}"/>
              </a:ext>
            </a:extLst>
          </p:cNvPr>
          <p:cNvSpPr txBox="1"/>
          <p:nvPr/>
        </p:nvSpPr>
        <p:spPr>
          <a:xfrm>
            <a:off x="3409949" y="5495772"/>
            <a:ext cx="521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INSERT SUMMARY STATEMENTS</a:t>
            </a:r>
          </a:p>
        </p:txBody>
      </p:sp>
    </p:spTree>
    <p:extLst>
      <p:ext uri="{BB962C8B-B14F-4D97-AF65-F5344CB8AC3E}">
        <p14:creationId xmlns:p14="http://schemas.microsoft.com/office/powerpoint/2010/main" val="401844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1532</TotalTime>
  <Words>233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STXingkai</vt:lpstr>
      <vt:lpstr>Arial</vt:lpstr>
      <vt:lpstr>Brush Script MT</vt:lpstr>
      <vt:lpstr>Calibri</vt:lpstr>
      <vt:lpstr>Calibri Light</vt:lpstr>
      <vt:lpstr>Congenial SemiBold</vt:lpstr>
      <vt:lpstr>Mistral</vt:lpstr>
      <vt:lpstr>Office Theme</vt:lpstr>
      <vt:lpstr>Olympic  Medaling</vt:lpstr>
      <vt:lpstr>Meet the Team</vt:lpstr>
      <vt:lpstr>Overview</vt:lpstr>
      <vt:lpstr>Data Introduction</vt:lpstr>
      <vt:lpstr>Questions to  Answer</vt:lpstr>
      <vt:lpstr>Dashboard</vt:lpstr>
      <vt:lpstr>Machine Learning Results – q2</vt:lpstr>
      <vt:lpstr>Machine Learning Results – q3</vt:lpstr>
      <vt:lpstr>Closing Statements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  Medaling</dc:title>
  <dc:creator>Laura Lewis</dc:creator>
  <cp:lastModifiedBy>Laura Lewis</cp:lastModifiedBy>
  <cp:revision>5</cp:revision>
  <dcterms:created xsi:type="dcterms:W3CDTF">2023-03-15T14:52:59Z</dcterms:created>
  <dcterms:modified xsi:type="dcterms:W3CDTF">2023-03-16T16:31:30Z</dcterms:modified>
</cp:coreProperties>
</file>