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notesMasterIdLst>
    <p:notesMasterId r:id="rId40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80" r:id="rId14"/>
    <p:sldId id="281" r:id="rId15"/>
    <p:sldId id="264" r:id="rId16"/>
    <p:sldId id="265" r:id="rId17"/>
    <p:sldId id="272" r:id="rId18"/>
    <p:sldId id="273" r:id="rId19"/>
    <p:sldId id="274" r:id="rId20"/>
    <p:sldId id="275" r:id="rId21"/>
    <p:sldId id="276" r:id="rId22"/>
    <p:sldId id="289" r:id="rId23"/>
    <p:sldId id="277" r:id="rId24"/>
    <p:sldId id="278" r:id="rId25"/>
    <p:sldId id="279" r:id="rId26"/>
    <p:sldId id="282" r:id="rId27"/>
    <p:sldId id="283" r:id="rId28"/>
    <p:sldId id="284" r:id="rId29"/>
    <p:sldId id="285" r:id="rId30"/>
    <p:sldId id="288" r:id="rId31"/>
    <p:sldId id="287" r:id="rId32"/>
    <p:sldId id="290" r:id="rId33"/>
    <p:sldId id="286" r:id="rId34"/>
    <p:sldId id="266" r:id="rId35"/>
    <p:sldId id="267" r:id="rId36"/>
    <p:sldId id="269" r:id="rId37"/>
    <p:sldId id="270" r:id="rId38"/>
    <p:sldId id="271" r:id="rId39"/>
  </p:sldIdLst>
  <p:sldSz cx="11998325" cy="7559675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0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de-DE" sz="4400" b="0" strike="noStrike" spc="-1">
                <a:latin typeface="Arial"/>
              </a:rPr>
              <a:t>Folie mittels Klicken verschieben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2000" b="0" strike="noStrike" spc="-1">
                <a:latin typeface="Arial"/>
              </a:rPr>
              <a:t>Format der Notizen mittels Klicken bearbeiten</a:t>
            </a:r>
          </a:p>
        </p:txBody>
      </p:sp>
      <p:sp>
        <p:nvSpPr>
          <p:cNvPr id="1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1400" b="0" strike="noStrike" spc="-1">
                <a:latin typeface="Times New Roman"/>
              </a:rPr>
              <a:t>&lt;Kopfzeile&gt;</a:t>
            </a:r>
          </a:p>
        </p:txBody>
      </p:sp>
      <p:sp>
        <p:nvSpPr>
          <p:cNvPr id="1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de-DE" sz="1400" b="0" strike="noStrike" spc="-1">
                <a:latin typeface="Times New Roman"/>
              </a:rPr>
              <a:t>&lt;Datum/Uhrzeit&gt;</a:t>
            </a:r>
          </a:p>
        </p:txBody>
      </p:sp>
      <p:sp>
        <p:nvSpPr>
          <p:cNvPr id="1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de-DE" sz="1400" b="0" strike="noStrike" spc="-1">
                <a:latin typeface="Times New Roman"/>
              </a:rPr>
              <a:t>&lt;Fußzeile&gt;</a:t>
            </a:r>
          </a:p>
        </p:txBody>
      </p:sp>
      <p:sp>
        <p:nvSpPr>
          <p:cNvPr id="1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30188104-4A55-4174-8619-F54A96B2F329}" type="slidenum">
              <a:rPr lang="de-DE" sz="1400" b="0" strike="noStrike" spc="-1">
                <a:latin typeface="Times New Roman"/>
              </a:rPr>
              <a:t>‹Nr.›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98488" y="812800"/>
            <a:ext cx="6362700" cy="4008438"/>
          </a:xfrm>
          <a:prstGeom prst="rect">
            <a:avLst/>
          </a:prstGeom>
        </p:spPr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5640">
              <a:lnSpc>
                <a:spcPct val="100000"/>
              </a:lnSpc>
            </a:pPr>
            <a:r>
              <a:rPr lang="de-DE" sz="2000" b="0" strike="noStrike" spc="-1">
                <a:latin typeface="Arial"/>
              </a:rPr>
              <a:t>Nach Aufbau die nächsten Folien zeigen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98488" y="812800"/>
            <a:ext cx="6362700" cy="40084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Hinweis: Publish: </a:t>
            </a:r>
            <a:r>
              <a:rPr lang="de-DE" dirty="0" err="1"/>
              <a:t>Installing</a:t>
            </a:r>
            <a:r>
              <a:rPr lang="de-DE" dirty="0"/>
              <a:t>: </a:t>
            </a:r>
            <a:r>
              <a:rPr lang="de-DE" dirty="0" err="1"/>
              <a:t>runtime.linux</a:t>
            </a:r>
            <a:r>
              <a:rPr lang="de-DE" dirty="0"/>
              <a:t>-arm…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0188104-4A55-4174-8619-F54A96B2F329}" type="slidenum">
              <a:rPr lang="de-DE" sz="1400" b="0" strike="noStrike" spc="-1" smtClean="0">
                <a:latin typeface="Times New Roman"/>
              </a:rPr>
              <a:t>24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659346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98488" y="812800"/>
            <a:ext cx="6362700" cy="40084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Hinweis: Publish: </a:t>
            </a:r>
            <a:r>
              <a:rPr lang="de-DE" dirty="0" err="1"/>
              <a:t>Installing</a:t>
            </a:r>
            <a:r>
              <a:rPr lang="de-DE" dirty="0"/>
              <a:t>: </a:t>
            </a:r>
            <a:r>
              <a:rPr lang="de-DE" dirty="0" err="1"/>
              <a:t>runtime.linux</a:t>
            </a:r>
            <a:r>
              <a:rPr lang="de-DE" dirty="0"/>
              <a:t>-arm…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0188104-4A55-4174-8619-F54A96B2F329}" type="slidenum">
              <a:rPr lang="de-DE" sz="1400" b="0" strike="noStrike" spc="-1" smtClean="0">
                <a:latin typeface="Times New Roman"/>
              </a:rPr>
              <a:t>25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346846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98488" y="812800"/>
            <a:ext cx="6362700" cy="40084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Hinweis: Publish: </a:t>
            </a:r>
            <a:r>
              <a:rPr lang="de-DE" dirty="0" err="1"/>
              <a:t>Installing</a:t>
            </a:r>
            <a:r>
              <a:rPr lang="de-DE" dirty="0"/>
              <a:t>: </a:t>
            </a:r>
            <a:r>
              <a:rPr lang="de-DE" dirty="0" err="1"/>
              <a:t>runtime.linux</a:t>
            </a:r>
            <a:r>
              <a:rPr lang="de-DE" dirty="0"/>
              <a:t>-arm…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0188104-4A55-4174-8619-F54A96B2F329}" type="slidenum">
              <a:rPr lang="de-DE" sz="1400" b="0" strike="noStrike" spc="-1" smtClean="0">
                <a:latin typeface="Times New Roman"/>
              </a:rPr>
              <a:t>26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506435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98488" y="812800"/>
            <a:ext cx="6362700" cy="40084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Hinweis: Publish: </a:t>
            </a:r>
            <a:r>
              <a:rPr lang="de-DE" dirty="0" err="1"/>
              <a:t>Installing</a:t>
            </a:r>
            <a:r>
              <a:rPr lang="de-DE" dirty="0"/>
              <a:t>: </a:t>
            </a:r>
            <a:r>
              <a:rPr lang="de-DE" dirty="0" err="1"/>
              <a:t>runtime.linux</a:t>
            </a:r>
            <a:r>
              <a:rPr lang="de-DE" dirty="0"/>
              <a:t>-arm…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0188104-4A55-4174-8619-F54A96B2F329}" type="slidenum">
              <a:rPr lang="de-DE" sz="1400" b="0" strike="noStrike" spc="-1" smtClean="0">
                <a:latin typeface="Times New Roman"/>
              </a:rPr>
              <a:t>27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719630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98488" y="812800"/>
            <a:ext cx="6362700" cy="40084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Hinweis: Publish: </a:t>
            </a:r>
            <a:r>
              <a:rPr lang="de-DE" dirty="0" err="1"/>
              <a:t>Installing</a:t>
            </a:r>
            <a:r>
              <a:rPr lang="de-DE" dirty="0"/>
              <a:t>: </a:t>
            </a:r>
            <a:r>
              <a:rPr lang="de-DE" dirty="0" err="1"/>
              <a:t>runtime.linux</a:t>
            </a:r>
            <a:r>
              <a:rPr lang="de-DE" dirty="0"/>
              <a:t>-arm…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0188104-4A55-4174-8619-F54A96B2F329}" type="slidenum">
              <a:rPr lang="de-DE" sz="1400" b="0" strike="noStrike" spc="-1" smtClean="0">
                <a:latin typeface="Times New Roman"/>
              </a:rPr>
              <a:t>28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88923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98488" y="812800"/>
            <a:ext cx="6362700" cy="40084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0188104-4A55-4174-8619-F54A96B2F329}" type="slidenum">
              <a:rPr lang="de-DE" sz="1400" b="0" strike="noStrike" spc="-1" smtClean="0">
                <a:latin typeface="Times New Roman"/>
              </a:rPr>
              <a:t>16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09345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98488" y="812800"/>
            <a:ext cx="6362700" cy="40084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Hinweis: Publish: </a:t>
            </a:r>
            <a:r>
              <a:rPr lang="de-DE" dirty="0" err="1"/>
              <a:t>Installing</a:t>
            </a:r>
            <a:r>
              <a:rPr lang="de-DE" dirty="0"/>
              <a:t>: </a:t>
            </a:r>
            <a:r>
              <a:rPr lang="de-DE" dirty="0" err="1"/>
              <a:t>runtime.linux</a:t>
            </a:r>
            <a:r>
              <a:rPr lang="de-DE" dirty="0"/>
              <a:t>-arm…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0188104-4A55-4174-8619-F54A96B2F329}" type="slidenum">
              <a:rPr lang="de-DE" sz="1400" b="0" strike="noStrike" spc="-1" smtClean="0">
                <a:latin typeface="Times New Roman"/>
              </a:rPr>
              <a:t>17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17565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98488" y="812800"/>
            <a:ext cx="6362700" cy="40084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Hinweis: Publish: </a:t>
            </a:r>
            <a:r>
              <a:rPr lang="de-DE" dirty="0" err="1"/>
              <a:t>Installing</a:t>
            </a:r>
            <a:r>
              <a:rPr lang="de-DE" dirty="0"/>
              <a:t>: </a:t>
            </a:r>
            <a:r>
              <a:rPr lang="de-DE" dirty="0" err="1"/>
              <a:t>runtime.linux</a:t>
            </a:r>
            <a:r>
              <a:rPr lang="de-DE" dirty="0"/>
              <a:t>-arm…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0188104-4A55-4174-8619-F54A96B2F329}" type="slidenum">
              <a:rPr lang="de-DE" sz="1400" b="0" strike="noStrike" spc="-1" smtClean="0">
                <a:latin typeface="Times New Roman"/>
              </a:rPr>
              <a:t>18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61475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98488" y="812800"/>
            <a:ext cx="6362700" cy="40084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Hinweis: Publish: </a:t>
            </a:r>
            <a:r>
              <a:rPr lang="de-DE" dirty="0" err="1"/>
              <a:t>Installing</a:t>
            </a:r>
            <a:r>
              <a:rPr lang="de-DE" dirty="0"/>
              <a:t>: </a:t>
            </a:r>
            <a:r>
              <a:rPr lang="de-DE" dirty="0" err="1"/>
              <a:t>runtime.linux</a:t>
            </a:r>
            <a:r>
              <a:rPr lang="de-DE" dirty="0"/>
              <a:t>-arm…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0188104-4A55-4174-8619-F54A96B2F329}" type="slidenum">
              <a:rPr lang="de-DE" sz="1400" b="0" strike="noStrike" spc="-1" smtClean="0">
                <a:latin typeface="Times New Roman"/>
              </a:rPr>
              <a:t>19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9327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98488" y="812800"/>
            <a:ext cx="6362700" cy="40084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Hinweis: Publish: </a:t>
            </a:r>
            <a:r>
              <a:rPr lang="de-DE" dirty="0" err="1"/>
              <a:t>Installing</a:t>
            </a:r>
            <a:r>
              <a:rPr lang="de-DE" dirty="0"/>
              <a:t>: </a:t>
            </a:r>
            <a:r>
              <a:rPr lang="de-DE" dirty="0" err="1"/>
              <a:t>runtime.linux</a:t>
            </a:r>
            <a:r>
              <a:rPr lang="de-DE" dirty="0"/>
              <a:t>-arm…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0188104-4A55-4174-8619-F54A96B2F329}" type="slidenum">
              <a:rPr lang="de-DE" sz="1400" b="0" strike="noStrike" spc="-1" smtClean="0">
                <a:latin typeface="Times New Roman"/>
              </a:rPr>
              <a:t>20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835238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98488" y="812800"/>
            <a:ext cx="6362700" cy="40084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Hinweis: Publish: </a:t>
            </a:r>
            <a:r>
              <a:rPr lang="de-DE" dirty="0" err="1"/>
              <a:t>Installing</a:t>
            </a:r>
            <a:r>
              <a:rPr lang="de-DE" dirty="0"/>
              <a:t>: </a:t>
            </a:r>
            <a:r>
              <a:rPr lang="de-DE" dirty="0" err="1"/>
              <a:t>runtime.linux</a:t>
            </a:r>
            <a:r>
              <a:rPr lang="de-DE" dirty="0"/>
              <a:t>-arm…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0188104-4A55-4174-8619-F54A96B2F329}" type="slidenum">
              <a:rPr lang="de-DE" sz="1400" b="0" strike="noStrike" spc="-1" smtClean="0">
                <a:latin typeface="Times New Roman"/>
              </a:rPr>
              <a:t>21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88173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98488" y="812800"/>
            <a:ext cx="6362700" cy="40084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Hinweis: Publish: </a:t>
            </a:r>
            <a:r>
              <a:rPr lang="de-DE" dirty="0" err="1"/>
              <a:t>Installing</a:t>
            </a:r>
            <a:r>
              <a:rPr lang="de-DE" dirty="0"/>
              <a:t>: </a:t>
            </a:r>
            <a:r>
              <a:rPr lang="de-DE" dirty="0" err="1"/>
              <a:t>runtime.linux</a:t>
            </a:r>
            <a:r>
              <a:rPr lang="de-DE" dirty="0"/>
              <a:t>-arm…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0188104-4A55-4174-8619-F54A96B2F329}" type="slidenum">
              <a:rPr lang="de-DE" sz="1400" b="0" strike="noStrike" spc="-1" smtClean="0">
                <a:latin typeface="Times New Roman"/>
              </a:rPr>
              <a:t>22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13288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98488" y="812800"/>
            <a:ext cx="6362700" cy="40084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Hinweis: Publish: </a:t>
            </a:r>
            <a:r>
              <a:rPr lang="de-DE" dirty="0" err="1"/>
              <a:t>Installing</a:t>
            </a:r>
            <a:r>
              <a:rPr lang="de-DE" dirty="0"/>
              <a:t>: </a:t>
            </a:r>
            <a:r>
              <a:rPr lang="de-DE" dirty="0" err="1"/>
              <a:t>runtime.linux</a:t>
            </a:r>
            <a:r>
              <a:rPr lang="de-DE" dirty="0"/>
              <a:t>-arm…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0188104-4A55-4174-8619-F54A96B2F329}" type="slidenum">
              <a:rPr lang="de-DE" sz="1400" b="0" strike="noStrike" spc="-1" smtClean="0">
                <a:latin typeface="Times New Roman"/>
              </a:rPr>
              <a:t>23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77003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47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53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54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85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91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92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4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4"/>
          <p:cNvPicPr/>
          <p:nvPr/>
        </p:nvPicPr>
        <p:blipFill>
          <a:blip r:embed="rId15"/>
          <a:stretch/>
        </p:blipFill>
        <p:spPr>
          <a:xfrm>
            <a:off x="10357920" y="5242680"/>
            <a:ext cx="983880" cy="123624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de-DE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rafik 46"/>
          <p:cNvPicPr/>
          <p:nvPr/>
        </p:nvPicPr>
        <p:blipFill>
          <a:blip r:embed="rId15"/>
          <a:stretch/>
        </p:blipFill>
        <p:spPr>
          <a:xfrm>
            <a:off x="599040" y="121320"/>
            <a:ext cx="983880" cy="123624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de-DE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rafik 46"/>
          <p:cNvPicPr/>
          <p:nvPr/>
        </p:nvPicPr>
        <p:blipFill>
          <a:blip r:embed="rId15"/>
          <a:stretch/>
        </p:blipFill>
        <p:spPr>
          <a:xfrm>
            <a:off x="599040" y="121320"/>
            <a:ext cx="983880" cy="1236240"/>
          </a:xfrm>
          <a:prstGeom prst="rect">
            <a:avLst/>
          </a:prstGeom>
          <a:ln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778040" y="301320"/>
            <a:ext cx="9618480" cy="12610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de-DE" sz="18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de-DE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de-DE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win32diskimager" TargetMode="External"/><Relationship Id="rId2" Type="http://schemas.openxmlformats.org/officeDocument/2006/relationships/hyperlink" Target="https://github.com/FrankPfattheicher/RaspiDotnet" TargetMode="External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aspbian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548640" y="301320"/>
            <a:ext cx="10797480" cy="445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de-DE" sz="8000" b="0" strike="noStrike" spc="-1">
                <a:solidFill>
                  <a:srgbClr val="04617B"/>
                </a:solidFill>
                <a:latin typeface="Source Sans Pro Light"/>
                <a:ea typeface="DejaVu Sans"/>
              </a:rPr>
              <a:t>Using </a:t>
            </a:r>
            <a:r>
              <a:rPr lang="de-DE" sz="8000" b="1" strike="noStrike" spc="-1">
                <a:solidFill>
                  <a:srgbClr val="04617B"/>
                </a:solidFill>
                <a:latin typeface="Source Sans Pro Light"/>
                <a:ea typeface="DejaVu Sans"/>
              </a:rPr>
              <a:t>.NET</a:t>
            </a:r>
            <a:br/>
            <a:r>
              <a:rPr lang="de-DE" sz="8000" b="0" strike="noStrike" spc="-1">
                <a:solidFill>
                  <a:srgbClr val="04617B"/>
                </a:solidFill>
                <a:latin typeface="Source Sans Pro Light"/>
                <a:ea typeface="DejaVu Sans"/>
              </a:rPr>
              <a:t>with the</a:t>
            </a:r>
            <a:br/>
            <a:r>
              <a:rPr lang="de-DE" sz="8000" b="1" strike="noStrike" spc="-1">
                <a:solidFill>
                  <a:srgbClr val="04617B"/>
                </a:solidFill>
                <a:latin typeface="Source Sans Pro Light"/>
                <a:ea typeface="DejaVu Sans"/>
              </a:rPr>
              <a:t>Raspberry Pi</a:t>
            </a:r>
            <a:endParaRPr lang="de-DE" sz="8000" b="0" strike="noStrike" spc="-1"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552960" y="5216400"/>
            <a:ext cx="10788840" cy="1549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de-DE" sz="3600" b="1" strike="noStrike" spc="-1">
                <a:solidFill>
                  <a:srgbClr val="DBF5F9"/>
                </a:solidFill>
                <a:latin typeface="Source Sans Pro"/>
                <a:ea typeface="DejaVu Sans"/>
              </a:rPr>
              <a:t>.NET User Group Karlsruhe 2018</a:t>
            </a:r>
            <a:endParaRPr lang="de-DE" sz="3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3600" b="1" strike="noStrike" spc="-1">
                <a:solidFill>
                  <a:srgbClr val="DBF5F9"/>
                </a:solidFill>
                <a:latin typeface="Source Sans Pro"/>
                <a:ea typeface="DejaVu Sans"/>
              </a:rPr>
              <a:t>Frank Pfattheicher</a:t>
            </a:r>
            <a:endParaRPr lang="de-DE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13673976-A79B-42F0-A665-4BF3D37C1D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147" y="1762274"/>
            <a:ext cx="3183314" cy="2232454"/>
          </a:xfrm>
          <a:prstGeom prst="rect">
            <a:avLst/>
          </a:prstGeom>
        </p:spPr>
      </p:pic>
      <p:sp>
        <p:nvSpPr>
          <p:cNvPr id="217" name="CustomShape 1"/>
          <p:cNvSpPr/>
          <p:nvPr/>
        </p:nvSpPr>
        <p:spPr>
          <a:xfrm>
            <a:off x="599040" y="1828800"/>
            <a:ext cx="10829880" cy="53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57200">
              <a:lnSpc>
                <a:spcPct val="120000"/>
              </a:lnSpc>
              <a:spcBef>
                <a:spcPts val="499"/>
              </a:spcBef>
            </a:pPr>
            <a:endParaRPr lang="de-DE" sz="3200" spc="-1" dirty="0"/>
          </a:p>
          <a:p>
            <a:pPr marL="457200">
              <a:lnSpc>
                <a:spcPct val="120000"/>
              </a:lnSpc>
              <a:spcBef>
                <a:spcPts val="499"/>
              </a:spcBef>
            </a:pPr>
            <a:endParaRPr lang="de-DE" sz="3200" spc="-1" dirty="0"/>
          </a:p>
          <a:p>
            <a:pPr marL="457200">
              <a:lnSpc>
                <a:spcPct val="120000"/>
              </a:lnSpc>
              <a:spcBef>
                <a:spcPts val="499"/>
              </a:spcBef>
            </a:pPr>
            <a:endParaRPr lang="de-DE" sz="3200" spc="-1" dirty="0"/>
          </a:p>
          <a:p>
            <a:pPr marL="457200">
              <a:lnSpc>
                <a:spcPct val="120000"/>
              </a:lnSpc>
              <a:spcBef>
                <a:spcPts val="499"/>
              </a:spcBef>
            </a:pPr>
            <a:r>
              <a:rPr lang="de-DE" sz="3200" spc="-1" dirty="0"/>
              <a:t>Raspberry Pi 1	   Raspberry Pi 2	    Raspberry Pi 3</a:t>
            </a:r>
          </a:p>
          <a:p>
            <a:pPr marL="457200">
              <a:lnSpc>
                <a:spcPct val="120000"/>
              </a:lnSpc>
              <a:spcBef>
                <a:spcPts val="499"/>
              </a:spcBef>
            </a:pPr>
            <a:endParaRPr lang="de-DE" sz="3200" spc="-1" dirty="0"/>
          </a:p>
          <a:p>
            <a:pPr marL="457200">
              <a:lnSpc>
                <a:spcPct val="120000"/>
              </a:lnSpc>
              <a:spcBef>
                <a:spcPts val="499"/>
              </a:spcBef>
            </a:pPr>
            <a:endParaRPr lang="de-DE" sz="3200" spc="-1" dirty="0"/>
          </a:p>
          <a:p>
            <a:pPr marL="457200">
              <a:lnSpc>
                <a:spcPct val="120000"/>
              </a:lnSpc>
              <a:spcBef>
                <a:spcPts val="499"/>
              </a:spcBef>
            </a:pPr>
            <a:endParaRPr lang="de-DE" sz="3200" spc="-1" dirty="0"/>
          </a:p>
          <a:p>
            <a:pPr marL="457200">
              <a:lnSpc>
                <a:spcPct val="120000"/>
              </a:lnSpc>
              <a:spcBef>
                <a:spcPts val="499"/>
              </a:spcBef>
            </a:pPr>
            <a:r>
              <a:rPr lang="de-DE" sz="3200" spc="-1" dirty="0"/>
              <a:t>		  Zero				</a:t>
            </a:r>
            <a:r>
              <a:rPr lang="de-DE" sz="3200" spc="-1" dirty="0" err="1"/>
              <a:t>Compute</a:t>
            </a:r>
            <a:r>
              <a:rPr lang="de-DE" sz="3200" spc="-1" dirty="0"/>
              <a:t> Module</a:t>
            </a:r>
          </a:p>
        </p:txBody>
      </p:sp>
      <p:sp>
        <p:nvSpPr>
          <p:cNvPr id="218" name="CustomShape 2"/>
          <p:cNvSpPr/>
          <p:nvPr/>
        </p:nvSpPr>
        <p:spPr>
          <a:xfrm>
            <a:off x="1778040" y="301320"/>
            <a:ext cx="961848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de-DE" sz="4400" spc="-1" dirty="0">
                <a:solidFill>
                  <a:srgbClr val="000000"/>
                </a:solidFill>
              </a:rPr>
              <a:t>Hardware-Varianten</a:t>
            </a:r>
            <a:endParaRPr lang="de-DE" sz="4400" b="0" strike="noStrike" spc="-1" dirty="0">
              <a:latin typeface="Arial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7B4775A-D52F-432C-A3A8-7C3B2B13A7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973" y="1483771"/>
            <a:ext cx="2789460" cy="278946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A48F4E5-44F9-455C-BA24-6300CC9D58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92" y="1562400"/>
            <a:ext cx="2969781" cy="2217437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513CC730-998C-4ECC-8ED1-EE28196801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018" y="5117221"/>
            <a:ext cx="2026315" cy="98498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AB978984-A433-4041-A712-7983064F0C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695" y="4835612"/>
            <a:ext cx="2779612" cy="155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88296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599040" y="1828800"/>
            <a:ext cx="10829880" cy="53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SD-Karte einsetzen, Stromversorgung anstecken / einschalten</a:t>
            </a:r>
            <a:endParaRPr lang="de-DE" sz="28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Resized root filesystem. Rebooting in 5 seconds…</a:t>
            </a:r>
            <a:endParaRPr lang="de-DE" sz="28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Vier Himbeeren :-)</a:t>
            </a:r>
            <a:endParaRPr lang="de-DE" sz="28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Welcome to the Raspberry Pi Desktop – Setup Assistent</a:t>
            </a:r>
            <a:endParaRPr lang="de-DE" sz="28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Land, Sprache, Tastatur und Zeitzone einstellen</a:t>
            </a:r>
            <a:endParaRPr lang="de-DE" sz="28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Neues Passwort vergeben</a:t>
            </a:r>
            <a:endParaRPr lang="de-DE" sz="28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Netzwerk verbinden (optional)</a:t>
            </a:r>
            <a:endParaRPr lang="de-DE" sz="28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Updates und gewählte Sprache installieren </a:t>
            </a:r>
            <a:endParaRPr lang="de-DE" sz="28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Fertig. Neustart</a:t>
            </a:r>
            <a:endParaRPr lang="de-DE" sz="2800" b="0" strike="noStrike" spc="-1"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1778040" y="301320"/>
            <a:ext cx="961848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Erster Start</a:t>
            </a:r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599040" y="1828800"/>
            <a:ext cx="10829880" cy="53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Grundlegende Einstellungen</a:t>
            </a:r>
          </a:p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de-DE" sz="2800" b="1" strike="noStrike" spc="-1" dirty="0"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1778040" y="301320"/>
            <a:ext cx="961848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Und jetzt?</a:t>
            </a:r>
            <a:endParaRPr lang="de-DE" sz="4400" b="0" strike="noStrike" spc="-1">
              <a:latin typeface="Arial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F3DDEC4-AB4F-4A68-B361-2F26B1C193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681" y="2511455"/>
            <a:ext cx="7285839" cy="4711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599040" y="1828800"/>
            <a:ext cx="10829880" cy="53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Externer Zugriff</a:t>
            </a:r>
          </a:p>
          <a:p>
            <a:pPr marL="56592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SSH </a:t>
            </a:r>
            <a:r>
              <a:rPr lang="de-DE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– Secure Shell – Remotezugriff auf Kommandozeile</a:t>
            </a:r>
          </a:p>
          <a:p>
            <a:pPr marL="56592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de-DE" sz="2800" b="1" strike="noStrike" spc="-1" dirty="0">
                <a:latin typeface="Arial"/>
              </a:rPr>
              <a:t>VNC </a:t>
            </a:r>
            <a:r>
              <a:rPr lang="de-DE" sz="2800" b="0" strike="noStrike" spc="-1" dirty="0">
                <a:latin typeface="Arial"/>
              </a:rPr>
              <a:t>– Remotezugriff auf GUI</a:t>
            </a:r>
          </a:p>
          <a:p>
            <a:pPr marL="10872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800" b="1" dirty="0"/>
              <a:t>Geräteinterne Kommunikation zwischen Schaltungsteilen </a:t>
            </a:r>
            <a:endParaRPr lang="de-DE" sz="2800" spc="-1" dirty="0">
              <a:latin typeface="Arial"/>
            </a:endParaRPr>
          </a:p>
          <a:p>
            <a:pPr marL="565920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de-DE" sz="2800" b="1" spc="-1" dirty="0">
                <a:latin typeface="Arial"/>
              </a:rPr>
              <a:t>SPI </a:t>
            </a:r>
            <a:r>
              <a:rPr lang="de-DE" sz="2800" spc="-1" dirty="0">
                <a:latin typeface="Arial"/>
              </a:rPr>
              <a:t>–</a:t>
            </a:r>
            <a:r>
              <a:rPr lang="de-DE" sz="2800" spc="-1" dirty="0"/>
              <a:t> Serial </a:t>
            </a:r>
            <a:r>
              <a:rPr lang="de-DE" sz="2800" spc="-1" dirty="0" err="1"/>
              <a:t>Peripheral</a:t>
            </a:r>
            <a:r>
              <a:rPr lang="de-DE" sz="2800" spc="-1" dirty="0"/>
              <a:t> Interface </a:t>
            </a:r>
          </a:p>
          <a:p>
            <a:pPr marL="56592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de-DE" sz="2800" b="1" strike="noStrike" spc="-1" dirty="0">
                <a:latin typeface="Arial"/>
              </a:rPr>
              <a:t>I2C </a:t>
            </a:r>
            <a:r>
              <a:rPr lang="de-DE" sz="2800" spc="-1" dirty="0"/>
              <a:t>– Inter-Integrated Circuit</a:t>
            </a:r>
          </a:p>
          <a:p>
            <a:pPr marL="56592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de-DE" sz="2800" b="1" spc="-1" dirty="0" err="1">
                <a:latin typeface="Arial"/>
              </a:rPr>
              <a:t>Eindraht</a:t>
            </a:r>
            <a:r>
              <a:rPr lang="de-DE" sz="2800" b="1" spc="-1" dirty="0">
                <a:latin typeface="Arial"/>
              </a:rPr>
              <a:t>-Bus</a:t>
            </a:r>
            <a:r>
              <a:rPr lang="de-DE" sz="2800" spc="-1" dirty="0">
                <a:latin typeface="Arial"/>
              </a:rPr>
              <a:t> (</a:t>
            </a:r>
            <a:r>
              <a:rPr lang="de-DE" sz="2800" spc="-1" dirty="0" err="1">
                <a:latin typeface="Arial"/>
              </a:rPr>
              <a:t>OneWire</a:t>
            </a:r>
            <a:r>
              <a:rPr lang="de-DE" sz="2800" spc="-1" dirty="0">
                <a:latin typeface="Arial"/>
              </a:rPr>
              <a:t>)</a:t>
            </a:r>
          </a:p>
        </p:txBody>
      </p:sp>
      <p:sp>
        <p:nvSpPr>
          <p:cNvPr id="222" name="CustomShape 2"/>
          <p:cNvSpPr/>
          <p:nvPr/>
        </p:nvSpPr>
        <p:spPr>
          <a:xfrm>
            <a:off x="1778040" y="301320"/>
            <a:ext cx="961848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Schnittstellen</a:t>
            </a:r>
            <a:endParaRPr lang="de-DE" sz="4400" b="0" strike="noStrike" spc="-1" dirty="0">
              <a:latin typeface="Arial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3E0200A-0994-450A-AFBE-B51188198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205" y="4471722"/>
            <a:ext cx="4254315" cy="275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66188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599040" y="1828800"/>
            <a:ext cx="10829880" cy="53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de-DE" sz="2800" spc="-1" dirty="0">
              <a:latin typeface="Arial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B4AAFD-BF27-4FB9-99EC-996AD555BAF4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de-DE" sz="3600" dirty="0"/>
          </a:p>
          <a:p>
            <a:pPr marL="0" indent="0" algn="ctr">
              <a:buNone/>
            </a:pPr>
            <a:endParaRPr lang="de-DE" sz="3600" dirty="0"/>
          </a:p>
          <a:p>
            <a:pPr marL="0" indent="0" algn="ctr">
              <a:buNone/>
            </a:pPr>
            <a:r>
              <a:rPr lang="de-DE" sz="3600" dirty="0"/>
              <a:t>Der Raspberry Pi ist jetzt grundsätzlich bereit</a:t>
            </a:r>
          </a:p>
          <a:p>
            <a:pPr marL="0" indent="0" algn="ctr">
              <a:buNone/>
            </a:pPr>
            <a:endParaRPr lang="de-DE" sz="3600" dirty="0"/>
          </a:p>
          <a:p>
            <a:pPr marL="0" indent="0" algn="ctr">
              <a:buNone/>
            </a:pPr>
            <a:r>
              <a:rPr lang="de-DE" sz="3600" dirty="0"/>
              <a:t>Jetzt kommt die </a:t>
            </a:r>
            <a:r>
              <a:rPr lang="de-DE" sz="3600" dirty="0" err="1"/>
              <a:t>Enwicklungsumgebung</a:t>
            </a:r>
            <a:endParaRPr lang="de-DE" sz="3600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9E2A0AB3-F040-47A3-BA0C-A9EA3D97045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713470" y="301625"/>
            <a:ext cx="9084705" cy="1262063"/>
          </a:xfrm>
        </p:spPr>
        <p:txBody>
          <a:bodyPr/>
          <a:lstStyle/>
          <a:p>
            <a:r>
              <a:rPr lang="de-DE" spc="-1" dirty="0">
                <a:solidFill>
                  <a:srgbClr val="000000"/>
                </a:solidFill>
              </a:rPr>
              <a:t>Pi-</a:t>
            </a:r>
            <a:r>
              <a:rPr lang="de-DE" spc="-1" dirty="0" err="1">
                <a:solidFill>
                  <a:srgbClr val="000000"/>
                </a:solidFill>
              </a:rPr>
              <a:t>Complete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039151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599040" y="1828800"/>
            <a:ext cx="10829880" cy="53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500" lnSpcReduction="20000"/>
          </a:bodyPr>
          <a:lstStyle/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Windows</a:t>
            </a: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 dirty="0">
                <a:latin typeface="Arial"/>
              </a:rPr>
              <a:t>VisualStudio 2017</a:t>
            </a: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spc="-1" dirty="0">
                <a:latin typeface="Arial"/>
              </a:rPr>
              <a:t>Visual Studio Code</a:t>
            </a: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spc="-1" dirty="0" err="1">
                <a:latin typeface="Arial"/>
              </a:rPr>
              <a:t>JetBrains</a:t>
            </a:r>
            <a:r>
              <a:rPr lang="de-DE" sz="2800" spc="-1" dirty="0">
                <a:latin typeface="Arial"/>
              </a:rPr>
              <a:t> Rider</a:t>
            </a:r>
            <a:endParaRPr lang="de-DE" sz="2800" b="0" strike="noStrike" spc="-1" dirty="0">
              <a:latin typeface="Arial"/>
            </a:endParaRPr>
          </a:p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Linux</a:t>
            </a: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spc="-1" dirty="0"/>
              <a:t>Visual Studio Code</a:t>
            </a: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spc="-1" dirty="0" err="1"/>
              <a:t>JetBrains</a:t>
            </a:r>
            <a:r>
              <a:rPr lang="de-DE" sz="2800" spc="-1" dirty="0"/>
              <a:t> Rider</a:t>
            </a:r>
          </a:p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800" b="1" spc="-1" dirty="0">
                <a:solidFill>
                  <a:srgbClr val="000000"/>
                </a:solidFill>
                <a:latin typeface="Arial"/>
              </a:rPr>
              <a:t>Raspberry Pi</a:t>
            </a: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spc="-1" dirty="0"/>
              <a:t>Visual Studio Code</a:t>
            </a: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spc="-1" dirty="0" err="1"/>
              <a:t>JetBrains</a:t>
            </a:r>
            <a:r>
              <a:rPr lang="de-DE" sz="2800" spc="-1" dirty="0"/>
              <a:t> Rider ???</a:t>
            </a: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spc="-1" dirty="0"/>
              <a:t>Mono </a:t>
            </a:r>
            <a:r>
              <a:rPr lang="de-DE" sz="2800" spc="-1" dirty="0" err="1"/>
              <a:t>Develop</a:t>
            </a:r>
            <a:r>
              <a:rPr lang="de-DE" sz="2800" spc="-1" dirty="0"/>
              <a:t> (nur Mono = </a:t>
            </a:r>
            <a:r>
              <a:rPr lang="de-DE" sz="2800" spc="-1" dirty="0" err="1"/>
              <a:t>Full</a:t>
            </a:r>
            <a:r>
              <a:rPr lang="de-DE" sz="2800" spc="-1" dirty="0"/>
              <a:t> Framework V4.5)</a:t>
            </a: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de-DE" sz="2800" b="0" strike="noStrike" spc="-1" dirty="0"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1778040" y="301320"/>
            <a:ext cx="961848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Entwicklungsumgebung</a:t>
            </a:r>
            <a:endParaRPr lang="de-DE" sz="4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18984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599040" y="1828800"/>
            <a:ext cx="10829880" cy="53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Projekt erstellen (</a:t>
            </a:r>
            <a:r>
              <a:rPr lang="de-DE" sz="2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Console</a:t>
            </a:r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</a:p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de-DE" sz="2800" spc="-1" dirty="0">
              <a:solidFill>
                <a:srgbClr val="000000"/>
              </a:solidFill>
              <a:latin typeface="Arial"/>
            </a:endParaRPr>
          </a:p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800" spc="-1" dirty="0">
                <a:solidFill>
                  <a:srgbClr val="000000"/>
                </a:solidFill>
                <a:latin typeface="Arial"/>
              </a:rPr>
              <a:t>File – New – Project – Visual C# / -NET Core – </a:t>
            </a:r>
            <a:r>
              <a:rPr lang="de-DE" sz="2800" spc="-1" dirty="0" err="1">
                <a:solidFill>
                  <a:srgbClr val="000000"/>
                </a:solidFill>
                <a:latin typeface="Arial"/>
              </a:rPr>
              <a:t>Console</a:t>
            </a:r>
            <a:r>
              <a:rPr lang="de-DE" sz="2800" spc="-1" dirty="0">
                <a:solidFill>
                  <a:srgbClr val="000000"/>
                </a:solidFill>
                <a:latin typeface="Arial"/>
              </a:rPr>
              <a:t> App</a:t>
            </a:r>
          </a:p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de-DE" sz="2800" spc="-1" dirty="0">
              <a:solidFill>
                <a:srgbClr val="000000"/>
              </a:solidFill>
              <a:latin typeface="Arial"/>
            </a:endParaRPr>
          </a:p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800" spc="-1" dirty="0">
                <a:solidFill>
                  <a:srgbClr val="000000"/>
                </a:solidFill>
                <a:latin typeface="Arial"/>
              </a:rPr>
              <a:t>„F5“</a:t>
            </a:r>
          </a:p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de-DE" sz="2800" spc="-1" dirty="0">
              <a:solidFill>
                <a:srgbClr val="000000"/>
              </a:solidFill>
              <a:latin typeface="Arial"/>
            </a:endParaRPr>
          </a:p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800" spc="-1" dirty="0">
                <a:solidFill>
                  <a:srgbClr val="000000"/>
                </a:solidFill>
                <a:latin typeface="Arial"/>
              </a:rPr>
              <a:t>Läuft – was muss jetzt getan werden?</a:t>
            </a:r>
          </a:p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de-DE" sz="2800" spc="-1" dirty="0">
              <a:solidFill>
                <a:srgbClr val="000000"/>
              </a:solidFill>
              <a:latin typeface="Arial"/>
            </a:endParaRPr>
          </a:p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de-DE" sz="2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1778040" y="301320"/>
            <a:ext cx="961848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Windows - </a:t>
            </a:r>
            <a:r>
              <a:rPr lang="de-DE" sz="4400" spc="-1" dirty="0"/>
              <a:t>VisualStudio 2017</a:t>
            </a:r>
            <a:endParaRPr lang="de-DE" sz="4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14508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599040" y="1828800"/>
            <a:ext cx="10829880" cy="53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Anpassung der Zielplattform</a:t>
            </a:r>
          </a:p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de-DE" sz="2800" spc="-1" dirty="0">
              <a:solidFill>
                <a:srgbClr val="000000"/>
              </a:solidFill>
              <a:latin typeface="Arial"/>
            </a:endParaRPr>
          </a:p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800" spc="-1" dirty="0">
                <a:solidFill>
                  <a:srgbClr val="000000"/>
                </a:solidFill>
                <a:latin typeface="Arial"/>
              </a:rPr>
              <a:t>Edit </a:t>
            </a:r>
            <a:r>
              <a:rPr lang="de-DE" sz="2800" spc="-1" dirty="0" err="1">
                <a:solidFill>
                  <a:srgbClr val="000000"/>
                </a:solidFill>
                <a:latin typeface="Arial"/>
              </a:rPr>
              <a:t>csproj</a:t>
            </a:r>
            <a:r>
              <a:rPr lang="de-DE" sz="28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800" spc="-1" dirty="0">
                <a:solidFill>
                  <a:srgbClr val="000000"/>
                </a:solidFill>
              </a:rPr>
              <a:t>– </a:t>
            </a:r>
            <a:r>
              <a:rPr lang="de-DE" sz="2800" spc="-1" dirty="0" err="1">
                <a:solidFill>
                  <a:srgbClr val="000000"/>
                </a:solidFill>
              </a:rPr>
              <a:t>RuntimeIdentifiers</a:t>
            </a:r>
            <a:r>
              <a:rPr lang="de-DE" sz="2800" spc="-1" dirty="0">
                <a:solidFill>
                  <a:srgbClr val="000000"/>
                </a:solidFill>
              </a:rPr>
              <a:t> hinzufügen</a:t>
            </a:r>
            <a:endParaRPr lang="de-DE" sz="2800" spc="-1" dirty="0">
              <a:solidFill>
                <a:srgbClr val="000000"/>
              </a:solidFill>
              <a:latin typeface="Arial"/>
            </a:endParaRPr>
          </a:p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de-DE" sz="2800" spc="-1" dirty="0">
              <a:solidFill>
                <a:srgbClr val="000000"/>
              </a:solidFill>
              <a:latin typeface="Arial"/>
            </a:endParaRPr>
          </a:p>
          <a:p>
            <a:r>
              <a:rPr lang="de-DE" sz="24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de-DE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de-DE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de-DE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de-DE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de-DE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Exe</a:t>
            </a:r>
            <a:r>
              <a:rPr lang="de-DE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de-DE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de-DE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de-DE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de-DE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de-DE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netcoreapp2.1</a:t>
            </a:r>
            <a:r>
              <a:rPr lang="de-DE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de-DE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de-DE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de-DE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de-DE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RuntimeIdentifiers</a:t>
            </a:r>
            <a:r>
              <a:rPr lang="de-DE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de-D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linux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-arm</a:t>
            </a:r>
            <a:r>
              <a:rPr lang="de-DE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de-DE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RuntimeIdentifiers</a:t>
            </a:r>
            <a:r>
              <a:rPr lang="de-DE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de-DE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24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de-DE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de-DE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de-DE" sz="2400" strike="noStrike" spc="-1" dirty="0"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1778040" y="301320"/>
            <a:ext cx="961848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Windows - </a:t>
            </a:r>
            <a:r>
              <a:rPr lang="de-DE" sz="4400" spc="-1" dirty="0"/>
              <a:t>VisualStudio 2017</a:t>
            </a:r>
            <a:endParaRPr lang="de-DE" sz="4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13941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599040" y="1828800"/>
            <a:ext cx="10829880" cy="53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Anwendung packen</a:t>
            </a:r>
          </a:p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de-DE" sz="2800" spc="-1" dirty="0">
              <a:solidFill>
                <a:srgbClr val="000000"/>
              </a:solidFill>
              <a:latin typeface="Arial"/>
            </a:endParaRPr>
          </a:p>
          <a:p>
            <a:r>
              <a:rPr lang="de-DE" sz="24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dotnet publish –c Release -r 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linux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-arm --self-contained</a:t>
            </a:r>
          </a:p>
          <a:p>
            <a:endParaRPr lang="en-US" sz="2800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2800" spc="-1" dirty="0">
                <a:solidFill>
                  <a:srgbClr val="000000"/>
                </a:solidFill>
                <a:latin typeface="Arial"/>
              </a:rPr>
              <a:t> -c Release</a:t>
            </a:r>
          </a:p>
          <a:p>
            <a:r>
              <a:rPr lang="en-US" sz="2800" spc="-1" dirty="0">
                <a:solidFill>
                  <a:srgbClr val="000000"/>
                </a:solidFill>
                <a:latin typeface="Arial"/>
              </a:rPr>
              <a:t>	</a:t>
            </a:r>
            <a:r>
              <a:rPr lang="en-US" sz="2800" spc="-1" dirty="0" err="1">
                <a:solidFill>
                  <a:srgbClr val="000000"/>
                </a:solidFill>
                <a:latin typeface="Arial"/>
              </a:rPr>
              <a:t>Gibt</a:t>
            </a:r>
            <a:r>
              <a:rPr lang="en-US" sz="2800" spc="-1" dirty="0">
                <a:solidFill>
                  <a:srgbClr val="000000"/>
                </a:solidFill>
                <a:latin typeface="Arial"/>
              </a:rPr>
              <a:t> die Build-</a:t>
            </a:r>
            <a:r>
              <a:rPr lang="en-US" sz="2800" spc="-1" dirty="0" err="1">
                <a:solidFill>
                  <a:srgbClr val="000000"/>
                </a:solidFill>
                <a:latin typeface="Arial"/>
              </a:rPr>
              <a:t>Konfiguration</a:t>
            </a:r>
            <a:r>
              <a:rPr lang="en-US" sz="2800" spc="-1" dirty="0">
                <a:solidFill>
                  <a:srgbClr val="000000"/>
                </a:solidFill>
                <a:latin typeface="Arial"/>
              </a:rPr>
              <a:t> an</a:t>
            </a:r>
          </a:p>
          <a:p>
            <a:endParaRPr lang="en-US" sz="2800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2800" spc="-1" dirty="0">
                <a:solidFill>
                  <a:srgbClr val="000000"/>
                </a:solidFill>
                <a:latin typeface="Arial"/>
              </a:rPr>
              <a:t> -r </a:t>
            </a:r>
            <a:r>
              <a:rPr lang="en-US" sz="2800" spc="-1" dirty="0" err="1">
                <a:solidFill>
                  <a:srgbClr val="000000"/>
                </a:solidFill>
                <a:latin typeface="Arial"/>
              </a:rPr>
              <a:t>linux</a:t>
            </a:r>
            <a:r>
              <a:rPr lang="en-US" sz="2800" spc="-1" dirty="0">
                <a:solidFill>
                  <a:srgbClr val="000000"/>
                </a:solidFill>
                <a:latin typeface="Arial"/>
              </a:rPr>
              <a:t>-arm</a:t>
            </a:r>
          </a:p>
          <a:p>
            <a:r>
              <a:rPr lang="en-US" sz="2800" spc="-1" dirty="0">
                <a:solidFill>
                  <a:srgbClr val="000000"/>
                </a:solidFill>
                <a:latin typeface="Arial"/>
              </a:rPr>
              <a:t>	</a:t>
            </a:r>
            <a:r>
              <a:rPr lang="en-US" sz="2800" spc="-1" dirty="0" err="1">
                <a:solidFill>
                  <a:srgbClr val="000000"/>
                </a:solidFill>
                <a:latin typeface="Arial"/>
              </a:rPr>
              <a:t>Zielplattform</a:t>
            </a:r>
            <a:endParaRPr lang="en-US" sz="2800" spc="-1" dirty="0">
              <a:solidFill>
                <a:srgbClr val="000000"/>
              </a:solidFill>
              <a:latin typeface="Arial"/>
            </a:endParaRPr>
          </a:p>
          <a:p>
            <a:endParaRPr lang="en-US" sz="2800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2800" spc="-1" dirty="0">
                <a:solidFill>
                  <a:srgbClr val="000000"/>
                </a:solidFill>
                <a:latin typeface="Arial"/>
              </a:rPr>
              <a:t> --self-contained</a:t>
            </a:r>
          </a:p>
          <a:p>
            <a:r>
              <a:rPr lang="en-US" sz="2800" spc="-1" dirty="0">
                <a:solidFill>
                  <a:srgbClr val="000000"/>
                </a:solidFill>
                <a:latin typeface="Arial"/>
              </a:rPr>
              <a:t>	Das Framework </a:t>
            </a:r>
            <a:r>
              <a:rPr lang="en-US" sz="2800" spc="-1" dirty="0" err="1">
                <a:solidFill>
                  <a:srgbClr val="000000"/>
                </a:solidFill>
                <a:latin typeface="Arial"/>
              </a:rPr>
              <a:t>wird</a:t>
            </a:r>
            <a:r>
              <a:rPr lang="en-US" sz="28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"/>
              </a:rPr>
              <a:t>lokal</a:t>
            </a:r>
            <a:r>
              <a:rPr lang="en-US" sz="28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Arial"/>
              </a:rPr>
              <a:t>hinzugefügt</a:t>
            </a:r>
            <a:br>
              <a:rPr lang="en-US" sz="2800" spc="-1" dirty="0">
                <a:solidFill>
                  <a:srgbClr val="000000"/>
                </a:solidFill>
                <a:latin typeface="Arial"/>
              </a:rPr>
            </a:br>
            <a:r>
              <a:rPr lang="en-US" sz="2800" spc="-1" dirty="0">
                <a:solidFill>
                  <a:srgbClr val="000000"/>
                </a:solidFill>
                <a:latin typeface="Arial"/>
              </a:rPr>
              <a:t>	</a:t>
            </a:r>
            <a:r>
              <a:rPr lang="en-US" sz="2800" spc="-1" dirty="0" err="1">
                <a:solidFill>
                  <a:srgbClr val="000000"/>
                </a:solidFill>
                <a:latin typeface="Arial"/>
              </a:rPr>
              <a:t>Keine</a:t>
            </a:r>
            <a:r>
              <a:rPr lang="en-US" sz="2800" spc="-1" dirty="0">
                <a:solidFill>
                  <a:srgbClr val="000000"/>
                </a:solidFill>
                <a:latin typeface="Arial"/>
              </a:rPr>
              <a:t> Installation </a:t>
            </a:r>
            <a:r>
              <a:rPr lang="en-US" sz="2800" spc="-1" dirty="0" err="1">
                <a:solidFill>
                  <a:srgbClr val="000000"/>
                </a:solidFill>
                <a:latin typeface="Arial"/>
              </a:rPr>
              <a:t>notwendig</a:t>
            </a:r>
            <a:endParaRPr lang="en-US" sz="2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1778040" y="301320"/>
            <a:ext cx="961848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Publish…</a:t>
            </a:r>
            <a:endParaRPr lang="de-DE" sz="4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57610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599040" y="1828800"/>
            <a:ext cx="10829880" cy="53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„Deployment“</a:t>
            </a:r>
          </a:p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800" spc="-1" dirty="0">
                <a:solidFill>
                  <a:srgbClr val="000000"/>
                </a:solidFill>
                <a:latin typeface="Arial"/>
              </a:rPr>
              <a:t>VNC Dateiübertragung</a:t>
            </a:r>
          </a:p>
          <a:p>
            <a:pPr marL="56592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de-DE" sz="2800" spc="-1" dirty="0">
                <a:solidFill>
                  <a:srgbClr val="000000"/>
                </a:solidFill>
                <a:latin typeface="Arial"/>
              </a:rPr>
              <a:t>Zielordner auf dem Raspberry Pi einstellen !</a:t>
            </a:r>
          </a:p>
          <a:p>
            <a:pPr marL="56592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de-DE" sz="2800" spc="-1" dirty="0">
                <a:solidFill>
                  <a:srgbClr val="000000"/>
                </a:solidFill>
                <a:latin typeface="Arial"/>
              </a:rPr>
              <a:t>Programm als ausführbar markieren</a:t>
            </a:r>
          </a:p>
          <a:p>
            <a:pPr marL="565920" lvl="1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chmod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 +x </a:t>
            </a:r>
            <a:r>
              <a:rPr lang="de-DE" sz="2800" i="1" spc="-1" dirty="0">
                <a:solidFill>
                  <a:srgbClr val="000000"/>
                </a:solidFill>
                <a:latin typeface="Consolas" panose="020B0609020204030204" pitchFamily="49" charset="0"/>
              </a:rPr>
              <a:t>Programm</a:t>
            </a:r>
          </a:p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de-DE" sz="2800" spc="-1" dirty="0">
              <a:solidFill>
                <a:srgbClr val="000000"/>
              </a:solidFill>
              <a:latin typeface="Arial"/>
            </a:endParaRPr>
          </a:p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800" spc="-1" dirty="0">
                <a:solidFill>
                  <a:srgbClr val="000000"/>
                </a:solidFill>
                <a:latin typeface="Arial"/>
              </a:rPr>
              <a:t>Alternativen</a:t>
            </a:r>
          </a:p>
          <a:p>
            <a:pPr marL="56592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de-DE" sz="2800" spc="-1" dirty="0">
                <a:solidFill>
                  <a:srgbClr val="000000"/>
                </a:solidFill>
                <a:latin typeface="Arial"/>
              </a:rPr>
              <a:t>Ordner auf dem Pi freigeben (Samba muss installiert werden)</a:t>
            </a:r>
          </a:p>
          <a:p>
            <a:pPr marL="56592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de-DE" sz="2800" spc="-1" dirty="0">
                <a:solidFill>
                  <a:srgbClr val="000000"/>
                </a:solidFill>
                <a:latin typeface="Arial"/>
              </a:rPr>
              <a:t>Ordner auf dem PC freigeben</a:t>
            </a:r>
          </a:p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de-DE" sz="2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1778040" y="301320"/>
            <a:ext cx="961848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Windows - </a:t>
            </a:r>
            <a:r>
              <a:rPr lang="de-DE" sz="4400" spc="-1" dirty="0"/>
              <a:t>VisualStudio 2017</a:t>
            </a:r>
            <a:endParaRPr lang="de-DE" sz="4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132293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599040" y="1920240"/>
            <a:ext cx="10738440" cy="466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02" name="Picture 2"/>
          <p:cNvPicPr/>
          <p:nvPr/>
        </p:nvPicPr>
        <p:blipFill>
          <a:blip r:embed="rId3"/>
          <a:stretch/>
        </p:blipFill>
        <p:spPr>
          <a:xfrm>
            <a:off x="1456200" y="1920240"/>
            <a:ext cx="9084600" cy="5190840"/>
          </a:xfrm>
          <a:prstGeom prst="rect">
            <a:avLst/>
          </a:prstGeom>
          <a:ln>
            <a:noFill/>
          </a:ln>
        </p:spPr>
      </p:pic>
      <p:sp>
        <p:nvSpPr>
          <p:cNvPr id="203" name="CustomShape 2"/>
          <p:cNvSpPr/>
          <p:nvPr/>
        </p:nvSpPr>
        <p:spPr>
          <a:xfrm>
            <a:off x="1778040" y="301320"/>
            <a:ext cx="961848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Bestellt – Da </a:t>
            </a:r>
            <a:r>
              <a:rPr lang="de-DE" sz="4400" b="0" strike="noStrike" spc="-1">
                <a:solidFill>
                  <a:srgbClr val="000000"/>
                </a:solidFill>
                <a:latin typeface="Wingdings"/>
                <a:ea typeface="DejaVu Sans"/>
              </a:rPr>
              <a:t></a:t>
            </a:r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599040" y="1828800"/>
            <a:ext cx="10829880" cy="53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500" lnSpcReduction="10000"/>
          </a:bodyPr>
          <a:lstStyle/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800" b="1" spc="-1" dirty="0">
                <a:solidFill>
                  <a:srgbClr val="000000"/>
                </a:solidFill>
              </a:rPr>
              <a:t>Projekt erstellen (</a:t>
            </a:r>
            <a:r>
              <a:rPr lang="de-DE" sz="2800" b="1" spc="-1" dirty="0" err="1">
                <a:solidFill>
                  <a:srgbClr val="000000"/>
                </a:solidFill>
              </a:rPr>
              <a:t>Console</a:t>
            </a:r>
            <a:r>
              <a:rPr lang="de-DE" sz="2800" b="1" spc="-1" dirty="0">
                <a:solidFill>
                  <a:srgbClr val="000000"/>
                </a:solidFill>
              </a:rPr>
              <a:t>)</a:t>
            </a:r>
          </a:p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de-DE" sz="2800" spc="-1" dirty="0">
              <a:solidFill>
                <a:srgbClr val="000000"/>
              </a:solidFill>
            </a:endParaRPr>
          </a:p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800" spc="-1" dirty="0">
                <a:solidFill>
                  <a:srgbClr val="000000"/>
                </a:solidFill>
              </a:rPr>
              <a:t>Projekt-Ordner  anlegen – in </a:t>
            </a:r>
            <a:r>
              <a:rPr lang="de-DE" sz="2800" spc="-1" dirty="0" err="1">
                <a:solidFill>
                  <a:srgbClr val="000000"/>
                </a:solidFill>
              </a:rPr>
              <a:t>VSCode</a:t>
            </a:r>
            <a:r>
              <a:rPr lang="de-DE" sz="2800" spc="-1" dirty="0">
                <a:solidFill>
                  <a:srgbClr val="000000"/>
                </a:solidFill>
              </a:rPr>
              <a:t> öffnen</a:t>
            </a:r>
          </a:p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de-DE" sz="2800" spc="-1" dirty="0">
              <a:solidFill>
                <a:srgbClr val="000000"/>
              </a:solidFill>
            </a:endParaRPr>
          </a:p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800" spc="-1" dirty="0">
                <a:solidFill>
                  <a:srgbClr val="000000"/>
                </a:solidFill>
              </a:rPr>
              <a:t>Ansicht - Integriertes Terminal</a:t>
            </a:r>
          </a:p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de-DE" sz="2800" spc="-1" dirty="0">
              <a:solidFill>
                <a:srgbClr val="000000"/>
              </a:solidFill>
            </a:endParaRPr>
          </a:p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800" spc="-1" dirty="0">
                <a:solidFill>
                  <a:srgbClr val="000000"/>
                </a:solidFill>
              </a:rPr>
              <a:t>Im Terminalfenster:</a:t>
            </a:r>
          </a:p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800" spc="-1" dirty="0">
                <a:solidFill>
                  <a:srgbClr val="000000"/>
                </a:solidFill>
              </a:rPr>
              <a:t>	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dotnet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new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</a:t>
            </a:r>
            <a:endParaRPr lang="de-DE" sz="2800" spc="-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de-DE" sz="2800" spc="-1" dirty="0">
              <a:solidFill>
                <a:srgbClr val="000000"/>
              </a:solidFill>
            </a:endParaRPr>
          </a:p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800" spc="-1" dirty="0">
                <a:solidFill>
                  <a:srgbClr val="000000"/>
                </a:solidFill>
              </a:rPr>
              <a:t>„F5“ - Läuft</a:t>
            </a:r>
            <a:endParaRPr lang="de-DE" sz="2800" spc="-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1778040" y="301320"/>
            <a:ext cx="961848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Windows - </a:t>
            </a:r>
            <a:r>
              <a:rPr lang="de-DE" sz="4400" spc="-1" dirty="0"/>
              <a:t>VisualStudio Code</a:t>
            </a:r>
            <a:endParaRPr lang="de-DE" sz="4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83534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599040" y="1828800"/>
            <a:ext cx="10829880" cy="53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800" b="1" spc="-1" dirty="0">
                <a:solidFill>
                  <a:srgbClr val="000000"/>
                </a:solidFill>
              </a:rPr>
              <a:t>Projekt erstellen (</a:t>
            </a:r>
            <a:r>
              <a:rPr lang="de-DE" sz="2800" b="1" spc="-1" dirty="0" err="1">
                <a:solidFill>
                  <a:srgbClr val="000000"/>
                </a:solidFill>
              </a:rPr>
              <a:t>Console</a:t>
            </a:r>
            <a:r>
              <a:rPr lang="de-DE" sz="2800" b="1" spc="-1" dirty="0">
                <a:solidFill>
                  <a:srgbClr val="000000"/>
                </a:solidFill>
              </a:rPr>
              <a:t>)</a:t>
            </a:r>
          </a:p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de-DE" sz="2800" spc="-1" dirty="0">
              <a:solidFill>
                <a:srgbClr val="000000"/>
              </a:solidFill>
            </a:endParaRPr>
          </a:p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800" spc="-1" dirty="0">
                <a:solidFill>
                  <a:srgbClr val="000000"/>
                </a:solidFill>
              </a:rPr>
              <a:t>New Solution - .NET Core – </a:t>
            </a:r>
            <a:r>
              <a:rPr lang="de-DE" sz="2800" spc="-1" dirty="0" err="1">
                <a:solidFill>
                  <a:srgbClr val="000000"/>
                </a:solidFill>
              </a:rPr>
              <a:t>Console</a:t>
            </a:r>
            <a:r>
              <a:rPr lang="de-DE" sz="2800" spc="-1" dirty="0">
                <a:solidFill>
                  <a:srgbClr val="000000"/>
                </a:solidFill>
              </a:rPr>
              <a:t> Application</a:t>
            </a:r>
          </a:p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de-DE" sz="2800" spc="-1" dirty="0">
              <a:solidFill>
                <a:srgbClr val="000000"/>
              </a:solidFill>
            </a:endParaRPr>
          </a:p>
          <a:p>
            <a:pPr marL="10872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800" spc="-1" dirty="0">
                <a:solidFill>
                  <a:srgbClr val="000000"/>
                </a:solidFill>
              </a:rPr>
              <a:t>„F5“ - Läuft</a:t>
            </a:r>
            <a:endParaRPr lang="de-DE" sz="2800" spc="-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de-DE" sz="2800" spc="-1" dirty="0">
              <a:solidFill>
                <a:srgbClr val="000000"/>
              </a:solidFill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1778040" y="301320"/>
            <a:ext cx="961848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Windows - </a:t>
            </a:r>
            <a:r>
              <a:rPr lang="de-DE" sz="4400" spc="-1" dirty="0"/>
              <a:t>Rider</a:t>
            </a:r>
            <a:endParaRPr lang="de-DE" sz="4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68558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599040" y="1828800"/>
            <a:ext cx="10829880" cy="53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500"/>
          </a:bodyPr>
          <a:lstStyle/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8700" b="1" spc="-1" dirty="0">
                <a:solidFill>
                  <a:srgbClr val="000000"/>
                </a:solidFill>
              </a:rPr>
              <a:t>Pause</a:t>
            </a:r>
            <a:endParaRPr lang="de-DE" sz="28700" spc="-1" dirty="0">
              <a:solidFill>
                <a:srgbClr val="000000"/>
              </a:solidFill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1778040" y="301320"/>
            <a:ext cx="961848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Windows - </a:t>
            </a:r>
            <a:r>
              <a:rPr lang="de-DE" sz="4400" spc="-1" dirty="0"/>
              <a:t>Rider</a:t>
            </a:r>
            <a:endParaRPr lang="de-DE" sz="4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579804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599040" y="1828800"/>
            <a:ext cx="10829880" cy="53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800" b="1" spc="-1" dirty="0">
                <a:solidFill>
                  <a:srgbClr val="000000"/>
                </a:solidFill>
              </a:rPr>
              <a:t>Voraussetzungen auf dem Raspberry Pi</a:t>
            </a:r>
          </a:p>
          <a:p>
            <a:pPr marL="102312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de-DE" sz="2800" spc="-1" dirty="0">
                <a:solidFill>
                  <a:srgbClr val="000000"/>
                </a:solidFill>
              </a:rPr>
              <a:t>SSH aktivieren</a:t>
            </a:r>
          </a:p>
          <a:p>
            <a:pPr marL="1023120" lvl="2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400" spc="-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de-DE" sz="24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raspi-config</a:t>
            </a:r>
            <a:endParaRPr lang="de-DE" sz="2400" spc="-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2312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US" sz="2800" spc="-1" dirty="0">
              <a:solidFill>
                <a:srgbClr val="000000"/>
              </a:solidFill>
            </a:endParaRPr>
          </a:p>
          <a:p>
            <a:pPr marL="102312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rgbClr val="000000"/>
                </a:solidFill>
              </a:rPr>
              <a:t>Debugger </a:t>
            </a:r>
            <a:r>
              <a:rPr lang="en-US" sz="2800" spc="-1" dirty="0" err="1">
                <a:solidFill>
                  <a:srgbClr val="000000"/>
                </a:solidFill>
              </a:rPr>
              <a:t>für</a:t>
            </a:r>
            <a:r>
              <a:rPr lang="en-US" sz="2800" spc="-1" dirty="0">
                <a:solidFill>
                  <a:srgbClr val="000000"/>
                </a:solidFill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</a:rPr>
              <a:t>linux</a:t>
            </a:r>
            <a:r>
              <a:rPr lang="en-US" sz="2800" spc="-1" dirty="0">
                <a:solidFill>
                  <a:srgbClr val="000000"/>
                </a:solidFill>
              </a:rPr>
              <a:t>-arm </a:t>
            </a:r>
            <a:r>
              <a:rPr lang="de-DE" sz="2800" spc="-1" dirty="0">
                <a:solidFill>
                  <a:srgbClr val="000000"/>
                </a:solidFill>
              </a:rPr>
              <a:t>installiert (</a:t>
            </a:r>
            <a:r>
              <a:rPr lang="de-DE" sz="2800" spc="-1" dirty="0" err="1">
                <a:solidFill>
                  <a:srgbClr val="000000"/>
                </a:solidFill>
              </a:rPr>
              <a:t>VsCode</a:t>
            </a:r>
            <a:r>
              <a:rPr lang="de-DE" sz="2800" spc="-1" dirty="0">
                <a:solidFill>
                  <a:srgbClr val="000000"/>
                </a:solidFill>
              </a:rPr>
              <a:t>)</a:t>
            </a:r>
          </a:p>
          <a:p>
            <a:pPr marL="565920" lvl="1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400" spc="-1" dirty="0">
                <a:solidFill>
                  <a:srgbClr val="000000"/>
                </a:solidFill>
                <a:latin typeface="Consolas" panose="020B0609020204030204" pitchFamily="49" charset="0"/>
              </a:rPr>
              <a:t>	   </a:t>
            </a:r>
            <a:r>
              <a:rPr lang="de-DE" sz="24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curl</a:t>
            </a:r>
            <a:r>
              <a:rPr lang="de-DE" sz="2400" spc="-1" dirty="0">
                <a:solidFill>
                  <a:srgbClr val="000000"/>
                </a:solidFill>
                <a:latin typeface="Consolas" panose="020B0609020204030204" pitchFamily="49" charset="0"/>
              </a:rPr>
              <a:t> -</a:t>
            </a:r>
            <a:r>
              <a:rPr lang="de-DE" sz="24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sSL</a:t>
            </a:r>
            <a:r>
              <a:rPr lang="de-DE" sz="2400" spc="-1" dirty="0">
                <a:solidFill>
                  <a:srgbClr val="000000"/>
                </a:solidFill>
                <a:latin typeface="Consolas" panose="020B0609020204030204" pitchFamily="49" charset="0"/>
              </a:rPr>
              <a:t> https://aka.ms/getvsdbgsh | </a:t>
            </a:r>
            <a:br>
              <a:rPr lang="de-DE" sz="2400" spc="-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400" spc="-1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de-DE" sz="24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bash</a:t>
            </a:r>
            <a:r>
              <a:rPr lang="de-DE" sz="2400" spc="-1" dirty="0">
                <a:solidFill>
                  <a:srgbClr val="000000"/>
                </a:solidFill>
                <a:latin typeface="Consolas" panose="020B0609020204030204" pitchFamily="49" charset="0"/>
              </a:rPr>
              <a:t> /</a:t>
            </a:r>
            <a:r>
              <a:rPr lang="de-DE" sz="24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dev</a:t>
            </a:r>
            <a:r>
              <a:rPr lang="de-DE" sz="2400" spc="-1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de-DE" sz="24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stdin</a:t>
            </a:r>
            <a:r>
              <a:rPr lang="de-DE" sz="2400" spc="-1" dirty="0">
                <a:solidFill>
                  <a:srgbClr val="000000"/>
                </a:solidFill>
                <a:latin typeface="Consolas" panose="020B0609020204030204" pitchFamily="49" charset="0"/>
              </a:rPr>
              <a:t> -r </a:t>
            </a:r>
            <a:r>
              <a:rPr lang="de-DE" sz="24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linux</a:t>
            </a:r>
            <a:r>
              <a:rPr lang="de-DE" sz="2400" spc="-1" dirty="0">
                <a:solidFill>
                  <a:srgbClr val="000000"/>
                </a:solidFill>
                <a:latin typeface="Consolas" panose="020B0609020204030204" pitchFamily="49" charset="0"/>
              </a:rPr>
              <a:t>-arm -v </a:t>
            </a:r>
            <a:r>
              <a:rPr lang="de-DE" sz="24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latest</a:t>
            </a:r>
            <a:r>
              <a:rPr lang="de-DE" sz="2400" spc="-1" dirty="0">
                <a:solidFill>
                  <a:srgbClr val="000000"/>
                </a:solidFill>
                <a:latin typeface="Consolas" panose="020B0609020204030204" pitchFamily="49" charset="0"/>
              </a:rPr>
              <a:t> -l ~/</a:t>
            </a:r>
            <a:r>
              <a:rPr lang="de-DE" sz="24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vsdbg</a:t>
            </a:r>
            <a:endParaRPr lang="de-DE" sz="2400" spc="-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65920" lvl="1">
              <a:spcBef>
                <a:spcPts val="1417"/>
              </a:spcBef>
              <a:buClr>
                <a:srgbClr val="000000"/>
              </a:buClr>
              <a:buSzPct val="45000"/>
            </a:pPr>
            <a:endParaRPr lang="de-DE" sz="2400" spc="-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1778040" y="301320"/>
            <a:ext cx="961848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Remote-Debugging	</a:t>
            </a:r>
            <a:endParaRPr lang="de-DE" sz="4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57806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599040" y="1828800"/>
            <a:ext cx="10829880" cy="53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85000" lnSpcReduction="20000"/>
          </a:bodyPr>
          <a:lstStyle/>
          <a:p>
            <a:pPr marL="108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800" b="1" spc="-1" dirty="0">
                <a:solidFill>
                  <a:srgbClr val="000000"/>
                </a:solidFill>
              </a:rPr>
              <a:t>Voraussetzungen auf dem Entwicklungsrechner</a:t>
            </a:r>
          </a:p>
          <a:p>
            <a:pPr marL="102312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de-DE" sz="2800" spc="-1" dirty="0">
                <a:solidFill>
                  <a:srgbClr val="000000"/>
                </a:solidFill>
              </a:rPr>
              <a:t>Visual Studio 2017</a:t>
            </a:r>
          </a:p>
          <a:p>
            <a:pPr marL="1480320" lvl="2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800" spc="-1" dirty="0" err="1">
                <a:solidFill>
                  <a:srgbClr val="000000"/>
                </a:solidFill>
              </a:rPr>
              <a:t>Nichts</a:t>
            </a:r>
            <a:r>
              <a:rPr lang="en-US" sz="2800" spc="-1" dirty="0">
                <a:solidFill>
                  <a:srgbClr val="000000"/>
                </a:solidFill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</a:rPr>
              <a:t>weiter</a:t>
            </a:r>
            <a:r>
              <a:rPr lang="en-US" sz="2800" spc="-1" dirty="0">
                <a:solidFill>
                  <a:srgbClr val="000000"/>
                </a:solidFill>
              </a:rPr>
              <a:t> </a:t>
            </a:r>
            <a:r>
              <a:rPr lang="en-US" sz="2800" spc="-1" dirty="0">
                <a:solidFill>
                  <a:srgbClr val="000000"/>
                </a:solidFill>
                <a:sym typeface="Wingdings" panose="05000000000000000000" pitchFamily="2" charset="2"/>
              </a:rPr>
              <a:t></a:t>
            </a:r>
            <a:endParaRPr lang="en-US" sz="2800" spc="-1" dirty="0">
              <a:solidFill>
                <a:srgbClr val="000000"/>
              </a:solidFill>
            </a:endParaRPr>
          </a:p>
          <a:p>
            <a:pPr marL="1480320" lvl="2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US" sz="2800" spc="-1" dirty="0">
              <a:solidFill>
                <a:srgbClr val="000000"/>
              </a:solidFill>
            </a:endParaRPr>
          </a:p>
          <a:p>
            <a:pPr marL="102312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de-DE" sz="2800" spc="-1" dirty="0" err="1">
                <a:solidFill>
                  <a:srgbClr val="000000"/>
                </a:solidFill>
              </a:rPr>
              <a:t>VsCode</a:t>
            </a:r>
            <a:r>
              <a:rPr lang="de-DE" sz="2800" spc="-1" dirty="0">
                <a:solidFill>
                  <a:srgbClr val="000000"/>
                </a:solidFill>
              </a:rPr>
              <a:t> </a:t>
            </a:r>
          </a:p>
          <a:p>
            <a:pPr marL="1480320" lvl="2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de-DE" sz="2800" spc="-1" dirty="0">
                <a:solidFill>
                  <a:srgbClr val="000000"/>
                </a:solidFill>
              </a:rPr>
              <a:t>Windows: </a:t>
            </a:r>
            <a:r>
              <a:rPr lang="de-DE" sz="2800" spc="-1" dirty="0" err="1">
                <a:solidFill>
                  <a:srgbClr val="000000"/>
                </a:solidFill>
              </a:rPr>
              <a:t>PuTTY</a:t>
            </a:r>
            <a:r>
              <a:rPr lang="de-DE" sz="2800" spc="-1" dirty="0">
                <a:solidFill>
                  <a:srgbClr val="000000"/>
                </a:solidFill>
              </a:rPr>
              <a:t> installieren</a:t>
            </a:r>
          </a:p>
          <a:p>
            <a:pPr marL="1480320" lvl="2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de-DE" sz="2800" spc="-1" dirty="0">
                <a:solidFill>
                  <a:srgbClr val="000000"/>
                </a:solidFill>
              </a:rPr>
              <a:t>Neue Konfiguration in </a:t>
            </a:r>
            <a:r>
              <a:rPr lang="de-DE" sz="2800" spc="-1" dirty="0" err="1">
                <a:solidFill>
                  <a:srgbClr val="000000"/>
                </a:solidFill>
              </a:rPr>
              <a:t>launch.json</a:t>
            </a:r>
            <a:r>
              <a:rPr lang="de-DE" sz="2800" spc="-1" dirty="0">
                <a:solidFill>
                  <a:srgbClr val="000000"/>
                </a:solidFill>
              </a:rPr>
              <a:t> erstellen</a:t>
            </a:r>
          </a:p>
          <a:p>
            <a:pPr marL="102312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de-DE" sz="2800" spc="-1" dirty="0">
              <a:solidFill>
                <a:srgbClr val="000000"/>
              </a:solidFill>
            </a:endParaRPr>
          </a:p>
          <a:p>
            <a:pPr marL="1023120" lvl="1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de-DE" sz="2800" spc="-1" dirty="0">
                <a:solidFill>
                  <a:srgbClr val="000000"/>
                </a:solidFill>
              </a:rPr>
              <a:t>Rider</a:t>
            </a:r>
          </a:p>
          <a:p>
            <a:pPr marL="1480320" lvl="2" indent="-457200">
              <a:spcBef>
                <a:spcPts val="1417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de-DE" sz="2800" spc="-1" dirty="0">
                <a:solidFill>
                  <a:srgbClr val="000000"/>
                </a:solidFill>
              </a:rPr>
              <a:t>Geht NICHT </a:t>
            </a:r>
            <a:r>
              <a:rPr lang="de-DE" sz="2800" spc="-1" dirty="0">
                <a:solidFill>
                  <a:srgbClr val="000000"/>
                </a:solidFill>
                <a:sym typeface="Wingdings" panose="05000000000000000000" pitchFamily="2" charset="2"/>
              </a:rPr>
              <a:t></a:t>
            </a:r>
          </a:p>
          <a:p>
            <a:pPr marL="1023120" lvl="2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800" spc="-1" dirty="0">
                <a:solidFill>
                  <a:srgbClr val="000000"/>
                </a:solidFill>
              </a:rPr>
              <a:t>     (RIDER-738 Add support </a:t>
            </a:r>
            <a:r>
              <a:rPr lang="de-DE" sz="2800" spc="-1" dirty="0" err="1">
                <a:solidFill>
                  <a:srgbClr val="000000"/>
                </a:solidFill>
              </a:rPr>
              <a:t>for</a:t>
            </a:r>
            <a:r>
              <a:rPr lang="de-DE" sz="2800" spc="-1" dirty="0">
                <a:solidFill>
                  <a:srgbClr val="000000"/>
                </a:solidFill>
              </a:rPr>
              <a:t> remote </a:t>
            </a:r>
            <a:r>
              <a:rPr lang="de-DE" sz="2800" spc="-1" dirty="0" err="1">
                <a:solidFill>
                  <a:srgbClr val="000000"/>
                </a:solidFill>
              </a:rPr>
              <a:t>debugging</a:t>
            </a:r>
            <a:r>
              <a:rPr lang="de-DE" sz="2800" spc="-1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220" name="CustomShape 2"/>
          <p:cNvSpPr/>
          <p:nvPr/>
        </p:nvSpPr>
        <p:spPr>
          <a:xfrm>
            <a:off x="1778040" y="301320"/>
            <a:ext cx="961848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Remote-Debugging	</a:t>
            </a:r>
            <a:endParaRPr lang="de-DE" sz="4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78313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599040" y="1828800"/>
            <a:ext cx="10829880" cy="53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77500" lnSpcReduction="20000"/>
          </a:bodyPr>
          <a:lstStyle/>
          <a:p>
            <a:pPr marL="565920" lvl="1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800" b="1" spc="-1" dirty="0">
                <a:solidFill>
                  <a:srgbClr val="000000"/>
                </a:solidFill>
              </a:rPr>
              <a:t>Linux - </a:t>
            </a:r>
            <a:r>
              <a:rPr lang="de-DE" sz="2800" b="1" spc="-1" dirty="0" err="1">
                <a:solidFill>
                  <a:srgbClr val="000000"/>
                </a:solidFill>
              </a:rPr>
              <a:t>VsCode</a:t>
            </a:r>
            <a:r>
              <a:rPr lang="de-DE" sz="2800" b="1" spc="-1" dirty="0">
                <a:solidFill>
                  <a:srgbClr val="000000"/>
                </a:solidFill>
              </a:rPr>
              <a:t> Konfiguration in </a:t>
            </a:r>
            <a:r>
              <a:rPr lang="de-DE" sz="2800" b="1" spc="-1" dirty="0" err="1">
                <a:solidFill>
                  <a:srgbClr val="000000"/>
                </a:solidFill>
              </a:rPr>
              <a:t>launch.json</a:t>
            </a:r>
            <a:endParaRPr lang="de-DE" sz="2800" b="1" spc="-1" dirty="0">
              <a:solidFill>
                <a:srgbClr val="000000"/>
              </a:solidFill>
            </a:endParaRPr>
          </a:p>
          <a:p>
            <a:pPr marL="565920" lvl="1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   "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": ".NET Core Remote 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Attach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",</a:t>
            </a:r>
            <a:b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   "type": "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coreclr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",</a:t>
            </a:r>
            <a:b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   "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": "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attach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",</a:t>
            </a:r>
            <a:b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   "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processId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": "${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command:pickRemoteProcess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}",</a:t>
            </a:r>
            <a:b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   "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pipeTransport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": {</a:t>
            </a:r>
            <a:b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	   "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pipeCwd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": "${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workspaceFolder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}",</a:t>
            </a:r>
            <a:b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	   "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pipeProgram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": "/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usr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/bin/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ssh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",</a:t>
            </a:r>
            <a:b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	   "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pipeArgs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": [</a:t>
            </a:r>
            <a:b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		   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pi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@&lt;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IpAddr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	   ],</a:t>
            </a:r>
            <a:b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	   "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debuggerPath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": "~/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vsdbg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vsdbg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„</a:t>
            </a:r>
            <a:b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b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</p:txBody>
      </p:sp>
      <p:sp>
        <p:nvSpPr>
          <p:cNvPr id="220" name="CustomShape 2"/>
          <p:cNvSpPr/>
          <p:nvPr/>
        </p:nvSpPr>
        <p:spPr>
          <a:xfrm>
            <a:off x="1778040" y="301320"/>
            <a:ext cx="961848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Remote-Debugging	</a:t>
            </a:r>
            <a:endParaRPr lang="de-DE" sz="4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3285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599040" y="1828799"/>
            <a:ext cx="10829880" cy="56300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70000" lnSpcReduction="20000"/>
          </a:bodyPr>
          <a:lstStyle/>
          <a:p>
            <a:pPr marL="565920" lvl="1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800" b="1" spc="-1" dirty="0">
                <a:solidFill>
                  <a:srgbClr val="000000"/>
                </a:solidFill>
              </a:rPr>
              <a:t>Linux – SSH </a:t>
            </a:r>
            <a:r>
              <a:rPr lang="de-DE" sz="2800" b="1" spc="-1" dirty="0" err="1">
                <a:solidFill>
                  <a:srgbClr val="000000"/>
                </a:solidFill>
              </a:rPr>
              <a:t>Credentials</a:t>
            </a:r>
            <a:r>
              <a:rPr lang="de-DE" sz="2800" b="1" spc="-1" dirty="0">
                <a:solidFill>
                  <a:srgbClr val="000000"/>
                </a:solidFill>
              </a:rPr>
              <a:t> anlegen</a:t>
            </a:r>
          </a:p>
          <a:p>
            <a:pPr marL="565920" lvl="1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800" b="1" spc="-1" dirty="0">
                <a:solidFill>
                  <a:srgbClr val="000000"/>
                </a:solidFill>
                <a:latin typeface="Consolas" panose="020B0609020204030204" pitchFamily="49" charset="0"/>
              </a:rPr>
              <a:t>$ </a:t>
            </a:r>
            <a:r>
              <a:rPr lang="de-DE" sz="2800" b="1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ssh-keygen</a:t>
            </a:r>
            <a:r>
              <a:rPr lang="de-DE" sz="2800" b="1" spc="-1" dirty="0">
                <a:solidFill>
                  <a:srgbClr val="000000"/>
                </a:solidFill>
                <a:latin typeface="Consolas" panose="020B0609020204030204" pitchFamily="49" charset="0"/>
              </a:rPr>
              <a:t> -t </a:t>
            </a:r>
            <a:r>
              <a:rPr lang="de-DE" sz="2800" b="1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rsa</a:t>
            </a:r>
            <a:r>
              <a:rPr lang="de-DE" sz="2800" b="1" spc="-1" dirty="0">
                <a:solidFill>
                  <a:srgbClr val="000000"/>
                </a:solidFill>
                <a:latin typeface="Consolas" panose="020B0609020204030204" pitchFamily="49" charset="0"/>
              </a:rPr>
              <a:t> -b 2048</a:t>
            </a:r>
          </a:p>
          <a:p>
            <a:pPr marL="565920" lvl="1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Generating 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public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/private 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rsa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key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 pair.</a:t>
            </a:r>
          </a:p>
          <a:p>
            <a:pPr marL="565920" lvl="1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Enter 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file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 in 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which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to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 save 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the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key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 (/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home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username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/.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ssh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id_rsa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): </a:t>
            </a:r>
          </a:p>
          <a:p>
            <a:pPr marL="565920" lvl="1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Enter 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passphrase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empty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for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no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passphrase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): </a:t>
            </a:r>
          </a:p>
          <a:p>
            <a:pPr marL="565920" lvl="1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Enter same 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passphrase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again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</a:p>
          <a:p>
            <a:pPr marL="565920" lvl="1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Your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identification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has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been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saved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 in /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home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username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/.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ssh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id_rsa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pPr marL="565920" lvl="1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Your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public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key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has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been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saved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 in /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home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username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/.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ssh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/id_rsa.pub.</a:t>
            </a:r>
          </a:p>
          <a:p>
            <a:pPr marL="565920" lvl="1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Copy 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your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keys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to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the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target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server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565920" lvl="1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de-DE" sz="2800" spc="-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65920" lvl="1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800" b="1" spc="-1" dirty="0">
                <a:solidFill>
                  <a:srgbClr val="000000"/>
                </a:solidFill>
                <a:latin typeface="Consolas" panose="020B0609020204030204" pitchFamily="49" charset="0"/>
              </a:rPr>
              <a:t>$ </a:t>
            </a:r>
            <a:r>
              <a:rPr lang="de-DE" sz="2800" b="1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ssh-copy-id</a:t>
            </a:r>
            <a:r>
              <a:rPr lang="de-DE" sz="2800" b="1" spc="-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800" b="1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pi</a:t>
            </a:r>
            <a:r>
              <a:rPr lang="de-DE" sz="2800" b="1" spc="-1" dirty="0">
                <a:solidFill>
                  <a:srgbClr val="000000"/>
                </a:solidFill>
                <a:latin typeface="Consolas" panose="020B0609020204030204" pitchFamily="49" charset="0"/>
              </a:rPr>
              <a:t>@&lt;</a:t>
            </a:r>
            <a:r>
              <a:rPr lang="de-DE" sz="2800" b="1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RaspPiAddress</a:t>
            </a:r>
            <a:r>
              <a:rPr lang="de-DE" sz="2800" b="1" spc="-1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565920" lvl="1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id@server's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password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2800" spc="-1" dirty="0" err="1">
                <a:solidFill>
                  <a:srgbClr val="7030A0"/>
                </a:solidFill>
                <a:latin typeface="Consolas" panose="020B0609020204030204" pitchFamily="49" charset="0"/>
              </a:rPr>
              <a:t>raspberry</a:t>
            </a:r>
            <a:endParaRPr lang="de-DE" sz="2800" spc="-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1778040" y="301320"/>
            <a:ext cx="961848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Remote-Debugging	</a:t>
            </a:r>
            <a:endParaRPr lang="de-DE" sz="4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06469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599040" y="1828799"/>
            <a:ext cx="10829880" cy="57308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77500" lnSpcReduction="20000"/>
          </a:bodyPr>
          <a:lstStyle/>
          <a:p>
            <a:pPr marL="565920" lvl="1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800" b="1" spc="-1" dirty="0">
                <a:solidFill>
                  <a:srgbClr val="000000"/>
                </a:solidFill>
              </a:rPr>
              <a:t>Windows - </a:t>
            </a:r>
            <a:r>
              <a:rPr lang="de-DE" sz="2800" b="1" spc="-1" dirty="0" err="1">
                <a:solidFill>
                  <a:srgbClr val="000000"/>
                </a:solidFill>
              </a:rPr>
              <a:t>VsCode</a:t>
            </a:r>
            <a:r>
              <a:rPr lang="de-DE" sz="2800" b="1" spc="-1" dirty="0">
                <a:solidFill>
                  <a:srgbClr val="000000"/>
                </a:solidFill>
              </a:rPr>
              <a:t> Konfiguration in </a:t>
            </a:r>
            <a:r>
              <a:rPr lang="de-DE" sz="2800" b="1" spc="-1" dirty="0" err="1">
                <a:solidFill>
                  <a:srgbClr val="000000"/>
                </a:solidFill>
              </a:rPr>
              <a:t>launch.json</a:t>
            </a:r>
            <a:endParaRPr lang="de-DE" sz="2800" b="1" spc="-1" dirty="0">
              <a:solidFill>
                <a:srgbClr val="000000"/>
              </a:solidFill>
            </a:endParaRPr>
          </a:p>
          <a:p>
            <a:pPr marL="565920" lvl="1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   "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": ".NET Core Remote 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Attach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",</a:t>
            </a:r>
            <a:b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   "type": "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coreclr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",</a:t>
            </a:r>
            <a:b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   "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": "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attach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",</a:t>
            </a:r>
            <a:b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   "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processId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": "${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command:pickRemoteProcess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}",</a:t>
            </a:r>
            <a:b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   "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pipeTransport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": {</a:t>
            </a:r>
            <a:b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	   "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pipeCwd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": "${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workspaceFolder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}",</a:t>
            </a:r>
            <a:b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	   "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pipeProgram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": </a:t>
            </a:r>
            <a:r>
              <a:rPr lang="de-DE" sz="2800" b="1" spc="-1" dirty="0">
                <a:solidFill>
                  <a:srgbClr val="7030A0"/>
                </a:solidFill>
                <a:latin typeface="Consolas" panose="020B0609020204030204" pitchFamily="49" charset="0"/>
              </a:rPr>
              <a:t>"</a:t>
            </a:r>
            <a:r>
              <a:rPr lang="en-US" sz="2800" b="1" spc="-1" dirty="0">
                <a:solidFill>
                  <a:srgbClr val="7030A0"/>
                </a:solidFill>
                <a:latin typeface="Consolas" panose="020B0609020204030204" pitchFamily="49" charset="0"/>
              </a:rPr>
              <a:t>c:\\Program Files\\</a:t>
            </a:r>
            <a:r>
              <a:rPr lang="en-US" sz="2800" b="1" spc="-1" dirty="0" err="1">
                <a:solidFill>
                  <a:srgbClr val="7030A0"/>
                </a:solidFill>
                <a:latin typeface="Consolas" panose="020B0609020204030204" pitchFamily="49" charset="0"/>
              </a:rPr>
              <a:t>PuTTY</a:t>
            </a:r>
            <a:r>
              <a:rPr lang="en-US" sz="2800" b="1" spc="-1" dirty="0">
                <a:solidFill>
                  <a:srgbClr val="7030A0"/>
                </a:solidFill>
                <a:latin typeface="Consolas" panose="020B0609020204030204" pitchFamily="49" charset="0"/>
              </a:rPr>
              <a:t>\\plink.exe</a:t>
            </a:r>
            <a:r>
              <a:rPr lang="de-DE" sz="2800" b="1" spc="-1" dirty="0">
                <a:solidFill>
                  <a:srgbClr val="7030A0"/>
                </a:solidFill>
                <a:latin typeface="Consolas" panose="020B0609020204030204" pitchFamily="49" charset="0"/>
              </a:rPr>
              <a:t>"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	   "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pipeArgs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": [</a:t>
            </a:r>
            <a:b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800" b="1" spc="-1" dirty="0">
                <a:solidFill>
                  <a:srgbClr val="7030A0"/>
                </a:solidFill>
                <a:latin typeface="Consolas" panose="020B0609020204030204" pitchFamily="49" charset="0"/>
              </a:rPr>
              <a:t>		   "-</a:t>
            </a:r>
            <a:r>
              <a:rPr lang="de-DE" sz="2800" b="1" spc="-1" dirty="0" err="1">
                <a:solidFill>
                  <a:srgbClr val="7030A0"/>
                </a:solidFill>
                <a:latin typeface="Consolas" panose="020B0609020204030204" pitchFamily="49" charset="0"/>
              </a:rPr>
              <a:t>pw</a:t>
            </a:r>
            <a:r>
              <a:rPr lang="de-DE" sz="2800" b="1" spc="-1" dirty="0">
                <a:solidFill>
                  <a:srgbClr val="7030A0"/>
                </a:solidFill>
                <a:latin typeface="Consolas" panose="020B0609020204030204" pitchFamily="49" charset="0"/>
              </a:rPr>
              <a:t>", "</a:t>
            </a:r>
            <a:r>
              <a:rPr lang="de-DE" sz="2800" b="1" spc="-1" dirty="0" err="1">
                <a:solidFill>
                  <a:srgbClr val="7030A0"/>
                </a:solidFill>
                <a:latin typeface="Consolas" panose="020B0609020204030204" pitchFamily="49" charset="0"/>
              </a:rPr>
              <a:t>raspberry</a:t>
            </a:r>
            <a:r>
              <a:rPr lang="de-DE" sz="2800" b="1" spc="-1" dirty="0">
                <a:solidFill>
                  <a:srgbClr val="7030A0"/>
                </a:solidFill>
                <a:latin typeface="Consolas" panose="020B0609020204030204" pitchFamily="49" charset="0"/>
              </a:rPr>
              <a:t>",</a:t>
            </a:r>
            <a:br>
              <a:rPr lang="de-DE" sz="2800" b="1" spc="-1" dirty="0">
                <a:solidFill>
                  <a:srgbClr val="7030A0"/>
                </a:solidFill>
                <a:latin typeface="Consolas" panose="020B0609020204030204" pitchFamily="49" charset="0"/>
              </a:rPr>
            </a:b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		   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pi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@&lt;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IpAddr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	   ],</a:t>
            </a:r>
            <a:b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	   "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debuggerPath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": "~/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vsdbg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de-DE" sz="28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vsdbg</a:t>
            </a: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„</a:t>
            </a:r>
            <a:b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b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2800" spc="-1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</p:txBody>
      </p:sp>
      <p:sp>
        <p:nvSpPr>
          <p:cNvPr id="220" name="CustomShape 2"/>
          <p:cNvSpPr/>
          <p:nvPr/>
        </p:nvSpPr>
        <p:spPr>
          <a:xfrm>
            <a:off x="1778040" y="301320"/>
            <a:ext cx="961848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Remote-Debugging	</a:t>
            </a:r>
            <a:endParaRPr lang="de-DE" sz="4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3668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599040" y="1828799"/>
            <a:ext cx="10829880" cy="57308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565920" lvl="1">
              <a:spcBef>
                <a:spcPts val="1417"/>
              </a:spcBef>
              <a:buClr>
                <a:srgbClr val="000000"/>
              </a:buClr>
              <a:buSzPct val="45000"/>
            </a:pPr>
            <a:endParaRPr lang="de-DE" sz="4800" b="1" spc="-1" dirty="0">
              <a:solidFill>
                <a:srgbClr val="000000"/>
              </a:solidFill>
            </a:endParaRPr>
          </a:p>
          <a:p>
            <a:pPr marL="565920" lvl="1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4800" b="1" spc="-1" dirty="0">
                <a:solidFill>
                  <a:srgbClr val="000000"/>
                </a:solidFill>
              </a:rPr>
              <a:t>Das WIE ist jetzt geklärt.</a:t>
            </a:r>
          </a:p>
          <a:p>
            <a:pPr marL="565920" lvl="1">
              <a:spcBef>
                <a:spcPts val="1417"/>
              </a:spcBef>
              <a:buClr>
                <a:srgbClr val="000000"/>
              </a:buClr>
              <a:buSzPct val="45000"/>
            </a:pPr>
            <a:endParaRPr lang="de-DE" sz="4800" b="1" spc="-1" dirty="0">
              <a:solidFill>
                <a:srgbClr val="000000"/>
              </a:solidFill>
            </a:endParaRPr>
          </a:p>
          <a:p>
            <a:pPr marL="565920" lvl="1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4800" b="1" spc="-1" dirty="0">
                <a:solidFill>
                  <a:srgbClr val="000000"/>
                </a:solidFill>
              </a:rPr>
              <a:t>Jetzt kommt das WAS !</a:t>
            </a:r>
          </a:p>
        </p:txBody>
      </p:sp>
      <p:sp>
        <p:nvSpPr>
          <p:cNvPr id="220" name="CustomShape 2"/>
          <p:cNvSpPr/>
          <p:nvPr/>
        </p:nvSpPr>
        <p:spPr>
          <a:xfrm>
            <a:off x="1778040" y="301320"/>
            <a:ext cx="961848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Ready</a:t>
            </a:r>
            <a:endParaRPr lang="de-DE" sz="4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08352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9BC517-9D92-4B6B-B61A-AF9D708F9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5427A89-5CF1-4B08-9D6E-70C442DCF0F3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2913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Picture 2"/>
          <p:cNvPicPr/>
          <p:nvPr/>
        </p:nvPicPr>
        <p:blipFill>
          <a:blip r:embed="rId2"/>
          <a:stretch/>
        </p:blipFill>
        <p:spPr>
          <a:xfrm>
            <a:off x="2525040" y="1940040"/>
            <a:ext cx="6947280" cy="5130720"/>
          </a:xfrm>
          <a:prstGeom prst="rect">
            <a:avLst/>
          </a:prstGeom>
          <a:ln>
            <a:noFill/>
          </a:ln>
        </p:spPr>
      </p:pic>
      <p:sp>
        <p:nvSpPr>
          <p:cNvPr id="205" name="CustomShape 1"/>
          <p:cNvSpPr/>
          <p:nvPr/>
        </p:nvSpPr>
        <p:spPr>
          <a:xfrm>
            <a:off x="1803240" y="301320"/>
            <a:ext cx="959328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Jetzt kann ich loslegen… </a:t>
            </a:r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599040" y="436605"/>
            <a:ext cx="10797480" cy="62554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2000">
              <a:lnSpc>
                <a:spcPct val="100000"/>
              </a:lnSpc>
              <a:buClr>
                <a:srgbClr val="04617B"/>
              </a:buClr>
              <a:buFont typeface="Arial"/>
              <a:buChar char="•"/>
            </a:pPr>
            <a:r>
              <a:rPr lang="de-DE" sz="2400" b="1" strike="noStrike" spc="-1" dirty="0">
                <a:solidFill>
                  <a:srgbClr val="04617B"/>
                </a:solidFill>
                <a:latin typeface="Source Sans Pro Black"/>
                <a:ea typeface="DejaVu Sans"/>
              </a:rPr>
              <a:t>Mehr Hardware</a:t>
            </a:r>
            <a:endParaRPr lang="de-DE" sz="2400" b="0" strike="noStrike" spc="-1" dirty="0">
              <a:latin typeface="Arial"/>
            </a:endParaRPr>
          </a:p>
          <a:p>
            <a:pPr marL="800280" lvl="1" indent="-342000">
              <a:lnSpc>
                <a:spcPct val="100000"/>
              </a:lnSpc>
              <a:buClr>
                <a:srgbClr val="04617B"/>
              </a:buClr>
              <a:buFont typeface="Arial"/>
              <a:buChar char="•"/>
            </a:pPr>
            <a:r>
              <a:rPr lang="de-DE" sz="2400" b="1" strike="noStrike" spc="-1" dirty="0">
                <a:solidFill>
                  <a:srgbClr val="04617B"/>
                </a:solidFill>
                <a:latin typeface="Source Sans Pro Black"/>
                <a:ea typeface="DejaVu Sans"/>
              </a:rPr>
              <a:t>SD-Karten</a:t>
            </a:r>
            <a:endParaRPr lang="de-DE" sz="2400" b="0" strike="noStrike" spc="-1" dirty="0">
              <a:latin typeface="Arial"/>
            </a:endParaRPr>
          </a:p>
          <a:p>
            <a:pPr marL="800280" lvl="1" indent="-342000">
              <a:lnSpc>
                <a:spcPct val="100000"/>
              </a:lnSpc>
              <a:buClr>
                <a:srgbClr val="04617B"/>
              </a:buClr>
              <a:buFont typeface="Arial"/>
              <a:buChar char="•"/>
            </a:pPr>
            <a:r>
              <a:rPr lang="de-DE" sz="2400" b="1" strike="noStrike" spc="-1" dirty="0">
                <a:solidFill>
                  <a:srgbClr val="04617B"/>
                </a:solidFill>
                <a:latin typeface="Source Sans Pro Black"/>
                <a:ea typeface="DejaVu Sans"/>
              </a:rPr>
              <a:t>Stromversorgung</a:t>
            </a:r>
            <a:endParaRPr lang="de-DE" sz="2400" b="0" strike="noStrike" spc="-1" dirty="0">
              <a:latin typeface="Arial"/>
            </a:endParaRPr>
          </a:p>
          <a:p>
            <a:pPr marL="800280" lvl="1" indent="-342000">
              <a:lnSpc>
                <a:spcPct val="100000"/>
              </a:lnSpc>
              <a:buClr>
                <a:srgbClr val="04617B"/>
              </a:buClr>
              <a:buFont typeface="Arial"/>
              <a:buChar char="•"/>
            </a:pPr>
            <a:r>
              <a:rPr lang="de-DE" sz="2400" b="1" strike="noStrike" spc="-1" dirty="0">
                <a:solidFill>
                  <a:srgbClr val="04617B"/>
                </a:solidFill>
                <a:latin typeface="Source Sans Pro Black"/>
                <a:ea typeface="DejaVu Sans"/>
              </a:rPr>
              <a:t>Zubehör</a:t>
            </a:r>
            <a:endParaRPr lang="de-DE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4617B"/>
              </a:buClr>
              <a:buFont typeface="Arial"/>
              <a:buChar char="•"/>
            </a:pPr>
            <a:r>
              <a:rPr lang="de-DE" sz="2400" b="1" strike="noStrike" spc="-1" dirty="0">
                <a:solidFill>
                  <a:srgbClr val="04617B"/>
                </a:solidFill>
                <a:latin typeface="Source Sans Pro Black"/>
                <a:ea typeface="DejaVu Sans"/>
              </a:rPr>
              <a:t>Erweiterungen</a:t>
            </a:r>
            <a:endParaRPr lang="de-DE" sz="2400" b="0" strike="noStrike" spc="-1" dirty="0">
              <a:latin typeface="Arial"/>
            </a:endParaRPr>
          </a:p>
          <a:p>
            <a:pPr marL="800280" lvl="1" indent="-342000">
              <a:lnSpc>
                <a:spcPct val="100000"/>
              </a:lnSpc>
              <a:buClr>
                <a:srgbClr val="04617B"/>
              </a:buClr>
              <a:buFont typeface="Arial"/>
              <a:buChar char="•"/>
            </a:pPr>
            <a:r>
              <a:rPr lang="de-DE" sz="2400" b="1" strike="noStrike" spc="-1" dirty="0">
                <a:solidFill>
                  <a:srgbClr val="04617B"/>
                </a:solidFill>
                <a:latin typeface="Source Sans Pro Black"/>
                <a:ea typeface="DejaVu Sans"/>
              </a:rPr>
              <a:t>Hardware und das mit dem Löten </a:t>
            </a:r>
            <a:endParaRPr lang="de-DE" sz="2400" b="0" strike="noStrike" spc="-1" dirty="0">
              <a:latin typeface="Arial"/>
            </a:endParaRPr>
          </a:p>
          <a:p>
            <a:pPr marL="800280" lvl="1" indent="-342000">
              <a:lnSpc>
                <a:spcPct val="100000"/>
              </a:lnSpc>
              <a:buClr>
                <a:srgbClr val="04617B"/>
              </a:buClr>
              <a:buFont typeface="Arial"/>
              <a:buChar char="•"/>
            </a:pPr>
            <a:r>
              <a:rPr lang="de-DE" sz="2400" b="1" strike="noStrike" spc="-1" dirty="0" err="1">
                <a:solidFill>
                  <a:srgbClr val="04617B"/>
                </a:solidFill>
                <a:latin typeface="Source Sans Pro Black"/>
                <a:ea typeface="DejaVu Sans"/>
              </a:rPr>
              <a:t>GrovePi</a:t>
            </a:r>
            <a:endParaRPr lang="de-DE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4617B"/>
              </a:buClr>
              <a:buFont typeface="Arial"/>
              <a:buChar char="•"/>
            </a:pPr>
            <a:r>
              <a:rPr lang="de-DE" sz="2400" b="1" strike="noStrike" spc="-1" dirty="0">
                <a:solidFill>
                  <a:srgbClr val="04617B"/>
                </a:solidFill>
                <a:latin typeface="Source Sans Pro Black"/>
                <a:ea typeface="DejaVu Sans"/>
              </a:rPr>
              <a:t>Mono vs. Core</a:t>
            </a:r>
            <a:endParaRPr lang="de-DE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4617B"/>
              </a:buClr>
              <a:buFont typeface="Arial"/>
              <a:buChar char="•"/>
            </a:pPr>
            <a:r>
              <a:rPr lang="de-DE" sz="2400" b="1" strike="noStrike" spc="-1" dirty="0">
                <a:solidFill>
                  <a:srgbClr val="04617B"/>
                </a:solidFill>
                <a:latin typeface="Source Sans Pro Black"/>
                <a:ea typeface="DejaVu Sans"/>
              </a:rPr>
              <a:t>Bits &amp; Bytes</a:t>
            </a:r>
            <a:endParaRPr lang="de-DE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4617B"/>
              </a:buClr>
              <a:buFont typeface="Arial"/>
              <a:buChar char="•"/>
            </a:pPr>
            <a:r>
              <a:rPr lang="de-DE" sz="2400" b="1" strike="noStrike" spc="-1" dirty="0">
                <a:solidFill>
                  <a:srgbClr val="04617B"/>
                </a:solidFill>
                <a:latin typeface="Source Sans Pro Black"/>
                <a:ea typeface="DejaVu Sans"/>
              </a:rPr>
              <a:t>VNC</a:t>
            </a:r>
            <a:endParaRPr lang="de-DE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4617B"/>
              </a:buClr>
              <a:buFont typeface="Arial"/>
              <a:buChar char="•"/>
            </a:pPr>
            <a:r>
              <a:rPr lang="de-DE" sz="2400" b="1" strike="noStrike" spc="-1" dirty="0">
                <a:solidFill>
                  <a:srgbClr val="04617B"/>
                </a:solidFill>
                <a:latin typeface="Source Sans Pro Black"/>
                <a:ea typeface="DejaVu Sans"/>
              </a:rPr>
              <a:t>Autostart, </a:t>
            </a:r>
            <a:r>
              <a:rPr lang="de-DE" sz="2400" b="1" strike="noStrike" spc="-1" dirty="0" err="1">
                <a:solidFill>
                  <a:srgbClr val="04617B"/>
                </a:solidFill>
                <a:latin typeface="Source Sans Pro Black"/>
                <a:ea typeface="DejaVu Sans"/>
              </a:rPr>
              <a:t>Daemon</a:t>
            </a:r>
            <a:endParaRPr lang="de-DE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4617B"/>
              </a:buClr>
              <a:buFont typeface="Arial"/>
              <a:buChar char="•"/>
            </a:pPr>
            <a:r>
              <a:rPr lang="de-DE" sz="2400" b="1" strike="noStrike" spc="-1" dirty="0">
                <a:solidFill>
                  <a:srgbClr val="04617B"/>
                </a:solidFill>
                <a:latin typeface="Source Sans Pro Black"/>
                <a:ea typeface="DejaVu Sans"/>
              </a:rPr>
              <a:t>Ausschalten </a:t>
            </a:r>
            <a:r>
              <a:rPr lang="de-DE" sz="2400" b="1" strike="noStrike" spc="-1" dirty="0">
                <a:solidFill>
                  <a:srgbClr val="04617B"/>
                </a:solidFill>
                <a:latin typeface="Wingdings"/>
                <a:ea typeface="DejaVu Sans"/>
              </a:rPr>
              <a:t></a:t>
            </a:r>
          </a:p>
          <a:p>
            <a:pPr marL="343080" indent="-342000">
              <a:lnSpc>
                <a:spcPct val="100000"/>
              </a:lnSpc>
              <a:buClr>
                <a:srgbClr val="04617B"/>
              </a:buClr>
              <a:buFont typeface="Arial"/>
              <a:buChar char="•"/>
            </a:pPr>
            <a:r>
              <a:rPr lang="de-DE" sz="2400" b="1" spc="-1" dirty="0">
                <a:solidFill>
                  <a:srgbClr val="04617B"/>
                </a:solidFill>
                <a:latin typeface="Source Sans Pro Black"/>
              </a:rPr>
              <a:t>Dateifreigabe (Samba)</a:t>
            </a:r>
          </a:p>
          <a:p>
            <a:pPr>
              <a:lnSpc>
                <a:spcPct val="100000"/>
              </a:lnSpc>
            </a:pPr>
            <a:endParaRPr lang="de-DE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2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599040" y="301320"/>
            <a:ext cx="10797480" cy="585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NET Core 2.1 is supported on Raspberry Pi 2+. </a:t>
            </a:r>
            <a:endParaRPr lang="de-DE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It isn’t supported on the Pi Zero or other devices that use an ARMv6 chip. </a:t>
            </a:r>
            <a:endParaRPr lang="de-DE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.NET Core requires ARMv7 or ARMv8 chips, like the ARM Cortex-A53. </a:t>
            </a:r>
            <a:endParaRPr lang="de-DE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599040" y="301320"/>
            <a:ext cx="10797480" cy="585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GPIO - Ampel</a:t>
            </a:r>
            <a:endParaRPr lang="de-DE" sz="2800" b="0" strike="noStrike" spc="-1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5V / 3v3 - Wanderer</a:t>
            </a:r>
            <a:endParaRPr lang="de-DE" sz="2800" b="0" strike="noStrike" spc="-1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Löten :-/ - </a:t>
            </a:r>
            <a:endParaRPr lang="de-DE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599040" y="301320"/>
            <a:ext cx="10797480" cy="585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599040" y="30132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Links</a:t>
            </a:r>
            <a:endParaRPr lang="de-DE" sz="4400" b="0" strike="noStrike" spc="-1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599040" y="1828800"/>
            <a:ext cx="10829880" cy="53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Folien 	</a:t>
            </a:r>
            <a:r>
              <a:rPr lang="de-DE" sz="2800" b="0" u="sng" strike="noStrike" spc="-1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https://github.com/FrankPfattheicher/RaspiDotnet</a:t>
            </a:r>
            <a:r>
              <a:rPr lang="de-DE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de-DE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Win32DiskImager			 					 		</a:t>
            </a:r>
            <a:r>
              <a:rPr lang="de-DE" sz="2800" b="0" u="sng" strike="noStrike" spc="-1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https://sourceforge.net/projects/win32diskimager</a:t>
            </a:r>
            <a:endParaRPr lang="de-DE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de-DE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1803240" y="301320"/>
            <a:ext cx="959328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…aber habe „gerade“ keine Zeit</a:t>
            </a:r>
            <a:endParaRPr lang="de-DE" sz="4400" b="0" strike="noStrike" spc="-1">
              <a:latin typeface="Arial"/>
            </a:endParaRPr>
          </a:p>
        </p:txBody>
      </p:sp>
      <p:pic>
        <p:nvPicPr>
          <p:cNvPr id="207" name="Grafik 3"/>
          <p:cNvPicPr/>
          <p:nvPr/>
        </p:nvPicPr>
        <p:blipFill>
          <a:blip r:embed="rId2"/>
          <a:stretch/>
        </p:blipFill>
        <p:spPr>
          <a:xfrm>
            <a:off x="2410200" y="1832040"/>
            <a:ext cx="7176960" cy="5382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599040" y="1828800"/>
            <a:ext cx="10829880" cy="53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Was brauche ich noch?</a:t>
            </a:r>
            <a:endParaRPr lang="de-DE" sz="2800" b="0" strike="noStrike" spc="-1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Hardware (Raspberry Pi)</a:t>
            </a:r>
            <a:endParaRPr lang="de-DE" sz="2800" b="0" strike="noStrike" spc="-1">
              <a:latin typeface="Arial"/>
            </a:endParaRPr>
          </a:p>
          <a:p>
            <a:pPr marL="685800" lvl="1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HDMI-Kabel</a:t>
            </a:r>
            <a:endParaRPr lang="de-DE" sz="2400" b="0" strike="noStrike" spc="-1">
              <a:latin typeface="Arial"/>
            </a:endParaRPr>
          </a:p>
          <a:p>
            <a:pPr marL="685800" lvl="1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Tastatur, Maus</a:t>
            </a:r>
            <a:endParaRPr lang="de-DE" sz="2400" b="0" strike="noStrike" spc="-1">
              <a:latin typeface="Arial"/>
            </a:endParaRPr>
          </a:p>
          <a:p>
            <a:pPr marL="685800" lvl="1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Optional USB-Hub</a:t>
            </a:r>
            <a:endParaRPr lang="de-DE" sz="2400" b="0" strike="noStrike" spc="-1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Hardware (Entwicklungssystem)</a:t>
            </a:r>
            <a:endParaRPr lang="de-DE" sz="2800" b="0" strike="noStrike" spc="-1">
              <a:latin typeface="Arial"/>
            </a:endParaRPr>
          </a:p>
          <a:p>
            <a:pPr marL="685800" lvl="1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Windows- oder Linux-PC</a:t>
            </a:r>
            <a:endParaRPr lang="de-DE" sz="2400" b="0" strike="noStrike" spc="-1">
              <a:latin typeface="Arial"/>
            </a:endParaRPr>
          </a:p>
          <a:p>
            <a:pPr marL="685800" lvl="1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SD-Kartenleser</a:t>
            </a:r>
            <a:endParaRPr lang="de-DE" sz="2400" b="0" strike="noStrike" spc="-1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Software</a:t>
            </a:r>
            <a:endParaRPr lang="de-DE" sz="2800" b="0" strike="noStrike" spc="-1">
              <a:latin typeface="Arial"/>
            </a:endParaRPr>
          </a:p>
          <a:p>
            <a:pPr marL="685800" lvl="1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Win32 DiskImager (Windows)</a:t>
            </a:r>
            <a:endParaRPr lang="de-DE" sz="2400" b="0" strike="noStrike" spc="-1">
              <a:latin typeface="Arial"/>
            </a:endParaRPr>
          </a:p>
          <a:p>
            <a:pPr marL="685800" lvl="1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Image für SD-Karte</a:t>
            </a:r>
            <a:endParaRPr lang="de-DE" sz="2400" b="0" strike="noStrike" spc="-1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1778040" y="301320"/>
            <a:ext cx="961848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Keine Ausreden – los geht‘s !</a:t>
            </a:r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599040" y="1828800"/>
            <a:ext cx="10829880" cy="53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de-DE" sz="1800" b="0" strike="noStrike" spc="-1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1778040" y="301320"/>
            <a:ext cx="961848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Was nehme ich?</a:t>
            </a:r>
            <a:endParaRPr lang="de-DE" sz="4400" b="0" strike="noStrike" spc="-1">
              <a:latin typeface="Arial"/>
            </a:endParaRPr>
          </a:p>
        </p:txBody>
      </p:sp>
      <p:grpSp>
        <p:nvGrpSpPr>
          <p:cNvPr id="212" name="Group 3"/>
          <p:cNvGrpSpPr/>
          <p:nvPr/>
        </p:nvGrpSpPr>
        <p:grpSpPr>
          <a:xfrm>
            <a:off x="1389960" y="3026160"/>
            <a:ext cx="9217440" cy="2703600"/>
            <a:chOff x="1389960" y="3026160"/>
            <a:chExt cx="9217440" cy="2703600"/>
          </a:xfrm>
        </p:grpSpPr>
        <p:pic>
          <p:nvPicPr>
            <p:cNvPr id="213" name="Grafik 4"/>
            <p:cNvPicPr/>
            <p:nvPr/>
          </p:nvPicPr>
          <p:blipFill>
            <a:blip r:embed="rId2"/>
            <a:stretch/>
          </p:blipFill>
          <p:spPr>
            <a:xfrm>
              <a:off x="1389960" y="3026160"/>
              <a:ext cx="5661360" cy="27036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14" name="Grafik 5"/>
            <p:cNvPicPr/>
            <p:nvPr/>
          </p:nvPicPr>
          <p:blipFill>
            <a:blip r:embed="rId3"/>
            <a:stretch/>
          </p:blipFill>
          <p:spPr>
            <a:xfrm>
              <a:off x="7052400" y="3026160"/>
              <a:ext cx="3555000" cy="2703600"/>
            </a:xfrm>
            <a:prstGeom prst="rect">
              <a:avLst/>
            </a:prstGeom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1778040" y="301320"/>
            <a:ext cx="961848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Nichts vorbereitet, alles live !</a:t>
            </a:r>
            <a:endParaRPr lang="de-DE" sz="4400" b="0" strike="noStrike" spc="-1"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599040" y="1828800"/>
            <a:ext cx="10829880" cy="53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</a:pPr>
            <a:endParaRPr lang="de-DE" sz="1800" b="0" strike="noStrike" spc="-1" dirty="0">
              <a:latin typeface="Arial"/>
            </a:endParaRPr>
          </a:p>
          <a:p>
            <a:pPr marL="685800" lvl="1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4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Image auf SD-Karte übertragen</a:t>
            </a:r>
            <a:endParaRPr lang="de-DE" sz="4000" b="0" strike="noStrike" spc="-1" dirty="0">
              <a:latin typeface="Arial"/>
            </a:endParaRPr>
          </a:p>
          <a:p>
            <a:pPr marL="914400">
              <a:lnSpc>
                <a:spcPct val="90000"/>
              </a:lnSpc>
              <a:spcBef>
                <a:spcPts val="499"/>
              </a:spcBef>
            </a:pPr>
            <a:r>
              <a:rPr lang="de-DE" sz="3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(dauert ca. 5 bis 15 Minuten)</a:t>
            </a:r>
            <a:endParaRPr lang="de-DE" sz="3600" b="0" strike="noStrike" spc="-1" dirty="0">
              <a:latin typeface="Arial"/>
            </a:endParaRPr>
          </a:p>
          <a:p>
            <a:pPr marL="914400">
              <a:lnSpc>
                <a:spcPct val="100000"/>
              </a:lnSpc>
            </a:pPr>
            <a:endParaRPr lang="de-DE" sz="3600" b="0" strike="noStrike" spc="-1" dirty="0">
              <a:latin typeface="Arial"/>
            </a:endParaRPr>
          </a:p>
          <a:p>
            <a:pPr marL="685800" lvl="1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4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Hardware aufbauen</a:t>
            </a:r>
            <a:endParaRPr lang="de-DE" sz="4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4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599040" y="1828800"/>
            <a:ext cx="10829880" cy="53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57200">
              <a:lnSpc>
                <a:spcPct val="120000"/>
              </a:lnSpc>
              <a:spcBef>
                <a:spcPts val="499"/>
              </a:spcBef>
            </a:pPr>
            <a:r>
              <a:rPr lang="de-DE" sz="26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Runtime</a:t>
            </a:r>
            <a:r>
              <a:rPr lang="de-DE" sz="2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Image</a:t>
            </a:r>
            <a:r>
              <a:rPr lang="de-DE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Subject</a:t>
            </a:r>
            <a:r>
              <a:rPr lang="de-DE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to</a:t>
            </a:r>
            <a:r>
              <a:rPr lang="de-DE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lang="de-DE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requirements</a:t>
            </a:r>
            <a:r>
              <a:rPr lang="de-DE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in 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Section</a:t>
            </a:r>
            <a:r>
              <a:rPr lang="de-DE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3 and 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restrictions</a:t>
            </a:r>
            <a:r>
              <a:rPr lang="de-DE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in 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Section</a:t>
            </a:r>
            <a:r>
              <a:rPr lang="de-DE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4, Microsoft 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hereby</a:t>
            </a:r>
            <a:r>
              <a:rPr lang="de-DE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grants</a:t>
            </a:r>
            <a:r>
              <a:rPr lang="de-DE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to</a:t>
            </a:r>
            <a:r>
              <a:rPr lang="de-DE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you</a:t>
            </a:r>
            <a:r>
              <a:rPr lang="de-DE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 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royalty-free</a:t>
            </a:r>
            <a:r>
              <a:rPr lang="de-DE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worldwide</a:t>
            </a:r>
            <a:r>
              <a:rPr lang="de-DE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non-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exclusive</a:t>
            </a:r>
            <a:r>
              <a:rPr lang="de-DE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personal, non-transferable, non-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assignable</a:t>
            </a:r>
            <a:r>
              <a:rPr lang="de-DE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limited 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license</a:t>
            </a:r>
            <a:r>
              <a:rPr lang="de-DE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to</a:t>
            </a:r>
            <a:r>
              <a:rPr lang="de-DE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install</a:t>
            </a:r>
            <a:r>
              <a:rPr lang="de-DE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 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Runtime</a:t>
            </a:r>
            <a:r>
              <a:rPr lang="de-DE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Image 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into</a:t>
            </a:r>
            <a:r>
              <a:rPr lang="de-DE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an Embedded System and 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distribute</a:t>
            </a:r>
            <a:r>
              <a:rPr lang="de-DE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your</a:t>
            </a:r>
            <a:r>
              <a:rPr lang="de-DE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Embedded System 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to</a:t>
            </a:r>
            <a:r>
              <a:rPr lang="de-DE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End Users.</a:t>
            </a:r>
            <a:endParaRPr lang="de-DE" sz="26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de-DE" sz="2600" b="0" strike="noStrike" spc="-1" dirty="0">
              <a:latin typeface="Arial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</a:pP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No</a:t>
            </a:r>
            <a:r>
              <a:rPr lang="de-DE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Distribution 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of</a:t>
            </a:r>
            <a:r>
              <a:rPr lang="de-DE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Software 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as</a:t>
            </a:r>
            <a:r>
              <a:rPr lang="de-DE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Stand-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alone</a:t>
            </a:r>
            <a:r>
              <a:rPr lang="de-DE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Product</a:t>
            </a:r>
            <a:r>
              <a:rPr lang="de-DE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You</a:t>
            </a:r>
            <a:r>
              <a:rPr lang="de-DE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must not 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advertise</a:t>
            </a:r>
            <a:r>
              <a:rPr lang="de-DE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provide</a:t>
            </a:r>
            <a:r>
              <a:rPr lang="de-DE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 separate 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price</a:t>
            </a:r>
            <a:r>
              <a:rPr lang="de-DE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for</a:t>
            </a:r>
            <a:r>
              <a:rPr lang="de-DE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or</a:t>
            </a:r>
            <a:r>
              <a:rPr lang="de-DE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otherwise</a:t>
            </a:r>
            <a:r>
              <a:rPr lang="de-DE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market</a:t>
            </a:r>
            <a:r>
              <a:rPr lang="de-DE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or</a:t>
            </a:r>
            <a:r>
              <a:rPr lang="de-DE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distribute</a:t>
            </a:r>
            <a:r>
              <a:rPr lang="de-DE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lang="de-DE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Software, 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or</a:t>
            </a:r>
            <a:r>
              <a:rPr lang="de-DE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any</a:t>
            </a:r>
            <a:r>
              <a:rPr lang="de-DE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part</a:t>
            </a:r>
            <a:r>
              <a:rPr lang="de-DE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of</a:t>
            </a:r>
            <a:r>
              <a:rPr lang="de-DE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lang="de-DE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Software, 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as</a:t>
            </a:r>
            <a:r>
              <a:rPr lang="de-DE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 separate item </a:t>
            </a:r>
            <a:r>
              <a:rPr lang="de-DE" sz="2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from</a:t>
            </a:r>
            <a:r>
              <a:rPr lang="de-DE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an Embedded System.</a:t>
            </a:r>
            <a:endParaRPr lang="de-DE" sz="2600" b="0" strike="noStrike" spc="-1" dirty="0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1778040" y="301320"/>
            <a:ext cx="961848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Warum nicht Windows 10 IoT Core ?</a:t>
            </a:r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599040" y="1828800"/>
            <a:ext cx="10829880" cy="53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57200">
              <a:lnSpc>
                <a:spcPct val="120000"/>
              </a:lnSpc>
              <a:spcBef>
                <a:spcPts val="499"/>
              </a:spcBef>
            </a:pPr>
            <a:r>
              <a:rPr lang="de-DE" sz="3200" spc="-1" dirty="0"/>
              <a:t>Versionen</a:t>
            </a:r>
          </a:p>
          <a:p>
            <a:pPr marL="457200">
              <a:lnSpc>
                <a:spcPct val="120000"/>
              </a:lnSpc>
              <a:spcBef>
                <a:spcPts val="499"/>
              </a:spcBef>
            </a:pPr>
            <a:endParaRPr lang="de-DE" sz="2800" spc="-1" dirty="0"/>
          </a:p>
          <a:p>
            <a:pPr marL="457200">
              <a:lnSpc>
                <a:spcPct val="120000"/>
              </a:lnSpc>
              <a:spcBef>
                <a:spcPts val="499"/>
              </a:spcBef>
            </a:pPr>
            <a:r>
              <a:rPr lang="de-DE" sz="2800" spc="-1" dirty="0"/>
              <a:t>	</a:t>
            </a:r>
            <a:r>
              <a:rPr lang="de-DE" sz="2800" spc="-1" dirty="0" err="1"/>
              <a:t>Wheezy</a:t>
            </a:r>
            <a:r>
              <a:rPr lang="de-DE" sz="2800" spc="-1" dirty="0"/>
              <a:t> – Debian 7</a:t>
            </a:r>
          </a:p>
          <a:p>
            <a:pPr marL="457200">
              <a:lnSpc>
                <a:spcPct val="120000"/>
              </a:lnSpc>
              <a:spcBef>
                <a:spcPts val="499"/>
              </a:spcBef>
            </a:pPr>
            <a:endParaRPr lang="de-DE" sz="2800" spc="-1" dirty="0"/>
          </a:p>
          <a:p>
            <a:pPr marL="457200">
              <a:lnSpc>
                <a:spcPct val="120000"/>
              </a:lnSpc>
              <a:spcBef>
                <a:spcPts val="499"/>
              </a:spcBef>
            </a:pPr>
            <a:r>
              <a:rPr lang="de-DE" sz="2800" spc="-1" dirty="0"/>
              <a:t>	Jessie – Debian 8 (September 2015)</a:t>
            </a:r>
          </a:p>
          <a:p>
            <a:pPr marL="457200">
              <a:lnSpc>
                <a:spcPct val="120000"/>
              </a:lnSpc>
              <a:spcBef>
                <a:spcPts val="499"/>
              </a:spcBef>
            </a:pPr>
            <a:endParaRPr lang="de-DE" sz="2800" spc="-1" dirty="0"/>
          </a:p>
          <a:p>
            <a:pPr marL="457200">
              <a:lnSpc>
                <a:spcPct val="120000"/>
              </a:lnSpc>
              <a:spcBef>
                <a:spcPts val="499"/>
              </a:spcBef>
            </a:pPr>
            <a:r>
              <a:rPr lang="de-DE" sz="2800" b="1" spc="-1" dirty="0"/>
              <a:t>	Stretch – Debian 9 (August 2017)</a:t>
            </a:r>
          </a:p>
          <a:p>
            <a:pPr marL="457200">
              <a:lnSpc>
                <a:spcPct val="120000"/>
              </a:lnSpc>
              <a:spcBef>
                <a:spcPts val="499"/>
              </a:spcBef>
            </a:pPr>
            <a:endParaRPr lang="de-DE" sz="2600" spc="-1" dirty="0"/>
          </a:p>
          <a:p>
            <a:pPr marL="457200">
              <a:lnSpc>
                <a:spcPct val="120000"/>
              </a:lnSpc>
              <a:spcBef>
                <a:spcPts val="499"/>
              </a:spcBef>
            </a:pPr>
            <a:r>
              <a:rPr lang="de-DE" sz="2600" spc="-1" dirty="0">
                <a:hlinkClick r:id="rId2"/>
              </a:rPr>
              <a:t>https://en.wikipedia.org/wiki/Raspbian</a:t>
            </a:r>
            <a:r>
              <a:rPr lang="de-DE" sz="2600" spc="-1" dirty="0"/>
              <a:t> </a:t>
            </a:r>
            <a:endParaRPr lang="de-DE" sz="2600" b="0" strike="noStrike" spc="-1" dirty="0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1778040" y="301320"/>
            <a:ext cx="961848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de-DE" sz="4400" spc="-1" dirty="0">
                <a:solidFill>
                  <a:srgbClr val="000000"/>
                </a:solidFill>
              </a:rPr>
              <a:t>Raspbian</a:t>
            </a:r>
            <a:endParaRPr lang="de-DE" sz="4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58814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913</Words>
  <Application>Microsoft Office PowerPoint</Application>
  <PresentationFormat>Benutzerdefiniert</PresentationFormat>
  <Paragraphs>238</Paragraphs>
  <Slides>34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5</vt:i4>
      </vt:variant>
      <vt:variant>
        <vt:lpstr>Folientitel</vt:lpstr>
      </vt:variant>
      <vt:variant>
        <vt:i4>34</vt:i4>
      </vt:variant>
    </vt:vector>
  </HeadingPairs>
  <TitlesOfParts>
    <vt:vector size="48" baseType="lpstr">
      <vt:lpstr>Arial</vt:lpstr>
      <vt:lpstr>Consolas</vt:lpstr>
      <vt:lpstr>DejaVu Sans</vt:lpstr>
      <vt:lpstr>Source Sans Pro</vt:lpstr>
      <vt:lpstr>Source Sans Pro Black</vt:lpstr>
      <vt:lpstr>Source Sans Pro Light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Pi-Complete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Vivid</dc:title>
  <dc:subject/>
  <dc:creator>Frank</dc:creator>
  <dc:description/>
  <cp:lastModifiedBy>Frank Pfattheicher</cp:lastModifiedBy>
  <cp:revision>55</cp:revision>
  <dcterms:created xsi:type="dcterms:W3CDTF">2018-10-16T22:24:40Z</dcterms:created>
  <dcterms:modified xsi:type="dcterms:W3CDTF">2018-10-30T14:55:44Z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Benutzerdefiniert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14</vt:i4>
  </property>
</Properties>
</file>