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notesMasterIdLst>
    <p:notesMasterId r:id="rId47"/>
  </p:notesMasterIdLst>
  <p:sldIdLst>
    <p:sldId id="256" r:id="rId5"/>
    <p:sldId id="258" r:id="rId6"/>
    <p:sldId id="297" r:id="rId7"/>
    <p:sldId id="296" r:id="rId8"/>
    <p:sldId id="259" r:id="rId9"/>
    <p:sldId id="260" r:id="rId10"/>
    <p:sldId id="261" r:id="rId11"/>
    <p:sldId id="262" r:id="rId12"/>
    <p:sldId id="263" r:id="rId13"/>
    <p:sldId id="280" r:id="rId14"/>
    <p:sldId id="281" r:id="rId15"/>
    <p:sldId id="264" r:id="rId16"/>
    <p:sldId id="265" r:id="rId17"/>
    <p:sldId id="272" r:id="rId18"/>
    <p:sldId id="273" r:id="rId19"/>
    <p:sldId id="274" r:id="rId20"/>
    <p:sldId id="304" r:id="rId21"/>
    <p:sldId id="275" r:id="rId22"/>
    <p:sldId id="276" r:id="rId23"/>
    <p:sldId id="289" r:id="rId24"/>
    <p:sldId id="277" r:id="rId25"/>
    <p:sldId id="278" r:id="rId26"/>
    <p:sldId id="279" r:id="rId27"/>
    <p:sldId id="282" r:id="rId28"/>
    <p:sldId id="283" r:id="rId29"/>
    <p:sldId id="298" r:id="rId30"/>
    <p:sldId id="284" r:id="rId31"/>
    <p:sldId id="285" r:id="rId32"/>
    <p:sldId id="288" r:id="rId33"/>
    <p:sldId id="287" r:id="rId34"/>
    <p:sldId id="290" r:id="rId35"/>
    <p:sldId id="286" r:id="rId36"/>
    <p:sldId id="291" r:id="rId37"/>
    <p:sldId id="292" r:id="rId38"/>
    <p:sldId id="293" r:id="rId39"/>
    <p:sldId id="299" r:id="rId40"/>
    <p:sldId id="300" r:id="rId41"/>
    <p:sldId id="301" r:id="rId42"/>
    <p:sldId id="302" r:id="rId43"/>
    <p:sldId id="303" r:id="rId44"/>
    <p:sldId id="294" r:id="rId45"/>
    <p:sldId id="271" r:id="rId46"/>
  </p:sldIdLst>
  <p:sldSz cx="119983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77980" autoAdjust="0"/>
  </p:normalViewPr>
  <p:slideViewPr>
    <p:cSldViewPr snapToGrid="0">
      <p:cViewPr varScale="1">
        <p:scale>
          <a:sx n="125" d="100"/>
          <a:sy n="125" d="100"/>
        </p:scale>
        <p:origin x="19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0188104-4A55-4174-8619-F54A96B2F32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31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Nach Aufbau die nächsten Folien zeigen</a:t>
            </a:r>
          </a:p>
        </p:txBody>
      </p:sp>
    </p:spTree>
    <p:extLst>
      <p:ext uri="{BB962C8B-B14F-4D97-AF65-F5344CB8AC3E}">
        <p14:creationId xmlns:p14="http://schemas.microsoft.com/office/powerpoint/2010/main" val="1537329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817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28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hilft nur Remote-Debugging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700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2644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debugger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linux</a:t>
            </a:r>
            <a:r>
              <a:rPr lang="de-DE" dirty="0"/>
              <a:t>-arm (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native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.NET Core. </a:t>
            </a:r>
          </a:p>
          <a:p>
            <a:r>
              <a:rPr lang="de-DE" dirty="0"/>
              <a:t>On Raspbian,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Curl</a:t>
            </a:r>
            <a:r>
              <a:rPr lang="de-DE" dirty="0"/>
              <a:t> and </a:t>
            </a:r>
            <a:r>
              <a:rPr lang="de-DE" dirty="0" err="1"/>
              <a:t>unzip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aren't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(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curl</a:t>
            </a:r>
            <a:r>
              <a:rPr lang="de-DE" dirty="0"/>
              <a:t>).</a:t>
            </a:r>
          </a:p>
          <a:p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on </a:t>
            </a:r>
            <a:r>
              <a:rPr lang="de-DE" dirty="0" err="1"/>
              <a:t>linux</a:t>
            </a:r>
            <a:r>
              <a:rPr lang="de-DE" dirty="0"/>
              <a:t>-arm (</a:t>
            </a:r>
            <a:r>
              <a:rPr lang="de-DE" dirty="0" err="1"/>
              <a:t>installs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~/</a:t>
            </a:r>
            <a:r>
              <a:rPr lang="de-DE" dirty="0" err="1"/>
              <a:t>vsdbg</a:t>
            </a:r>
            <a:r>
              <a:rPr lang="de-DE" dirty="0"/>
              <a:t>):</a:t>
            </a:r>
          </a:p>
          <a:p>
            <a:r>
              <a:rPr lang="de-DE" dirty="0" err="1"/>
              <a:t>curl</a:t>
            </a:r>
            <a:r>
              <a:rPr lang="de-DE" dirty="0"/>
              <a:t> -</a:t>
            </a:r>
            <a:r>
              <a:rPr lang="de-DE" dirty="0" err="1"/>
              <a:t>sSL</a:t>
            </a:r>
            <a:r>
              <a:rPr lang="de-DE" dirty="0"/>
              <a:t> https://aka.ms/getvsdbgsh | </a:t>
            </a:r>
            <a:r>
              <a:rPr lang="de-DE" dirty="0" err="1"/>
              <a:t>bash</a:t>
            </a:r>
            <a:r>
              <a:rPr lang="de-DE" dirty="0"/>
              <a:t> 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stdin</a:t>
            </a:r>
            <a:r>
              <a:rPr lang="de-DE" dirty="0"/>
              <a:t> -r </a:t>
            </a:r>
            <a:r>
              <a:rPr lang="de-DE" dirty="0" err="1"/>
              <a:t>linux</a:t>
            </a:r>
            <a:r>
              <a:rPr lang="de-DE" dirty="0"/>
              <a:t>-arm -v </a:t>
            </a:r>
            <a:r>
              <a:rPr lang="de-DE" dirty="0" err="1"/>
              <a:t>latest</a:t>
            </a:r>
            <a:r>
              <a:rPr lang="de-DE" dirty="0"/>
              <a:t> -l ~/</a:t>
            </a:r>
            <a:r>
              <a:rPr lang="de-DE" dirty="0" err="1"/>
              <a:t>vsdbg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Linux: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automate</a:t>
            </a:r>
            <a:r>
              <a:rPr lang="de-DE" dirty="0"/>
              <a:t> SSH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password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$ </a:t>
            </a:r>
            <a:r>
              <a:rPr lang="de-DE" dirty="0" err="1"/>
              <a:t>ssh-keygen</a:t>
            </a:r>
            <a:r>
              <a:rPr lang="de-DE" dirty="0"/>
              <a:t> -t </a:t>
            </a:r>
            <a:r>
              <a:rPr lang="de-DE" dirty="0" err="1"/>
              <a:t>rsa</a:t>
            </a:r>
            <a:r>
              <a:rPr lang="de-DE" dirty="0"/>
              <a:t> -b 2048</a:t>
            </a:r>
          </a:p>
          <a:p>
            <a:r>
              <a:rPr lang="de-DE" dirty="0"/>
              <a:t>Generating </a:t>
            </a:r>
            <a:r>
              <a:rPr lang="de-DE" dirty="0" err="1"/>
              <a:t>public</a:t>
            </a:r>
            <a:r>
              <a:rPr lang="de-DE" dirty="0"/>
              <a:t>/private </a:t>
            </a:r>
            <a:r>
              <a:rPr lang="de-DE" dirty="0" err="1"/>
              <a:t>rsa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pair.</a:t>
            </a:r>
          </a:p>
          <a:p>
            <a:r>
              <a:rPr lang="de-DE" dirty="0"/>
              <a:t>Enter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(/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username</a:t>
            </a:r>
            <a:r>
              <a:rPr lang="de-DE" dirty="0"/>
              <a:t>/.</a:t>
            </a:r>
            <a:r>
              <a:rPr lang="de-DE" dirty="0" err="1"/>
              <a:t>ssh</a:t>
            </a:r>
            <a:r>
              <a:rPr lang="de-DE" dirty="0"/>
              <a:t>/</a:t>
            </a:r>
            <a:r>
              <a:rPr lang="de-DE" dirty="0" err="1"/>
              <a:t>id_rsa</a:t>
            </a:r>
            <a:r>
              <a:rPr lang="de-DE" dirty="0"/>
              <a:t>): </a:t>
            </a:r>
          </a:p>
          <a:p>
            <a:r>
              <a:rPr lang="de-DE" dirty="0"/>
              <a:t>Enter </a:t>
            </a:r>
            <a:r>
              <a:rPr lang="de-DE" dirty="0" err="1"/>
              <a:t>passphrase</a:t>
            </a:r>
            <a:r>
              <a:rPr lang="de-DE" dirty="0"/>
              <a:t> (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passphrase</a:t>
            </a:r>
            <a:r>
              <a:rPr lang="de-DE" dirty="0"/>
              <a:t>): </a:t>
            </a:r>
          </a:p>
          <a:p>
            <a:r>
              <a:rPr lang="de-DE" dirty="0"/>
              <a:t>Enter same </a:t>
            </a:r>
            <a:r>
              <a:rPr lang="de-DE" dirty="0" err="1"/>
              <a:t>passphrase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: </a:t>
            </a:r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username</a:t>
            </a:r>
            <a:r>
              <a:rPr lang="de-DE" dirty="0"/>
              <a:t>/.</a:t>
            </a:r>
            <a:r>
              <a:rPr lang="de-DE" dirty="0" err="1"/>
              <a:t>ssh</a:t>
            </a:r>
            <a:r>
              <a:rPr lang="de-DE" dirty="0"/>
              <a:t>/</a:t>
            </a:r>
            <a:r>
              <a:rPr lang="de-DE" dirty="0" err="1"/>
              <a:t>id_rsa</a:t>
            </a:r>
            <a:r>
              <a:rPr lang="de-DE" dirty="0"/>
              <a:t>.</a:t>
            </a:r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username</a:t>
            </a:r>
            <a:r>
              <a:rPr lang="de-DE" dirty="0"/>
              <a:t>/.</a:t>
            </a:r>
            <a:r>
              <a:rPr lang="de-DE" dirty="0" err="1"/>
              <a:t>ssh</a:t>
            </a:r>
            <a:r>
              <a:rPr lang="de-DE" dirty="0"/>
              <a:t>/id_rsa.pub.</a:t>
            </a:r>
          </a:p>
          <a:p>
            <a:r>
              <a:rPr lang="de-DE" dirty="0"/>
              <a:t>Copy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$ </a:t>
            </a:r>
            <a:r>
              <a:rPr lang="de-DE" dirty="0" err="1"/>
              <a:t>ssh-copy-id</a:t>
            </a:r>
            <a:r>
              <a:rPr lang="de-DE" dirty="0"/>
              <a:t> </a:t>
            </a:r>
            <a:r>
              <a:rPr lang="de-DE" dirty="0" err="1"/>
              <a:t>id@server</a:t>
            </a:r>
            <a:r>
              <a:rPr lang="de-DE" dirty="0"/>
              <a:t>			i.e. </a:t>
            </a:r>
            <a:r>
              <a:rPr lang="de-DE" dirty="0" err="1"/>
              <a:t>pi</a:t>
            </a:r>
            <a:r>
              <a:rPr lang="de-DE" dirty="0"/>
              <a:t>@&lt;</a:t>
            </a:r>
            <a:r>
              <a:rPr lang="de-DE" dirty="0" err="1"/>
              <a:t>RaspPiIpAddress</a:t>
            </a:r>
            <a:r>
              <a:rPr lang="de-DE" dirty="0"/>
              <a:t>&gt;</a:t>
            </a:r>
          </a:p>
          <a:p>
            <a:r>
              <a:rPr lang="de-DE" dirty="0" err="1"/>
              <a:t>id@server's</a:t>
            </a:r>
            <a:r>
              <a:rPr lang="de-DE" dirty="0"/>
              <a:t> </a:t>
            </a:r>
            <a:r>
              <a:rPr lang="de-DE" dirty="0" err="1"/>
              <a:t>password</a:t>
            </a:r>
            <a:r>
              <a:rPr lang="de-DE" dirty="0"/>
              <a:t>: 			i.e. </a:t>
            </a:r>
            <a:r>
              <a:rPr lang="de-DE" dirty="0" err="1"/>
              <a:t>raspberry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934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4684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0643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30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1963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31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8923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auf die Stecker eingehen 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33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102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NET Core 2.1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is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supported on Raspberry Pi 2+. </a:t>
            </a:r>
            <a:endParaRPr lang="de-DE" sz="1200" b="0" strike="noStrike" spc="-1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It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isn’t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supported on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the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Pi Zero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or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other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devices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that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use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an ARMv6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chip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. </a:t>
            </a:r>
            <a:endParaRPr lang="de-DE" sz="1200" b="0" strike="noStrike" spc="-1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.NET Core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requires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ARMv7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or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ARMv8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chips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, like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+mn-lt"/>
                <a:ea typeface="+mn-ea"/>
              </a:rPr>
              <a:t>the</a:t>
            </a:r>
            <a:r>
              <a:rPr lang="de-DE" sz="1200" b="0" strike="noStrike" spc="-1" dirty="0">
                <a:solidFill>
                  <a:srgbClr val="000000"/>
                </a:solidFill>
                <a:latin typeface="+mn-lt"/>
                <a:ea typeface="+mn-ea"/>
              </a:rPr>
              <a:t> ARM Cortex-A53. </a:t>
            </a:r>
            <a:endParaRPr lang="de-DE" sz="1200" b="0" strike="noStrike" spc="-1" dirty="0">
              <a:latin typeface="+mn-l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7002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Bedarfsgemäß wird die Richtung entschieden</a:t>
            </a:r>
          </a:p>
          <a:p>
            <a:r>
              <a:rPr lang="de-DE" dirty="0"/>
              <a:t>Busspur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34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8127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Bidirektionaler I2C-Pegelwandler:  RB-Dev.58</a:t>
            </a:r>
          </a:p>
          <a:p>
            <a:r>
              <a:rPr lang="de-DE" dirty="0"/>
              <a:t>	https://www.robotshop.com/de/de/bidirektionaler-i2c-pegelwandler.html</a:t>
            </a:r>
          </a:p>
          <a:p>
            <a:r>
              <a:rPr lang="de-DE" dirty="0"/>
              <a:t>	https://www.amazon.de/5V-3-3V-shifter-converter-Raspberry-Multiwii/dp/B01N47X4OI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35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5598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Bidirektionaler I2C-Pegelwandler:  RB-Dev.58</a:t>
            </a:r>
          </a:p>
          <a:p>
            <a:r>
              <a:rPr lang="de-DE" dirty="0"/>
              <a:t>	https://www.robotshop.com/de/de/bidirektionaler-i2c-pegelwandler.html</a:t>
            </a:r>
          </a:p>
          <a:p>
            <a:r>
              <a:rPr lang="de-DE" dirty="0"/>
              <a:t>	https://www.amazon.de/5V-3-3V-shifter-converter-Raspberry-Multiwii/dp/B01N47X4OI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36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330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Bidirektionaler I2C-Pegelwandler:  RB-Dev.58</a:t>
            </a:r>
          </a:p>
          <a:p>
            <a:r>
              <a:rPr lang="de-DE" dirty="0"/>
              <a:t>	https://www.robotshop.com/de/de/bidirektionaler-i2c-pegelwandler.html</a:t>
            </a:r>
          </a:p>
          <a:p>
            <a:r>
              <a:rPr lang="de-DE" dirty="0"/>
              <a:t>	https://www.amazon.de/5V-3-3V-shifter-converter-Raspberry-Multiwii/dp/B01N47X4OI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37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224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Bidirektionaler I2C-Pegelwandler:  RB-Dev.58</a:t>
            </a:r>
          </a:p>
          <a:p>
            <a:r>
              <a:rPr lang="de-DE" dirty="0"/>
              <a:t>	https://www.robotshop.com/de/de/bidirektionaler-i2c-pegelwandler.html</a:t>
            </a:r>
          </a:p>
          <a:p>
            <a:r>
              <a:rPr lang="de-DE" dirty="0"/>
              <a:t>	https://www.amazon.de/5V-3-3V-shifter-converter-Raspberry-Multiwii/dp/B01N47X4OI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38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5429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spc="-1" dirty="0" err="1">
                <a:solidFill>
                  <a:srgbClr val="000000"/>
                </a:solidFill>
              </a:rPr>
              <a:t>gnome-schedule</a:t>
            </a:r>
            <a:endParaRPr lang="de-DE" sz="1200" b="1" spc="-1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39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5866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Samba: Berechtigungen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40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1317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41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213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spc="-1" dirty="0"/>
              <a:t>Auf dem </a:t>
            </a:r>
            <a:r>
              <a:rPr lang="de-DE" sz="1200" b="1" spc="-1" dirty="0" err="1"/>
              <a:t>Raspi</a:t>
            </a:r>
            <a:endParaRPr lang="de-DE" sz="1200" b="1" spc="-1" dirty="0"/>
          </a:p>
          <a:p>
            <a:endParaRPr lang="de-DE" sz="1200" spc="-1"/>
          </a:p>
          <a:p>
            <a:r>
              <a:rPr lang="de-DE" sz="1200" spc="-1"/>
              <a:t>JetBrains</a:t>
            </a:r>
            <a:r>
              <a:rPr lang="de-DE" sz="1200" spc="-1" dirty="0"/>
              <a:t> Rider:	Benötigt 64bit JVM, auf Raspberry Pi nur 32bit verfügbar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VSCode</a:t>
            </a:r>
            <a:r>
              <a:rPr lang="de-DE" dirty="0"/>
              <a:t>: </a:t>
            </a:r>
            <a:r>
              <a:rPr lang="de-DE" sz="1200" spc="-1" dirty="0"/>
              <a:t> 		kein Debugging möglich</a:t>
            </a:r>
          </a:p>
          <a:p>
            <a:endParaRPr lang="de-DE" dirty="0"/>
          </a:p>
          <a:p>
            <a:r>
              <a:rPr lang="de-DE" dirty="0" err="1"/>
              <a:t>MonoDevelop</a:t>
            </a:r>
            <a:r>
              <a:rPr lang="de-DE" dirty="0"/>
              <a:t>:		</a:t>
            </a:r>
            <a:r>
              <a:rPr lang="de-DE" dirty="0" err="1"/>
              <a:t>seeehr</a:t>
            </a:r>
            <a:r>
              <a:rPr lang="de-DE" dirty="0"/>
              <a:t> langsam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89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Mono: Keine Unterstützung von Standard 2.0 Bibliotheken (erst ab V4.7.1)</a:t>
            </a:r>
          </a:p>
          <a:p>
            <a:endParaRPr lang="de-DE" dirty="0"/>
          </a:p>
          <a:p>
            <a:r>
              <a:rPr lang="de-DE" sz="1200" spc="-1" dirty="0">
                <a:latin typeface="+mn-lt"/>
              </a:rPr>
              <a:t>GUI Unterstützung: Auch nicht mit </a:t>
            </a:r>
            <a:r>
              <a:rPr lang="de-DE" sz="1200" spc="-1" dirty="0" err="1">
                <a:latin typeface="+mn-lt"/>
              </a:rPr>
              <a:t>Coer</a:t>
            </a:r>
            <a:r>
              <a:rPr lang="de-DE" sz="1200" spc="-1" dirty="0">
                <a:latin typeface="+mn-lt"/>
              </a:rPr>
              <a:t> 3.0 !!!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281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9345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56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475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327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352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4"/>
          <p:cNvPicPr/>
          <p:nvPr/>
        </p:nvPicPr>
        <p:blipFill>
          <a:blip r:embed="rId15"/>
          <a:stretch/>
        </p:blipFill>
        <p:spPr>
          <a:xfrm>
            <a:off x="10357920" y="524268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46"/>
          <p:cNvPicPr/>
          <p:nvPr/>
        </p:nvPicPr>
        <p:blipFill>
          <a:blip r:embed="rId15"/>
          <a:stretch/>
        </p:blipFill>
        <p:spPr>
          <a:xfrm>
            <a:off x="599040" y="12132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rafik 46"/>
          <p:cNvPicPr/>
          <p:nvPr/>
        </p:nvPicPr>
        <p:blipFill>
          <a:blip r:embed="rId15"/>
          <a:stretch/>
        </p:blipFill>
        <p:spPr>
          <a:xfrm>
            <a:off x="599040" y="12132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78040" y="301320"/>
            <a:ext cx="96184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spbian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32diskimager" TargetMode="External"/><Relationship Id="rId2" Type="http://schemas.openxmlformats.org/officeDocument/2006/relationships/hyperlink" Target="https://github.com/FrankPfattheicher/RaspiDotnet" TargetMode="Externa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8000" b="0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Using </a:t>
            </a:r>
            <a:r>
              <a:rPr lang="de-DE" sz="8000" b="1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.NET</a:t>
            </a:r>
            <a:br/>
            <a:r>
              <a:rPr lang="de-DE" sz="8000" b="0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with the</a:t>
            </a:r>
            <a:br/>
            <a:r>
              <a:rPr lang="de-DE" sz="8000" b="1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Raspberry Pi</a:t>
            </a:r>
            <a:endParaRPr lang="de-DE" sz="8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52960" y="5216400"/>
            <a:ext cx="10788840" cy="154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.NET User Group Karlsruhe 2018</a:t>
            </a:r>
            <a:endParaRPr lang="de-DE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Frank Pfattheicher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3200" b="1" spc="-1" dirty="0"/>
              <a:t>Versionen</a:t>
            </a: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28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800" spc="-1" dirty="0"/>
              <a:t>	</a:t>
            </a:r>
            <a:r>
              <a:rPr lang="de-DE" sz="2800" spc="-1" dirty="0" err="1"/>
              <a:t>Wheezy</a:t>
            </a:r>
            <a:r>
              <a:rPr lang="de-DE" sz="2800" spc="-1" dirty="0"/>
              <a:t> – Debian 7</a:t>
            </a: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28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800" spc="-1" dirty="0"/>
              <a:t>	Jessie – Debian 8 (September 2015)</a:t>
            </a: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28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800" b="1" spc="-1" dirty="0"/>
              <a:t>	Stretch – Debian 9 (August 2017)</a:t>
            </a: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26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600" spc="-1" dirty="0">
                <a:hlinkClick r:id="rId2"/>
              </a:rPr>
              <a:t>https://en.wikipedia.org/wiki/Raspbian</a:t>
            </a:r>
            <a:r>
              <a:rPr lang="de-DE" sz="2600" spc="-1" dirty="0"/>
              <a:t> </a:t>
            </a:r>
            <a:endParaRPr lang="de-DE" sz="26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000000"/>
                </a:solidFill>
              </a:rPr>
              <a:t>Raspbian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881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3673976-A79B-42F0-A665-4BF3D37C1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47" y="1762274"/>
            <a:ext cx="3183314" cy="2232454"/>
          </a:xfrm>
          <a:prstGeom prst="rect">
            <a:avLst/>
          </a:prstGeom>
        </p:spPr>
      </p:pic>
      <p:sp>
        <p:nvSpPr>
          <p:cNvPr id="217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3200" spc="-1" dirty="0"/>
              <a:t>Raspberry Pi 1	   Raspberry Pi 2	    Raspberry Pi 3</a:t>
            </a: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3200" spc="-1" dirty="0"/>
              <a:t>		  Zero				</a:t>
            </a:r>
            <a:r>
              <a:rPr lang="de-DE" sz="3200" spc="-1" dirty="0" err="1"/>
              <a:t>Compute</a:t>
            </a:r>
            <a:r>
              <a:rPr lang="de-DE" sz="3200" spc="-1" dirty="0"/>
              <a:t> Module</a:t>
            </a:r>
          </a:p>
        </p:txBody>
      </p:sp>
      <p:sp>
        <p:nvSpPr>
          <p:cNvPr id="218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000000"/>
                </a:solidFill>
              </a:rPr>
              <a:t>Hardware-Varianten</a:t>
            </a:r>
            <a:endParaRPr lang="de-DE" sz="4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B4775A-D52F-432C-A3A8-7C3B2B13A7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73" y="1483771"/>
            <a:ext cx="2789460" cy="27894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48F4E5-44F9-455C-BA24-6300CC9D5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2" y="1562400"/>
            <a:ext cx="2969781" cy="221743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13CC730-998C-4ECC-8ED1-EE2819680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18" y="5117221"/>
            <a:ext cx="2026315" cy="98498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B978984-A433-4041-A712-7983064F0C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95" y="4835612"/>
            <a:ext cx="2779612" cy="15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82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SD-Karte einsetzen, Stromversorgung anstecken / einschalten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Resized root filesystem. Rebooting in 5 seconds…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Vier Himbeeren :-)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Welcome to the Raspberry Pi Desktop – Setup Assistent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Land, Sprache, Tastatur und Zeitzone einstellen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Neues Passwort vergeben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Netzwerk verbinden (optional)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Updates und gewählte Sprache installieren 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Fertig. Neustart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Erster Start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Grundlegende Einstellungen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Und jetzt?</a:t>
            </a:r>
            <a:endParaRPr lang="de-DE" sz="44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3DDEC4-AB4F-4A68-B361-2F26B1C1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81" y="2511455"/>
            <a:ext cx="7285839" cy="471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Externer Zugriff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SSH 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– Secure Shell – Remotezugriff auf Kommandozeile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trike="noStrike" spc="-1" dirty="0">
                <a:latin typeface="Arial"/>
              </a:rPr>
              <a:t>VNC </a:t>
            </a:r>
            <a:r>
              <a:rPr lang="de-DE" sz="2800" b="0" strike="noStrike" spc="-1" dirty="0">
                <a:latin typeface="Arial"/>
              </a:rPr>
              <a:t>– Remotezugriff auf GUI</a:t>
            </a:r>
          </a:p>
          <a:p>
            <a:pPr marL="10872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dirty="0"/>
              <a:t>Geräteinterne Kommunikation zwischen Schaltungsteilen </a:t>
            </a:r>
            <a:endParaRPr lang="de-DE" sz="2800" spc="-1" dirty="0">
              <a:latin typeface="Arial"/>
            </a:endParaRPr>
          </a:p>
          <a:p>
            <a:pPr marL="56592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pc="-1" dirty="0">
                <a:latin typeface="Arial"/>
              </a:rPr>
              <a:t>SPI </a:t>
            </a:r>
            <a:r>
              <a:rPr lang="de-DE" sz="2800" spc="-1" dirty="0">
                <a:latin typeface="Arial"/>
              </a:rPr>
              <a:t>–</a:t>
            </a:r>
            <a:r>
              <a:rPr lang="de-DE" sz="2800" spc="-1" dirty="0"/>
              <a:t> Serial </a:t>
            </a:r>
            <a:r>
              <a:rPr lang="de-DE" sz="2800" spc="-1" dirty="0" err="1"/>
              <a:t>Peripheral</a:t>
            </a:r>
            <a:r>
              <a:rPr lang="de-DE" sz="2800" spc="-1" dirty="0"/>
              <a:t> Interface 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trike="noStrike" spc="-1" dirty="0">
                <a:latin typeface="Arial"/>
              </a:rPr>
              <a:t>I2C </a:t>
            </a:r>
            <a:r>
              <a:rPr lang="de-DE" sz="2800" spc="-1" dirty="0"/>
              <a:t>– Inter-Integrated Circuit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pc="-1" dirty="0" err="1">
                <a:latin typeface="Arial"/>
              </a:rPr>
              <a:t>Eindraht</a:t>
            </a:r>
            <a:r>
              <a:rPr lang="de-DE" sz="2800" b="1" spc="-1" dirty="0">
                <a:latin typeface="Arial"/>
              </a:rPr>
              <a:t>-Bus</a:t>
            </a:r>
            <a:r>
              <a:rPr lang="de-DE" sz="2800" spc="-1" dirty="0">
                <a:latin typeface="Arial"/>
              </a:rPr>
              <a:t> (</a:t>
            </a:r>
            <a:r>
              <a:rPr lang="de-DE" sz="2800" spc="-1" dirty="0" err="1">
                <a:latin typeface="Arial"/>
              </a:rPr>
              <a:t>OneWire</a:t>
            </a:r>
            <a:r>
              <a:rPr lang="de-DE" sz="2800" spc="-1" dirty="0">
                <a:latin typeface="Arial"/>
              </a:rPr>
              <a:t>)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Schnittstellen</a:t>
            </a:r>
            <a:endParaRPr lang="de-DE" sz="4400" b="0" strike="noStrike" spc="-1" dirty="0"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E0200A-0994-450A-AFBE-B5118819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05" y="4471722"/>
            <a:ext cx="4254315" cy="27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61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latin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4AAFD-BF27-4FB9-99EC-996AD555BAF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Der Raspberry Pi ist jetzt grundsätzlich bereit</a:t>
            </a:r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Jetzt kommt die </a:t>
            </a:r>
            <a:r>
              <a:rPr lang="de-DE" sz="3600" dirty="0" err="1"/>
              <a:t>Enwicklungsumgebung</a:t>
            </a:r>
            <a:endParaRPr lang="de-DE" sz="3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E2A0AB3-F040-47A3-BA0C-A9EA3D9704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3470" y="301625"/>
            <a:ext cx="9084705" cy="1262063"/>
          </a:xfrm>
        </p:spPr>
        <p:txBody>
          <a:bodyPr/>
          <a:lstStyle/>
          <a:p>
            <a:r>
              <a:rPr lang="de-DE" spc="-1" dirty="0">
                <a:solidFill>
                  <a:srgbClr val="000000"/>
                </a:solidFill>
              </a:rPr>
              <a:t>Pi-</a:t>
            </a:r>
            <a:r>
              <a:rPr lang="de-DE" spc="-1" dirty="0" err="1">
                <a:solidFill>
                  <a:srgbClr val="000000"/>
                </a:solidFill>
              </a:rPr>
              <a:t>Complete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3915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538823" y="1828800"/>
            <a:ext cx="8950314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latin typeface="Arial"/>
              </a:rPr>
              <a:t>VisualStudio 2017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latin typeface="Arial"/>
              </a:rPr>
              <a:t>Visual Studio Code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 err="1">
                <a:latin typeface="Arial"/>
              </a:rPr>
              <a:t>JetBrains</a:t>
            </a:r>
            <a:r>
              <a:rPr lang="de-DE" sz="2800" spc="-1" dirty="0">
                <a:latin typeface="Arial"/>
              </a:rPr>
              <a:t> Rider</a:t>
            </a:r>
            <a:endParaRPr lang="de-DE" sz="28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Visual Studio Code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 err="1"/>
              <a:t>JetBrains</a:t>
            </a:r>
            <a:r>
              <a:rPr lang="de-DE" sz="2800" spc="-1" dirty="0"/>
              <a:t> Rider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  <a:latin typeface="Arial"/>
              </a:rPr>
              <a:t>Raspberry Pi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Visual Studio Code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Mono </a:t>
            </a:r>
            <a:r>
              <a:rPr lang="de-DE" sz="2800" spc="-1" dirty="0" err="1"/>
              <a:t>Develop</a:t>
            </a:r>
            <a:r>
              <a:rPr lang="de-DE" sz="2800" spc="-1" dirty="0"/>
              <a:t> (nur Mono = </a:t>
            </a:r>
            <a:r>
              <a:rPr lang="de-DE" sz="2800" spc="-1" dirty="0" err="1"/>
              <a:t>Full</a:t>
            </a:r>
            <a:r>
              <a:rPr lang="de-DE" sz="2800" spc="-1" dirty="0"/>
              <a:t> Framework V4.5)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Entwicklungsumgebung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898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Mono 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Kompatibel zu </a:t>
            </a:r>
            <a:r>
              <a:rPr lang="de-DE" sz="2800" spc="-1" dirty="0" err="1"/>
              <a:t>Full</a:t>
            </a:r>
            <a:r>
              <a:rPr lang="de-DE" sz="2800" spc="-1" dirty="0"/>
              <a:t> Framework &lt;= V4.5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Über </a:t>
            </a:r>
            <a:r>
              <a:rPr lang="de-DE" sz="2800" spc="-1" dirty="0" err="1"/>
              <a:t>MonoDevelop</a:t>
            </a:r>
            <a:r>
              <a:rPr lang="de-DE" sz="2800" spc="-1" dirty="0"/>
              <a:t> direkt auf dem Pi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 err="1"/>
              <a:t>Full</a:t>
            </a:r>
            <a:r>
              <a:rPr lang="de-DE" sz="2800" spc="-1" dirty="0"/>
              <a:t> Framework ist</a:t>
            </a:r>
            <a:r>
              <a:rPr lang="de-DE" sz="2800" b="1" spc="-1" dirty="0"/>
              <a:t> *</a:t>
            </a:r>
            <a:r>
              <a:rPr lang="de-DE" sz="2800" b="1" spc="-1" dirty="0" err="1"/>
              <a:t>deprecated</a:t>
            </a:r>
            <a:r>
              <a:rPr lang="de-DE" sz="2800" b="1" spc="-1" dirty="0"/>
              <a:t>*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1" spc="-1" dirty="0"/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Core</a:t>
            </a:r>
            <a:endParaRPr lang="de-DE" sz="2800" b="1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latin typeface="Arial"/>
              </a:rPr>
              <a:t>Identisch mit Windows-Version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latin typeface="Arial"/>
              </a:rPr>
              <a:t>Keine GUI Unterstützung</a:t>
            </a:r>
            <a:endParaRPr lang="de-DE" sz="28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000000"/>
                </a:solidFill>
              </a:rPr>
              <a:t>Mono vs. Core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2137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Projekt erstellen (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File – New – Project – Visual C# / -NET Core –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Console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 App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„F5“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Läuft – was muss jetzt getan werden?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2017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450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Anpassung der Zielplattform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Edit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csproj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800" spc="-1" dirty="0">
                <a:solidFill>
                  <a:srgbClr val="000000"/>
                </a:solidFill>
              </a:rPr>
              <a:t>– </a:t>
            </a:r>
            <a:r>
              <a:rPr lang="de-DE" sz="2800" spc="-1" dirty="0" err="1">
                <a:solidFill>
                  <a:srgbClr val="000000"/>
                </a:solidFill>
              </a:rPr>
              <a:t>RuntimeIdentifiers</a:t>
            </a:r>
            <a:r>
              <a:rPr lang="de-DE" sz="2800" spc="-1" dirty="0">
                <a:solidFill>
                  <a:srgbClr val="000000"/>
                </a:solidFill>
              </a:rPr>
              <a:t> hinzufügen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netcoreapp2.1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RuntimeIdentifiers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linux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-arm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RuntimeIdentifiers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2017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94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803240" y="301320"/>
            <a:ext cx="9593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000000"/>
                </a:solidFill>
              </a:rPr>
              <a:t>Ich</a:t>
            </a:r>
            <a:endParaRPr lang="de-DE" sz="4400" spc="-1" dirty="0"/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0601F51-80A2-4FF1-9417-CE68627FCD8A}"/>
              </a:ext>
            </a:extLst>
          </p:cNvPr>
          <p:cNvSpPr/>
          <p:nvPr/>
        </p:nvSpPr>
        <p:spPr>
          <a:xfrm>
            <a:off x="822960" y="2274570"/>
            <a:ext cx="10605960" cy="4948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Frank Pfattheicher</a:t>
            </a:r>
            <a:endParaRPr lang="de-DE" sz="2800" b="0" strike="noStrike" spc="-1" dirty="0">
              <a:latin typeface="Arial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Freier Softwareentwickler</a:t>
            </a:r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Arial"/>
                <a:ea typeface="DejaVu Sans"/>
              </a:rPr>
              <a:t>Automatisierungstechnik, Azure, Embedded</a:t>
            </a:r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</a:rPr>
              <a:t>.NET UserGroup Karlsruhe</a:t>
            </a:r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</a:rPr>
              <a:t>mail fpf@dotnet-ka.de</a:t>
            </a:r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</a:rPr>
              <a:t>mobil 0172-7207196</a:t>
            </a:r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@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fpf_baden</a:t>
            </a:r>
            <a:endParaRPr lang="de-DE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Arial"/>
                <a:ea typeface="DejaVu Sans"/>
              </a:rPr>
              <a:t>Skype  fpf@itbaden.de</a:t>
            </a:r>
            <a:endParaRPr lang="de-DE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Anwendung packen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dotnet publish –c Release -r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-arm --self-contained</a:t>
            </a:r>
          </a:p>
          <a:p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 -c Release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Gibt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die Build-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Konfiguration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an</a:t>
            </a:r>
          </a:p>
          <a:p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 -r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linux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-arm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Zielplattform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 --self-contained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	Das Framework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lokal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hinzugefügt</a:t>
            </a:r>
            <a:br>
              <a:rPr lang="en-US" sz="2800" spc="-1" dirty="0">
                <a:solidFill>
                  <a:srgbClr val="000000"/>
                </a:solidFill>
                <a:latin typeface="Arial"/>
              </a:rPr>
            </a:br>
            <a:r>
              <a:rPr lang="en-US" sz="28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Keine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Installation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notwendig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Publish…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761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„Deployment“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VNC Dateiübertragung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Zielordner auf dem Raspberry Pi einstellen !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Programm als ausführbar markieren</a:t>
            </a: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chmod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+x </a:t>
            </a:r>
            <a:r>
              <a:rPr lang="de-DE" sz="2800" i="1" spc="-1" dirty="0">
                <a:solidFill>
                  <a:srgbClr val="000000"/>
                </a:solidFill>
                <a:latin typeface="Consolas" panose="020B0609020204030204" pitchFamily="49" charset="0"/>
              </a:rPr>
              <a:t>Programm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Alternativen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Ordner auf dem Pi freigeben (Samba muss installiert werden)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Ordner auf dem PC freigeben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2017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229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Projekt erstellen (</a:t>
            </a:r>
            <a:r>
              <a:rPr lang="de-DE" sz="2800" b="1" spc="-1" dirty="0" err="1">
                <a:solidFill>
                  <a:srgbClr val="000000"/>
                </a:solidFill>
              </a:rPr>
              <a:t>Console</a:t>
            </a:r>
            <a:r>
              <a:rPr lang="de-DE" sz="2800" b="1" spc="-1" dirty="0">
                <a:solidFill>
                  <a:srgbClr val="000000"/>
                </a:solidFill>
              </a:rPr>
              <a:t>)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Projekt-Ordner  anlegen – in </a:t>
            </a:r>
            <a:r>
              <a:rPr lang="de-DE" sz="2800" spc="-1" dirty="0" err="1">
                <a:solidFill>
                  <a:srgbClr val="000000"/>
                </a:solidFill>
              </a:rPr>
              <a:t>VSCode</a:t>
            </a:r>
            <a:r>
              <a:rPr lang="de-DE" sz="2800" spc="-1" dirty="0">
                <a:solidFill>
                  <a:srgbClr val="000000"/>
                </a:solidFill>
              </a:rPr>
              <a:t> öffnen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Ansicht - Integriertes Terminal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Im Terminalfenster: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	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„F5“ - Läuft</a:t>
            </a: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Code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353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Projekt erstellen (</a:t>
            </a:r>
            <a:r>
              <a:rPr lang="de-DE" sz="2800" b="1" spc="-1" dirty="0" err="1">
                <a:solidFill>
                  <a:srgbClr val="000000"/>
                </a:solidFill>
              </a:rPr>
              <a:t>Console</a:t>
            </a:r>
            <a:r>
              <a:rPr lang="de-DE" sz="2800" b="1" spc="-1" dirty="0">
                <a:solidFill>
                  <a:srgbClr val="000000"/>
                </a:solidFill>
              </a:rPr>
              <a:t>)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New Solution - .NET Core – </a:t>
            </a:r>
            <a:r>
              <a:rPr lang="de-DE" sz="2800" spc="-1" dirty="0" err="1">
                <a:solidFill>
                  <a:srgbClr val="000000"/>
                </a:solidFill>
              </a:rPr>
              <a:t>Console</a:t>
            </a:r>
            <a:r>
              <a:rPr lang="de-DE" sz="2800" spc="-1" dirty="0">
                <a:solidFill>
                  <a:srgbClr val="000000"/>
                </a:solidFill>
              </a:rPr>
              <a:t> Application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„F5“ - Läuft</a:t>
            </a: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Rider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85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700" b="1" spc="-1" dirty="0">
                <a:solidFill>
                  <a:srgbClr val="000000"/>
                </a:solidFill>
              </a:rPr>
              <a:t>Pause</a:t>
            </a:r>
            <a:endParaRPr lang="de-DE" sz="28700" spc="-1" dirty="0">
              <a:solidFill>
                <a:srgbClr val="000000"/>
              </a:solidFill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Rider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7980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000" b="1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4000" b="1" spc="-1" dirty="0">
                <a:solidFill>
                  <a:srgbClr val="000000"/>
                </a:solidFill>
              </a:rPr>
              <a:t>„F5“ – Läuft – … – doch nicht </a:t>
            </a:r>
            <a:r>
              <a:rPr lang="de-DE" sz="4000" b="1" spc="-1" dirty="0">
                <a:solidFill>
                  <a:srgbClr val="000000"/>
                </a:solidFill>
                <a:sym typeface="Wingdings" panose="05000000000000000000" pitchFamily="2" charset="2"/>
              </a:rPr>
              <a:t></a:t>
            </a:r>
            <a:endParaRPr lang="de-DE" sz="4000" b="1" spc="-1" dirty="0">
              <a:solidFill>
                <a:srgbClr val="000000"/>
              </a:solidFill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780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Voraussetzungen auf dem Raspberry Pi</a:t>
            </a: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SSH aktivieren</a:t>
            </a:r>
          </a:p>
          <a:p>
            <a:pPr marL="1023120" lvl="2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raspi-config</a:t>
            </a:r>
            <a:endParaRPr lang="de-DE" sz="24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</a:endParaRP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Debugger </a:t>
            </a:r>
            <a:r>
              <a:rPr lang="en-US" sz="2800" spc="-1" dirty="0" err="1">
                <a:solidFill>
                  <a:srgbClr val="000000"/>
                </a:solidFill>
              </a:rPr>
              <a:t>für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</a:rPr>
              <a:t>linux</a:t>
            </a:r>
            <a:r>
              <a:rPr lang="en-US" sz="2800" spc="-1" dirty="0">
                <a:solidFill>
                  <a:srgbClr val="000000"/>
                </a:solidFill>
              </a:rPr>
              <a:t>-arm </a:t>
            </a:r>
            <a:r>
              <a:rPr lang="de-DE" sz="2800" spc="-1" dirty="0">
                <a:solidFill>
                  <a:srgbClr val="000000"/>
                </a:solidFill>
              </a:rPr>
              <a:t>installiert (</a:t>
            </a:r>
            <a:r>
              <a:rPr lang="de-DE" sz="2800" spc="-1" dirty="0" err="1">
                <a:solidFill>
                  <a:srgbClr val="000000"/>
                </a:solidFill>
              </a:rPr>
              <a:t>VsCode</a:t>
            </a:r>
            <a:r>
              <a:rPr lang="de-DE" sz="2800" spc="-1" dirty="0">
                <a:solidFill>
                  <a:srgbClr val="000000"/>
                </a:solidFill>
              </a:rPr>
              <a:t>)</a:t>
            </a: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curl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sSL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https://aka.ms/getvsdbgsh | </a:t>
            </a:r>
            <a:b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bash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/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dev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stdin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-r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linux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-arm -v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latest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-l ~/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vsdbg</a:t>
            </a:r>
            <a:endParaRPr lang="de-DE" sz="24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4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58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Voraussetzungen auf dem Entwicklungsrechner</a:t>
            </a: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Visual Studio 2017</a:t>
            </a: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spc="-1" dirty="0" err="1">
                <a:solidFill>
                  <a:srgbClr val="000000"/>
                </a:solidFill>
              </a:rPr>
              <a:t>Nichts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</a:rPr>
              <a:t>weiter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>
                <a:solidFill>
                  <a:srgbClr val="000000"/>
                </a:solidFill>
                <a:sym typeface="Wingdings" panose="05000000000000000000" pitchFamily="2" charset="2"/>
              </a:rPr>
              <a:t></a:t>
            </a:r>
            <a:endParaRPr lang="en-US" sz="2800" spc="-1" dirty="0">
              <a:solidFill>
                <a:srgbClr val="000000"/>
              </a:solidFill>
            </a:endParaRP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</a:endParaRP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 err="1">
                <a:solidFill>
                  <a:srgbClr val="000000"/>
                </a:solidFill>
              </a:rPr>
              <a:t>VsCode</a:t>
            </a:r>
            <a:r>
              <a:rPr lang="de-DE" sz="2800" spc="-1" dirty="0">
                <a:solidFill>
                  <a:srgbClr val="000000"/>
                </a:solidFill>
              </a:rPr>
              <a:t> </a:t>
            </a: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Windows: </a:t>
            </a:r>
            <a:r>
              <a:rPr lang="de-DE" sz="2800" spc="-1" dirty="0" err="1">
                <a:solidFill>
                  <a:srgbClr val="000000"/>
                </a:solidFill>
              </a:rPr>
              <a:t>PuTTY</a:t>
            </a:r>
            <a:r>
              <a:rPr lang="de-DE" sz="2800" spc="-1" dirty="0">
                <a:solidFill>
                  <a:srgbClr val="000000"/>
                </a:solidFill>
              </a:rPr>
              <a:t> installieren</a:t>
            </a: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Neue Konfiguration in </a:t>
            </a:r>
            <a:r>
              <a:rPr lang="de-DE" sz="2800" spc="-1" dirty="0" err="1">
                <a:solidFill>
                  <a:srgbClr val="000000"/>
                </a:solidFill>
              </a:rPr>
              <a:t>launch.json</a:t>
            </a:r>
            <a:r>
              <a:rPr lang="de-DE" sz="2800" spc="-1" dirty="0">
                <a:solidFill>
                  <a:srgbClr val="000000"/>
                </a:solidFill>
              </a:rPr>
              <a:t> erstellen</a:t>
            </a: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Debugger muss auf dem Raspberry Pi installiert sein</a:t>
            </a: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Rider</a:t>
            </a: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Geht NICHT </a:t>
            </a:r>
            <a:r>
              <a:rPr lang="de-DE" sz="2800" spc="-1" dirty="0">
                <a:solidFill>
                  <a:srgbClr val="000000"/>
                </a:solidFill>
                <a:sym typeface="Wingdings" panose="05000000000000000000" pitchFamily="2" charset="2"/>
              </a:rPr>
              <a:t></a:t>
            </a:r>
          </a:p>
          <a:p>
            <a:pPr marL="1023120" lvl="2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     (RIDER-738 Add support </a:t>
            </a:r>
            <a:r>
              <a:rPr lang="de-DE" sz="2800" spc="-1" dirty="0" err="1">
                <a:solidFill>
                  <a:srgbClr val="000000"/>
                </a:solidFill>
              </a:rPr>
              <a:t>for</a:t>
            </a:r>
            <a:r>
              <a:rPr lang="de-DE" sz="2800" spc="-1" dirty="0">
                <a:solidFill>
                  <a:srgbClr val="000000"/>
                </a:solidFill>
              </a:rPr>
              <a:t> remote </a:t>
            </a:r>
            <a:r>
              <a:rPr lang="de-DE" sz="2800" spc="-1" dirty="0" err="1">
                <a:solidFill>
                  <a:srgbClr val="000000"/>
                </a:solidFill>
              </a:rPr>
              <a:t>debugging</a:t>
            </a:r>
            <a:r>
              <a:rPr lang="de-DE" sz="2800" spc="-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8313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Linux - </a:t>
            </a:r>
            <a:r>
              <a:rPr lang="de-DE" sz="2800" b="1" spc="-1" dirty="0" err="1">
                <a:solidFill>
                  <a:srgbClr val="000000"/>
                </a:solidFill>
              </a:rPr>
              <a:t>VsCode</a:t>
            </a:r>
            <a:r>
              <a:rPr lang="de-DE" sz="2800" b="1" spc="-1" dirty="0">
                <a:solidFill>
                  <a:srgbClr val="000000"/>
                </a:solidFill>
              </a:rPr>
              <a:t> Konfiguration in </a:t>
            </a:r>
            <a:r>
              <a:rPr lang="de-DE" sz="2800" b="1" spc="-1" dirty="0" err="1">
                <a:solidFill>
                  <a:srgbClr val="000000"/>
                </a:solidFill>
              </a:rPr>
              <a:t>launch.json</a:t>
            </a:r>
            <a:endParaRPr lang="de-DE" sz="2800" b="1" spc="-1" dirty="0">
              <a:solidFill>
                <a:srgbClr val="000000"/>
              </a:solidFill>
            </a:endParaRP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".NET Core Remote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"type":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coreclr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processId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"${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command:pickRemoteProcess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pipeTransport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{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pipeCwd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"${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workspaceFolder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pipeProgram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/bin/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pipeArgs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[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@&lt;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],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debuggerPath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"~/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vsdbg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vsdbg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„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28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799"/>
            <a:ext cx="10829880" cy="5630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Linux – SSH </a:t>
            </a:r>
            <a:r>
              <a:rPr lang="de-DE" sz="2800" b="1" spc="-1" dirty="0" err="1">
                <a:solidFill>
                  <a:srgbClr val="000000"/>
                </a:solidFill>
              </a:rPr>
              <a:t>Credentials</a:t>
            </a:r>
            <a:r>
              <a:rPr lang="de-DE" sz="2800" b="1" spc="-1" dirty="0">
                <a:solidFill>
                  <a:srgbClr val="000000"/>
                </a:solidFill>
              </a:rPr>
              <a:t> anlegen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de-DE" sz="28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ssh-keygen</a:t>
            </a: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 -t </a:t>
            </a:r>
            <a:r>
              <a:rPr lang="de-DE" sz="28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rsa</a:t>
            </a: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 -b 2048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Generating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/private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rsa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pair.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Enter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which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save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(/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/.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id_rsa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Enter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passphrase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no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passphrase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Enter same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passphrase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again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identification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been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in 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/.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id_rsa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been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in 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/.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/id_rsa.pub.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Copy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keys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de-DE" sz="28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ssh-copy-id</a:t>
            </a: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</a:t>
            </a: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@&lt;</a:t>
            </a:r>
            <a:r>
              <a:rPr lang="de-DE" sz="28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RaspPiAddress</a:t>
            </a: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id@server's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800" spc="-1" dirty="0" err="1">
                <a:solidFill>
                  <a:srgbClr val="7030A0"/>
                </a:solidFill>
                <a:latin typeface="Consolas" panose="020B0609020204030204" pitchFamily="49" charset="0"/>
              </a:rPr>
              <a:t>raspberry</a:t>
            </a:r>
            <a:endParaRPr lang="de-DE" sz="2800" spc="-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646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803240" y="301320"/>
            <a:ext cx="9593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000000"/>
                </a:solidFill>
              </a:rPr>
              <a:t>Bestellt – Da </a:t>
            </a:r>
            <a:r>
              <a:rPr lang="de-DE" sz="4400" spc="-1" dirty="0">
                <a:solidFill>
                  <a:srgbClr val="000000"/>
                </a:solidFill>
                <a:latin typeface="Wingdings"/>
              </a:rPr>
              <a:t></a:t>
            </a:r>
            <a:endParaRPr lang="de-DE" sz="4400" spc="-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996500-89C3-478B-8635-3768FE1CB5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56200" y="1920240"/>
            <a:ext cx="9084600" cy="5190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371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799"/>
            <a:ext cx="10829880" cy="5730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Windows - </a:t>
            </a:r>
            <a:r>
              <a:rPr lang="de-DE" sz="2800" b="1" spc="-1" dirty="0" err="1">
                <a:solidFill>
                  <a:srgbClr val="000000"/>
                </a:solidFill>
              </a:rPr>
              <a:t>VsCode</a:t>
            </a:r>
            <a:r>
              <a:rPr lang="de-DE" sz="2800" b="1" spc="-1" dirty="0">
                <a:solidFill>
                  <a:srgbClr val="000000"/>
                </a:solidFill>
              </a:rPr>
              <a:t> Konfiguration in </a:t>
            </a:r>
            <a:r>
              <a:rPr lang="de-DE" sz="2800" b="1" spc="-1" dirty="0" err="1">
                <a:solidFill>
                  <a:srgbClr val="000000"/>
                </a:solidFill>
              </a:rPr>
              <a:t>launch.json</a:t>
            </a:r>
            <a:endParaRPr lang="de-DE" sz="2800" b="1" spc="-1" dirty="0">
              <a:solidFill>
                <a:srgbClr val="000000"/>
              </a:solidFill>
            </a:endParaRP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".NET Core Remote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"type":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coreclr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processId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"${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command:pickRemoteProcess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pipeTransport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{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pipeCwd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"${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workspaceFolder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pipeProgram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</a:t>
            </a:r>
            <a: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c:\\Program Files\\</a:t>
            </a:r>
            <a:r>
              <a:rPr lang="en-US" sz="2800" b="1" spc="-1" dirty="0" err="1">
                <a:solidFill>
                  <a:srgbClr val="7030A0"/>
                </a:solidFill>
                <a:latin typeface="Consolas" panose="020B0609020204030204" pitchFamily="49" charset="0"/>
              </a:rPr>
              <a:t>PuTTY</a:t>
            </a:r>
            <a:r>
              <a:rPr lang="en-US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\\plink.exe</a:t>
            </a:r>
            <a: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pipeArgs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[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		   "-</a:t>
            </a:r>
            <a:r>
              <a:rPr lang="de-DE" sz="2800" b="1" spc="-1" dirty="0" err="1">
                <a:solidFill>
                  <a:srgbClr val="7030A0"/>
                </a:solidFill>
                <a:latin typeface="Consolas" panose="020B0609020204030204" pitchFamily="49" charset="0"/>
              </a:rPr>
              <a:t>pw</a:t>
            </a:r>
            <a: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", "</a:t>
            </a:r>
            <a:r>
              <a:rPr lang="de-DE" sz="2800" b="1" spc="-1" dirty="0" err="1">
                <a:solidFill>
                  <a:srgbClr val="7030A0"/>
                </a:solidFill>
                <a:latin typeface="Consolas" panose="020B0609020204030204" pitchFamily="49" charset="0"/>
              </a:rPr>
              <a:t>raspberry</a:t>
            </a:r>
            <a: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",</a:t>
            </a:r>
            <a:b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@&lt;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],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debuggerPath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"~/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vsdbg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vsdbg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„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66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799"/>
            <a:ext cx="10829880" cy="5730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4800" b="1" spc="-1" dirty="0">
                <a:solidFill>
                  <a:srgbClr val="000000"/>
                </a:solidFill>
              </a:rPr>
              <a:t>Das WIE ist jetzt geklärt.</a:t>
            </a: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4800" b="1" spc="-1" dirty="0">
                <a:solidFill>
                  <a:srgbClr val="000000"/>
                </a:solidFill>
              </a:rPr>
              <a:t>Jetzt kommt das WAS !</a:t>
            </a: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Ready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835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AFEC48-F4F3-40C7-A82A-9338DFC857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8984" y="301625"/>
            <a:ext cx="10339342" cy="1262063"/>
          </a:xfrm>
        </p:spPr>
        <p:txBody>
          <a:bodyPr/>
          <a:lstStyle/>
          <a:p>
            <a:r>
              <a:rPr lang="de-DE" dirty="0"/>
              <a:t>Projektideen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38CF285-84C9-4159-9987-D2A50BF3106A}"/>
              </a:ext>
            </a:extLst>
          </p:cNvPr>
          <p:cNvSpPr/>
          <p:nvPr/>
        </p:nvSpPr>
        <p:spPr>
          <a:xfrm>
            <a:off x="599040" y="1828800"/>
            <a:ext cx="10829880" cy="5172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EAA40A3E-0E68-42F6-A816-4C3AA64A4A77}"/>
              </a:ext>
            </a:extLst>
          </p:cNvPr>
          <p:cNvSpPr/>
          <p:nvPr/>
        </p:nvSpPr>
        <p:spPr>
          <a:xfrm>
            <a:off x="599040" y="1828799"/>
            <a:ext cx="10829880" cy="5429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de-DE" sz="2800" b="1" dirty="0"/>
              <a:t>Hardware und das mit dem Löten 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r>
              <a:rPr lang="de-DE" sz="2800" b="1" dirty="0"/>
              <a:t>Hardware aber bitte ohne Löten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b="1" dirty="0" err="1"/>
              <a:t>GrovePi</a:t>
            </a:r>
            <a:endParaRPr lang="de-DE" sz="2800" b="1" dirty="0"/>
          </a:p>
          <a:p>
            <a:endParaRPr lang="de-DE" sz="2800" b="1" dirty="0"/>
          </a:p>
          <a:p>
            <a:endParaRPr lang="de-DE" sz="2800" b="1" dirty="0"/>
          </a:p>
          <a:p>
            <a:r>
              <a:rPr lang="de-DE" sz="2800" b="1" dirty="0"/>
              <a:t>Oder ganz ohne zusätzliche Hardware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b="1" dirty="0" err="1"/>
              <a:t>sdsd</a:t>
            </a:r>
            <a:endParaRPr lang="de-DE" sz="2800" b="1" dirty="0"/>
          </a:p>
          <a:p>
            <a:endParaRPr lang="de-DE" sz="2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46" y="3050105"/>
            <a:ext cx="3929974" cy="22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13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AFEC48-F4F3-40C7-A82A-9338DFC857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8984" y="301625"/>
            <a:ext cx="10339342" cy="1262063"/>
          </a:xfrm>
        </p:spPr>
        <p:txBody>
          <a:bodyPr/>
          <a:lstStyle/>
          <a:p>
            <a:r>
              <a:rPr lang="de-DE" dirty="0"/>
              <a:t>Anschluss finden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38CF285-84C9-4159-9987-D2A50BF3106A}"/>
              </a:ext>
            </a:extLst>
          </p:cNvPr>
          <p:cNvSpPr/>
          <p:nvPr/>
        </p:nvSpPr>
        <p:spPr>
          <a:xfrm>
            <a:off x="599040" y="1828800"/>
            <a:ext cx="10829880" cy="5172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8D51012-1651-41E4-BB57-10C02F01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4" y="1563688"/>
            <a:ext cx="9857131" cy="58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3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AFEC48-F4F3-40C7-A82A-9338DFC857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50422" y="301625"/>
            <a:ext cx="10247903" cy="1262063"/>
          </a:xfrm>
        </p:spPr>
        <p:txBody>
          <a:bodyPr/>
          <a:lstStyle/>
          <a:p>
            <a:r>
              <a:rPr lang="de-DE" dirty="0"/>
              <a:t>GPIO – Was ist denn das ?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38CF285-84C9-4159-9987-D2A50BF3106A}"/>
              </a:ext>
            </a:extLst>
          </p:cNvPr>
          <p:cNvSpPr/>
          <p:nvPr/>
        </p:nvSpPr>
        <p:spPr>
          <a:xfrm>
            <a:off x="599040" y="1828800"/>
            <a:ext cx="10829880" cy="5172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7F6EF03-2BEB-4A77-88C0-D80BD6DF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78684"/>
            <a:ext cx="12017395" cy="45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54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AFEC48-F4F3-40C7-A82A-9338DFC857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8984" y="301625"/>
            <a:ext cx="10339342" cy="1262063"/>
          </a:xfrm>
        </p:spPr>
        <p:txBody>
          <a:bodyPr/>
          <a:lstStyle/>
          <a:p>
            <a:r>
              <a:rPr lang="de-DE" dirty="0"/>
              <a:t>Strom und Spannung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38CF285-84C9-4159-9987-D2A50BF3106A}"/>
              </a:ext>
            </a:extLst>
          </p:cNvPr>
          <p:cNvSpPr/>
          <p:nvPr/>
        </p:nvSpPr>
        <p:spPr>
          <a:xfrm>
            <a:off x="599040" y="1828800"/>
            <a:ext cx="10829880" cy="5172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EAA40A3E-0E68-42F6-A816-4C3AA64A4A77}"/>
              </a:ext>
            </a:extLst>
          </p:cNvPr>
          <p:cNvSpPr/>
          <p:nvPr/>
        </p:nvSpPr>
        <p:spPr>
          <a:xfrm>
            <a:off x="599040" y="1828799"/>
            <a:ext cx="10829880" cy="5429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de-DE" sz="2800" b="1" dirty="0"/>
              <a:t>Warum 5 Volt und 3,3 Volt?</a:t>
            </a:r>
          </a:p>
          <a:p>
            <a:endParaRPr lang="de-DE" sz="2800" dirty="0"/>
          </a:p>
          <a:p>
            <a:r>
              <a:rPr lang="de-DE" sz="2800" b="1" dirty="0"/>
              <a:t>5 Volt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Stromversorgung über USB</a:t>
            </a:r>
          </a:p>
          <a:p>
            <a:endParaRPr lang="de-DE" sz="2800" b="1" dirty="0"/>
          </a:p>
          <a:p>
            <a:r>
              <a:rPr lang="de-DE" sz="2800" b="1" dirty="0"/>
              <a:t>3,3 Volt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Stromverbrauch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Geschwindigkeit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51762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AFEC48-F4F3-40C7-A82A-9338DFC857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8984" y="301625"/>
            <a:ext cx="10339342" cy="1262063"/>
          </a:xfrm>
        </p:spPr>
        <p:txBody>
          <a:bodyPr/>
          <a:lstStyle/>
          <a:p>
            <a:r>
              <a:rPr lang="de-DE" dirty="0"/>
              <a:t>Bits und Bytes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38CF285-84C9-4159-9987-D2A50BF3106A}"/>
              </a:ext>
            </a:extLst>
          </p:cNvPr>
          <p:cNvSpPr/>
          <p:nvPr/>
        </p:nvSpPr>
        <p:spPr>
          <a:xfrm>
            <a:off x="599040" y="1828800"/>
            <a:ext cx="10829880" cy="5172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  <a:p>
            <a:pPr lvl="2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word,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bit)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word,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EAA40A3E-0E68-42F6-A816-4C3AA64A4A77}"/>
              </a:ext>
            </a:extLst>
          </p:cNvPr>
          <p:cNvSpPr/>
          <p:nvPr/>
        </p:nvSpPr>
        <p:spPr>
          <a:xfrm>
            <a:off x="599040" y="1828799"/>
            <a:ext cx="10829880" cy="5429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29643"/>
              </p:ext>
            </p:extLst>
          </p:nvPr>
        </p:nvGraphicFramePr>
        <p:xfrm>
          <a:off x="6143703" y="2741305"/>
          <a:ext cx="506256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3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07733"/>
              </p:ext>
            </p:extLst>
          </p:nvPr>
        </p:nvGraphicFramePr>
        <p:xfrm>
          <a:off x="751337" y="2741305"/>
          <a:ext cx="506256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3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Gerade Verbindung mit Pfeil 4"/>
          <p:cNvCxnSpPr/>
          <p:nvPr/>
        </p:nvCxnSpPr>
        <p:spPr>
          <a:xfrm flipV="1">
            <a:off x="8674984" y="2077055"/>
            <a:ext cx="2531279" cy="1114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521278" y="17568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Nibble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6143703" y="2308977"/>
            <a:ext cx="5062559" cy="371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989998" y="1939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Byte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751337" y="2511361"/>
            <a:ext cx="10454926" cy="4341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1387813" y="2120008"/>
            <a:ext cx="378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Word (</a:t>
            </a:r>
            <a:r>
              <a:rPr lang="de-DE" dirty="0" err="1"/>
              <a:t>ushort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63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AFEC48-F4F3-40C7-A82A-9338DFC857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8984" y="301625"/>
            <a:ext cx="10339342" cy="1262063"/>
          </a:xfrm>
        </p:spPr>
        <p:txBody>
          <a:bodyPr/>
          <a:lstStyle/>
          <a:p>
            <a:r>
              <a:rPr lang="de-DE" dirty="0"/>
              <a:t>Bits und Bytes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38CF285-84C9-4159-9987-D2A50BF3106A}"/>
              </a:ext>
            </a:extLst>
          </p:cNvPr>
          <p:cNvSpPr/>
          <p:nvPr/>
        </p:nvSpPr>
        <p:spPr>
          <a:xfrm>
            <a:off x="599040" y="1828800"/>
            <a:ext cx="10829880" cy="5172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  <a:p>
            <a:pPr lvl="2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word,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bit)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(word &amp;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)(1 &lt;&lt; bit)) != 0;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word,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?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(word |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(1 &lt;&lt; bit))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: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(word &amp; ~(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(1 &lt;&lt; bit));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EAA40A3E-0E68-42F6-A816-4C3AA64A4A77}"/>
              </a:ext>
            </a:extLst>
          </p:cNvPr>
          <p:cNvSpPr/>
          <p:nvPr/>
        </p:nvSpPr>
        <p:spPr>
          <a:xfrm>
            <a:off x="599040" y="1828799"/>
            <a:ext cx="10829880" cy="5429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29643"/>
              </p:ext>
            </p:extLst>
          </p:nvPr>
        </p:nvGraphicFramePr>
        <p:xfrm>
          <a:off x="6143703" y="2741305"/>
          <a:ext cx="506256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3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07733"/>
              </p:ext>
            </p:extLst>
          </p:nvPr>
        </p:nvGraphicFramePr>
        <p:xfrm>
          <a:off x="751337" y="2741305"/>
          <a:ext cx="506256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3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Gerade Verbindung mit Pfeil 4"/>
          <p:cNvCxnSpPr/>
          <p:nvPr/>
        </p:nvCxnSpPr>
        <p:spPr>
          <a:xfrm flipV="1">
            <a:off x="8674984" y="2077055"/>
            <a:ext cx="2531279" cy="1114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521278" y="17568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Nibble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6143703" y="2308977"/>
            <a:ext cx="5062559" cy="371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989998" y="1939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Byte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751337" y="2511361"/>
            <a:ext cx="10454926" cy="4341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1387813" y="2120008"/>
            <a:ext cx="378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Word (</a:t>
            </a:r>
            <a:r>
              <a:rPr lang="de-DE" dirty="0" err="1"/>
              <a:t>ushort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1415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AFEC48-F4F3-40C7-A82A-9338DFC857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8984" y="301625"/>
            <a:ext cx="10339342" cy="1262063"/>
          </a:xfrm>
        </p:spPr>
        <p:txBody>
          <a:bodyPr/>
          <a:lstStyle/>
          <a:p>
            <a:r>
              <a:rPr lang="de-DE" dirty="0" err="1"/>
              <a:t>Interop</a:t>
            </a:r>
            <a:endParaRPr lang="de-DE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38CF285-84C9-4159-9987-D2A50BF3106A}"/>
              </a:ext>
            </a:extLst>
          </p:cNvPr>
          <p:cNvSpPr/>
          <p:nvPr/>
        </p:nvSpPr>
        <p:spPr>
          <a:xfrm>
            <a:off x="599040" y="1828800"/>
            <a:ext cx="10829880" cy="5172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de-DE" sz="4000" b="1" spc="-1" dirty="0">
                <a:solidFill>
                  <a:srgbClr val="000000"/>
                </a:solidFill>
              </a:rPr>
              <a:t>Wie unter Windows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DllImport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"libwiringPi.so"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EntryPoint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pinMode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Uses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Gpio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pin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numbers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mode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sz="9600" b="1" spc="-1" dirty="0">
              <a:solidFill>
                <a:srgbClr val="000000"/>
              </a:solidFill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EAA40A3E-0E68-42F6-A816-4C3AA64A4A77}"/>
              </a:ext>
            </a:extLst>
          </p:cNvPr>
          <p:cNvSpPr/>
          <p:nvPr/>
        </p:nvSpPr>
        <p:spPr>
          <a:xfrm>
            <a:off x="599040" y="1828799"/>
            <a:ext cx="10829880" cy="5429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29850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AFEC48-F4F3-40C7-A82A-9338DFC857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8984" y="301625"/>
            <a:ext cx="10339342" cy="1262063"/>
          </a:xfrm>
        </p:spPr>
        <p:txBody>
          <a:bodyPr/>
          <a:lstStyle/>
          <a:p>
            <a:r>
              <a:rPr lang="de-DE" dirty="0"/>
              <a:t>Autostart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38CF285-84C9-4159-9987-D2A50BF3106A}"/>
              </a:ext>
            </a:extLst>
          </p:cNvPr>
          <p:cNvSpPr/>
          <p:nvPr/>
        </p:nvSpPr>
        <p:spPr>
          <a:xfrm>
            <a:off x="599040" y="1853852"/>
            <a:ext cx="10829880" cy="5172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r>
              <a:rPr lang="de-DE" sz="4000" b="1" spc="-1" dirty="0">
                <a:solidFill>
                  <a:srgbClr val="000000"/>
                </a:solidFill>
              </a:rPr>
              <a:t>Autostart	</a:t>
            </a:r>
            <a:r>
              <a:rPr lang="de-DE" sz="4000" b="1" spc="-1" dirty="0">
                <a:solidFill>
                  <a:schemeClr val="bg1">
                    <a:lumMod val="50000"/>
                  </a:schemeClr>
                </a:solidFill>
              </a:rPr>
              <a:t>(Windows </a:t>
            </a:r>
            <a:r>
              <a:rPr lang="de-DE" sz="4000" b="1" spc="-1" dirty="0" err="1">
                <a:solidFill>
                  <a:schemeClr val="bg1">
                    <a:lumMod val="50000"/>
                  </a:schemeClr>
                </a:solidFill>
              </a:rPr>
              <a:t>shell:startup</a:t>
            </a:r>
            <a:r>
              <a:rPr lang="de-DE" sz="4000" b="1" spc="-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de-DE" sz="2400" b="1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crontab</a:t>
            </a:r>
            <a:r>
              <a:rPr lang="de-DE" sz="2400" b="1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–e</a:t>
            </a:r>
          </a:p>
          <a:p>
            <a:pPr lvl="1"/>
            <a:r>
              <a:rPr lang="de-DE" sz="2400" b="1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@reboot /</a:t>
            </a:r>
            <a:r>
              <a:rPr lang="de-DE" sz="2400" b="1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usr</a:t>
            </a:r>
            <a:r>
              <a:rPr lang="de-DE" sz="2400" b="1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2400" b="1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de-DE" sz="2400" b="1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2400" b="1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endParaRPr lang="de-DE" sz="2400" b="1" spc="-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de-DE" sz="2400" b="1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4000" b="1" spc="-1" dirty="0" err="1">
                <a:solidFill>
                  <a:srgbClr val="000000"/>
                </a:solidFill>
              </a:rPr>
              <a:t>Daemon</a:t>
            </a:r>
            <a:r>
              <a:rPr lang="de-DE" sz="4000" b="1" spc="-1" dirty="0">
                <a:solidFill>
                  <a:srgbClr val="000000"/>
                </a:solidFill>
              </a:rPr>
              <a:t>	</a:t>
            </a:r>
            <a:r>
              <a:rPr lang="de-DE" sz="4000" b="1" spc="-1" dirty="0">
                <a:solidFill>
                  <a:schemeClr val="bg1">
                    <a:lumMod val="50000"/>
                  </a:schemeClr>
                </a:solidFill>
              </a:rPr>
              <a:t>(Windows Service)</a:t>
            </a:r>
          </a:p>
          <a:p>
            <a:r>
              <a:rPr lang="en-US" sz="2800" b="1" spc="-1" dirty="0">
                <a:solidFill>
                  <a:srgbClr val="000000"/>
                </a:solidFill>
              </a:rPr>
              <a:t>Create /lib/</a:t>
            </a:r>
            <a:r>
              <a:rPr lang="en-US" sz="2800" b="1" spc="-1" dirty="0" err="1">
                <a:solidFill>
                  <a:srgbClr val="000000"/>
                </a:solidFill>
              </a:rPr>
              <a:t>systemd</a:t>
            </a:r>
            <a:r>
              <a:rPr lang="en-US" sz="2800" b="1" spc="-1" dirty="0">
                <a:solidFill>
                  <a:srgbClr val="000000"/>
                </a:solidFill>
              </a:rPr>
              <a:t>/system/</a:t>
            </a:r>
            <a:r>
              <a:rPr lang="en-US" sz="2800" b="1" i="1" spc="-1" dirty="0" err="1">
                <a:solidFill>
                  <a:srgbClr val="000000"/>
                </a:solidFill>
              </a:rPr>
              <a:t>name</a:t>
            </a:r>
            <a:r>
              <a:rPr lang="en-US" sz="2800" b="1" spc="-1" dirty="0" err="1">
                <a:solidFill>
                  <a:srgbClr val="000000"/>
                </a:solidFill>
              </a:rPr>
              <a:t>.service</a:t>
            </a:r>
            <a:endParaRPr lang="en-US" sz="2800" b="1" spc="-1" dirty="0">
              <a:solidFill>
                <a:srgbClr val="000000"/>
              </a:solidFill>
            </a:endParaRPr>
          </a:p>
          <a:p>
            <a:endParaRPr lang="en-US" sz="2800" b="1" spc="-1" dirty="0">
              <a:solidFill>
                <a:srgbClr val="000000"/>
              </a:solidFill>
            </a:endParaRPr>
          </a:p>
          <a:p>
            <a:pPr lvl="1"/>
            <a:r>
              <a:rPr lang="en-US" sz="24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[Service]</a:t>
            </a:r>
          </a:p>
          <a:p>
            <a:pPr lvl="1"/>
            <a:r>
              <a:rPr lang="en-US" sz="24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Type=simple</a:t>
            </a:r>
          </a:p>
          <a:p>
            <a:pPr lvl="1"/>
            <a:r>
              <a:rPr lang="en-US" sz="24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ExecStart</a:t>
            </a:r>
            <a:r>
              <a:rPr lang="en-US" sz="24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=/</a:t>
            </a:r>
            <a:r>
              <a:rPr lang="en-US" sz="24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en-US" sz="24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/pi/</a:t>
            </a:r>
            <a:r>
              <a:rPr lang="en-US" sz="2400" b="1" i="1" spc="-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lvl="1"/>
            <a:r>
              <a:rPr lang="de-DE" sz="24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Install</a:t>
            </a:r>
            <a:r>
              <a:rPr lang="de-DE" sz="24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sz="24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WantedBy</a:t>
            </a:r>
            <a:r>
              <a:rPr lang="de-DE" sz="24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=multi-</a:t>
            </a:r>
            <a:r>
              <a:rPr lang="de-DE" sz="24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user.target</a:t>
            </a:r>
            <a:endParaRPr lang="de-DE" sz="2400" b="1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de-DE" sz="2400" b="1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2400" b="1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systemctl</a:t>
            </a:r>
            <a:r>
              <a:rPr lang="de-DE" sz="2400" b="1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2400" b="1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de-DE" sz="2400" b="1" spc="-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2400" b="1" i="1" spc="-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endParaRPr lang="de-DE" sz="2400" b="1" i="1" spc="-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EAA40A3E-0E68-42F6-A816-4C3AA64A4A77}"/>
              </a:ext>
            </a:extLst>
          </p:cNvPr>
          <p:cNvSpPr/>
          <p:nvPr/>
        </p:nvSpPr>
        <p:spPr>
          <a:xfrm>
            <a:off x="599040" y="1828799"/>
            <a:ext cx="10829880" cy="5429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5469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/>
          <p:cNvPicPr/>
          <p:nvPr/>
        </p:nvPicPr>
        <p:blipFill>
          <a:blip r:embed="rId2"/>
          <a:stretch/>
        </p:blipFill>
        <p:spPr>
          <a:xfrm>
            <a:off x="2525040" y="1940040"/>
            <a:ext cx="6947280" cy="51307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1803240" y="301320"/>
            <a:ext cx="9593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Jetzt kann ich loslegen… </a:t>
            </a:r>
            <a:endParaRPr lang="de-DE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2774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3AFEC48-F4F3-40C7-A82A-9338DFC857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8984" y="301625"/>
            <a:ext cx="10339342" cy="1262063"/>
          </a:xfrm>
        </p:spPr>
        <p:txBody>
          <a:bodyPr/>
          <a:lstStyle/>
          <a:p>
            <a:r>
              <a:rPr lang="de-DE" dirty="0"/>
              <a:t>Tipps und Hinweise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38CF285-84C9-4159-9987-D2A50BF3106A}"/>
              </a:ext>
            </a:extLst>
          </p:cNvPr>
          <p:cNvSpPr/>
          <p:nvPr/>
        </p:nvSpPr>
        <p:spPr>
          <a:xfrm>
            <a:off x="599040" y="1853852"/>
            <a:ext cx="10829880" cy="51728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r>
              <a:rPr lang="de-DE" sz="4000" b="1" spc="-1" dirty="0">
                <a:solidFill>
                  <a:srgbClr val="000000"/>
                </a:solidFill>
              </a:rPr>
              <a:t>Ausschalten </a:t>
            </a:r>
            <a:r>
              <a:rPr lang="de-DE" sz="4000" b="1" spc="-1" dirty="0">
                <a:solidFill>
                  <a:srgbClr val="000000"/>
                </a:solidFill>
                <a:sym typeface="Wingdings" panose="05000000000000000000" pitchFamily="2" charset="2"/>
              </a:rPr>
              <a:t></a:t>
            </a:r>
          </a:p>
          <a:p>
            <a:endParaRPr lang="de-DE" sz="4000" b="1" spc="-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de-DE" sz="4000" b="1" spc="-1" dirty="0">
                <a:solidFill>
                  <a:srgbClr val="000000"/>
                </a:solidFill>
                <a:sym typeface="Wingdings" panose="05000000000000000000" pitchFamily="2" charset="2"/>
              </a:rPr>
              <a:t>SD-Karten</a:t>
            </a:r>
          </a:p>
          <a:p>
            <a:endParaRPr lang="de-DE" sz="4000" b="1" spc="-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de-DE" sz="4000" b="1" spc="-1" dirty="0">
                <a:solidFill>
                  <a:srgbClr val="000000"/>
                </a:solidFill>
                <a:sym typeface="Wingdings" panose="05000000000000000000" pitchFamily="2" charset="2"/>
              </a:rPr>
              <a:t>Dateifreigabe (Samba)</a:t>
            </a:r>
          </a:p>
          <a:p>
            <a:endParaRPr lang="de-DE" sz="4000" b="1" spc="-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de-DE" sz="4000" b="1" spc="-1" dirty="0">
                <a:solidFill>
                  <a:srgbClr val="000000"/>
                </a:solidFill>
                <a:sym typeface="Wingdings" panose="05000000000000000000" pitchFamily="2" charset="2"/>
              </a:rPr>
              <a:t>Stromversorgung</a:t>
            </a:r>
          </a:p>
          <a:p>
            <a:endParaRPr lang="de-DE" sz="4000" b="1" spc="-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r>
              <a:rPr lang="de-DE" sz="4000" b="1" spc="-1" dirty="0">
                <a:solidFill>
                  <a:srgbClr val="000000"/>
                </a:solidFill>
                <a:sym typeface="Wingdings" panose="05000000000000000000" pitchFamily="2" charset="2"/>
              </a:rPr>
              <a:t>Zubehör</a:t>
            </a:r>
          </a:p>
          <a:p>
            <a:endParaRPr lang="de-DE" sz="4000" b="1" i="1" spc="-1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de-DE" sz="2400" b="1" i="1" spc="-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EAA40A3E-0E68-42F6-A816-4C3AA64A4A77}"/>
              </a:ext>
            </a:extLst>
          </p:cNvPr>
          <p:cNvSpPr/>
          <p:nvPr/>
        </p:nvSpPr>
        <p:spPr>
          <a:xfrm>
            <a:off x="599040" y="1828799"/>
            <a:ext cx="10829880" cy="5429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49442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532012" y="3287209"/>
            <a:ext cx="6461517" cy="21529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13800" b="1" spc="-1" dirty="0">
                <a:solidFill>
                  <a:srgbClr val="000000"/>
                </a:solidFill>
              </a:rPr>
              <a:t>Fragen</a:t>
            </a:r>
            <a:endParaRPr lang="de-DE" sz="28700" spc="-1" dirty="0">
              <a:solidFill>
                <a:srgbClr val="000000"/>
              </a:solidFill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Danke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80417A95-1EF8-421D-93F6-DE0E4758FC66}"/>
              </a:ext>
            </a:extLst>
          </p:cNvPr>
          <p:cNvSpPr/>
          <p:nvPr/>
        </p:nvSpPr>
        <p:spPr>
          <a:xfrm>
            <a:off x="456285" y="2021711"/>
            <a:ext cx="1823927" cy="5305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spc="-1" dirty="0" err="1">
                <a:solidFill>
                  <a:srgbClr val="000000"/>
                </a:solidFill>
              </a:rPr>
              <a:t>PInvoke</a:t>
            </a:r>
            <a:endParaRPr lang="de-DE" sz="4000" spc="-1" dirty="0">
              <a:solidFill>
                <a:srgbClr val="000000"/>
              </a:solidFill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C8724F05-AD10-4DB2-851B-EDCFE9592E9C}"/>
              </a:ext>
            </a:extLst>
          </p:cNvPr>
          <p:cNvSpPr/>
          <p:nvPr/>
        </p:nvSpPr>
        <p:spPr>
          <a:xfrm>
            <a:off x="8774625" y="5918521"/>
            <a:ext cx="1823927" cy="5305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rgbClr val="000000"/>
                </a:solidFill>
              </a:rPr>
              <a:t>3v3 vs. 5V</a:t>
            </a:r>
            <a:endParaRPr lang="de-DE" sz="4000" spc="-1" dirty="0">
              <a:solidFill>
                <a:srgbClr val="000000"/>
              </a:solidFill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75E7A34-CB4D-46C6-A23E-372385B36BD6}"/>
              </a:ext>
            </a:extLst>
          </p:cNvPr>
          <p:cNvSpPr/>
          <p:nvPr/>
        </p:nvSpPr>
        <p:spPr>
          <a:xfrm>
            <a:off x="456285" y="5653267"/>
            <a:ext cx="2470182" cy="5305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rgbClr val="000000"/>
                </a:solidFill>
              </a:rPr>
              <a:t>--</a:t>
            </a:r>
            <a:r>
              <a:rPr lang="de-DE" sz="3200" spc="-1" dirty="0" err="1">
                <a:solidFill>
                  <a:srgbClr val="000000"/>
                </a:solidFill>
              </a:rPr>
              <a:t>self-contained</a:t>
            </a:r>
            <a:endParaRPr lang="de-DE" sz="4000" spc="-1" dirty="0">
              <a:solidFill>
                <a:srgbClr val="000000"/>
              </a:solidFill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B75E7A34-CB4D-46C6-A23E-372385B36BD6}"/>
              </a:ext>
            </a:extLst>
          </p:cNvPr>
          <p:cNvSpPr/>
          <p:nvPr/>
        </p:nvSpPr>
        <p:spPr>
          <a:xfrm>
            <a:off x="4692904" y="3209953"/>
            <a:ext cx="1823927" cy="5305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rgbClr val="000000"/>
                </a:solidFill>
              </a:rPr>
              <a:t>Docker</a:t>
            </a:r>
            <a:endParaRPr lang="de-DE" sz="4000" spc="-1" dirty="0">
              <a:solidFill>
                <a:srgbClr val="000000"/>
              </a:solidFill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B75E7A34-CB4D-46C6-A23E-372385B36BD6}"/>
              </a:ext>
            </a:extLst>
          </p:cNvPr>
          <p:cNvSpPr/>
          <p:nvPr/>
        </p:nvSpPr>
        <p:spPr>
          <a:xfrm>
            <a:off x="3850221" y="5271249"/>
            <a:ext cx="1823927" cy="5305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rgbClr val="000000"/>
                </a:solidFill>
              </a:rPr>
              <a:t>Mono</a:t>
            </a:r>
            <a:endParaRPr lang="de-DE" sz="4000" spc="-1" dirty="0">
              <a:solidFill>
                <a:srgbClr val="000000"/>
              </a:solidFill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586F35F5-AA7D-451C-A58E-2E15C9F5747C}"/>
              </a:ext>
            </a:extLst>
          </p:cNvPr>
          <p:cNvSpPr/>
          <p:nvPr/>
        </p:nvSpPr>
        <p:spPr>
          <a:xfrm>
            <a:off x="8774625" y="3563655"/>
            <a:ext cx="1457252" cy="442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spc="-1" dirty="0">
                <a:solidFill>
                  <a:srgbClr val="000000"/>
                </a:solidFill>
              </a:rPr>
              <a:t>PWM</a:t>
            </a:r>
            <a:endParaRPr lang="de-DE" sz="4000" spc="-1" dirty="0">
              <a:solidFill>
                <a:srgbClr val="000000"/>
              </a:solidFill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C89932B2-14BD-48C4-87FA-7D8869FA4FCF}"/>
              </a:ext>
            </a:extLst>
          </p:cNvPr>
          <p:cNvSpPr/>
          <p:nvPr/>
        </p:nvSpPr>
        <p:spPr>
          <a:xfrm>
            <a:off x="7091962" y="2419611"/>
            <a:ext cx="1457252" cy="442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72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200" spc="-1" dirty="0" err="1">
                <a:solidFill>
                  <a:srgbClr val="000000"/>
                </a:solidFill>
              </a:rPr>
              <a:t>armhf</a:t>
            </a:r>
            <a:endParaRPr lang="de-DE" sz="40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4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99040" y="30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Links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Folien 	</a:t>
            </a:r>
            <a:r>
              <a:rPr lang="de-DE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https://github.com/FrankPfattheicher/RaspiDotnet</a:t>
            </a: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Win32DiskImager			 					 		</a:t>
            </a:r>
            <a:r>
              <a:rPr lang="de-DE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https://sourceforge.net/projects/win32diskimager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803240" y="301320"/>
            <a:ext cx="9593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…aber habe „gerade“ keine Zeit</a:t>
            </a:r>
            <a:endParaRPr lang="de-DE" sz="4400" b="0" strike="noStrike" spc="-1">
              <a:latin typeface="Arial"/>
            </a:endParaRPr>
          </a:p>
        </p:txBody>
      </p:sp>
      <p:pic>
        <p:nvPicPr>
          <p:cNvPr id="207" name="Grafik 3"/>
          <p:cNvPicPr/>
          <p:nvPr/>
        </p:nvPicPr>
        <p:blipFill>
          <a:blip r:embed="rId2"/>
          <a:stretch/>
        </p:blipFill>
        <p:spPr>
          <a:xfrm>
            <a:off x="2410200" y="1832040"/>
            <a:ext cx="7176960" cy="538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Was brauche ich noch?</a:t>
            </a:r>
            <a:endParaRPr lang="de-DE" sz="28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Hardware (Raspberry Pi)</a:t>
            </a:r>
            <a:endParaRPr lang="de-DE" sz="28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HDMI-Kabel</a:t>
            </a:r>
            <a:endParaRPr lang="de-DE" sz="24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Tastatur, Maus</a:t>
            </a:r>
            <a:endParaRPr lang="de-DE" sz="24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USB-Hub</a:t>
            </a:r>
            <a:endParaRPr lang="de-DE" sz="24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Hardware (Entwicklungssystem)</a:t>
            </a:r>
            <a:endParaRPr lang="de-DE" sz="28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Windows- oder Linux-PC</a:t>
            </a:r>
            <a:endParaRPr lang="de-DE" sz="24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SD-Kartenleser</a:t>
            </a:r>
            <a:endParaRPr lang="de-DE" sz="24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endParaRPr lang="de-DE" sz="28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Win32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DiskImager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(Windows)</a:t>
            </a:r>
            <a:endParaRPr lang="de-DE" sz="24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 für SD-Karte</a:t>
            </a: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Enwicklungsumgebung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Keine Ausreden – los geht‘s !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Was nehme ich?</a:t>
            </a:r>
            <a:endParaRPr lang="de-DE" sz="4400" b="0" strike="noStrike" spc="-1">
              <a:latin typeface="Arial"/>
            </a:endParaRPr>
          </a:p>
        </p:txBody>
      </p:sp>
      <p:grpSp>
        <p:nvGrpSpPr>
          <p:cNvPr id="212" name="Group 3"/>
          <p:cNvGrpSpPr/>
          <p:nvPr/>
        </p:nvGrpSpPr>
        <p:grpSpPr>
          <a:xfrm>
            <a:off x="1389960" y="3026160"/>
            <a:ext cx="9217440" cy="2703600"/>
            <a:chOff x="1389960" y="3026160"/>
            <a:chExt cx="9217440" cy="2703600"/>
          </a:xfrm>
        </p:grpSpPr>
        <p:pic>
          <p:nvPicPr>
            <p:cNvPr id="213" name="Grafik 4"/>
            <p:cNvPicPr/>
            <p:nvPr/>
          </p:nvPicPr>
          <p:blipFill>
            <a:blip r:embed="rId2"/>
            <a:stretch/>
          </p:blipFill>
          <p:spPr>
            <a:xfrm>
              <a:off x="1389960" y="3026160"/>
              <a:ext cx="5661360" cy="2703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4" name="Grafik 5"/>
            <p:cNvPicPr/>
            <p:nvPr/>
          </p:nvPicPr>
          <p:blipFill>
            <a:blip r:embed="rId3"/>
            <a:stretch/>
          </p:blipFill>
          <p:spPr>
            <a:xfrm>
              <a:off x="7052400" y="3026160"/>
              <a:ext cx="3555000" cy="27036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Nichts vorbereitet, alles live !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 auf SD-Karte übertragen</a:t>
            </a:r>
            <a:endParaRPr lang="de-DE" sz="4000" b="0" strike="noStrike" spc="-1" dirty="0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de-DE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(dauert ca. 5 bis 15 Minuten)</a:t>
            </a:r>
            <a:endParaRPr lang="de-DE" sz="36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de-DE" sz="36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Hardware aufbauen</a:t>
            </a:r>
            <a:endParaRPr lang="de-DE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r>
              <a:rPr lang="de-DE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Image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requirements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Section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3 and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restrictions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Section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4, Microsoft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hereby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grants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royalty-free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worldwide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non-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exclusive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personal, non-transferable, non-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assignable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limited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license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install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Image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 Embedded System and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distribute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Embedded System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End Users.</a:t>
            </a:r>
            <a:endParaRPr lang="de-DE" sz="2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Distribution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Software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Stand-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alone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must not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advertise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provide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separate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market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distribute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Software,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Software,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separate item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 Embedded System.</a:t>
            </a:r>
            <a:endParaRPr lang="de-DE" sz="26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Warum nicht Windows 10 IoT Core ?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1490</Words>
  <Application>Microsoft Office PowerPoint</Application>
  <PresentationFormat>Benutzerdefiniert</PresentationFormat>
  <Paragraphs>450</Paragraphs>
  <Slides>42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42</vt:i4>
      </vt:variant>
    </vt:vector>
  </HeadingPairs>
  <TitlesOfParts>
    <vt:vector size="54" baseType="lpstr">
      <vt:lpstr>Arial</vt:lpstr>
      <vt:lpstr>Consolas</vt:lpstr>
      <vt:lpstr>DejaVu Sans</vt:lpstr>
      <vt:lpstr>Source Sans Pro</vt:lpstr>
      <vt:lpstr>Source Sans Pro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Pi-Complete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Projektideen</vt:lpstr>
      <vt:lpstr>Anschluss finden</vt:lpstr>
      <vt:lpstr>GPIO – Was ist denn das ?</vt:lpstr>
      <vt:lpstr>Strom und Spannung</vt:lpstr>
      <vt:lpstr>Bits und Bytes</vt:lpstr>
      <vt:lpstr>Bits und Bytes</vt:lpstr>
      <vt:lpstr>Interop</vt:lpstr>
      <vt:lpstr>Autostart</vt:lpstr>
      <vt:lpstr>Tipps und Hinweise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Frank</dc:creator>
  <dc:description/>
  <cp:lastModifiedBy>Frank Pfattheicher</cp:lastModifiedBy>
  <cp:revision>86</cp:revision>
  <dcterms:created xsi:type="dcterms:W3CDTF">2018-10-16T22:24:40Z</dcterms:created>
  <dcterms:modified xsi:type="dcterms:W3CDTF">2018-11-05T16:20:30Z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