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6" r:id="rId24"/>
    <p:sldId id="267" r:id="rId25"/>
    <p:sldId id="268" r:id="rId26"/>
    <p:sldId id="269" r:id="rId27"/>
    <p:sldId id="270" r:id="rId28"/>
    <p:sldId id="271" r:id="rId29"/>
  </p:sldIdLst>
  <p:sldSz cx="119983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0188104-4A55-4174-8619-F54A96B2F32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Nach Aufbau die nächsten Folien zeigen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934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56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32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3523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817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4"/>
          <p:cNvPicPr/>
          <p:nvPr/>
        </p:nvPicPr>
        <p:blipFill>
          <a:blip r:embed="rId15"/>
          <a:stretch/>
        </p:blipFill>
        <p:spPr>
          <a:xfrm>
            <a:off x="10357920" y="524268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46"/>
          <p:cNvPicPr/>
          <p:nvPr/>
        </p:nvPicPr>
        <p:blipFill>
          <a:blip r:embed="rId15"/>
          <a:stretch/>
        </p:blipFill>
        <p:spPr>
          <a:xfrm>
            <a:off x="599040" y="12132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rafik 46"/>
          <p:cNvPicPr/>
          <p:nvPr/>
        </p:nvPicPr>
        <p:blipFill>
          <a:blip r:embed="rId15"/>
          <a:stretch/>
        </p:blipFill>
        <p:spPr>
          <a:xfrm>
            <a:off x="599040" y="12132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78040" y="301320"/>
            <a:ext cx="96184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32diskimager" TargetMode="External"/><Relationship Id="rId2" Type="http://schemas.openxmlformats.org/officeDocument/2006/relationships/hyperlink" Target="https://github.com/FrankPfattheicher/RaspiDotnet" TargetMode="Externa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8000" b="0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Using </a:t>
            </a:r>
            <a:r>
              <a:rPr lang="de-DE" sz="8000" b="1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.NET</a:t>
            </a:r>
            <a:br/>
            <a:r>
              <a:rPr lang="de-DE" sz="8000" b="0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with the</a:t>
            </a:r>
            <a:br/>
            <a:r>
              <a:rPr lang="de-DE" sz="8000" b="1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Raspberry Pi</a:t>
            </a:r>
            <a:endParaRPr lang="de-DE" sz="80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52960" y="5216400"/>
            <a:ext cx="10788840" cy="154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.NET User Group Karlsruhe 2018</a:t>
            </a:r>
            <a:endParaRPr lang="de-DE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Frank Pfattheicher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Grundlegende Einstellungen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Und jetzt?</a:t>
            </a:r>
            <a:endParaRPr lang="de-DE" sz="44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F3DDEC4-AB4F-4A68-B361-2F26B1C1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81" y="2511455"/>
            <a:ext cx="7285839" cy="471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Externer Zugriff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SSH 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– Secure Shell – Remotezugriff auf Kommandozeile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trike="noStrike" spc="-1" dirty="0">
                <a:latin typeface="Arial"/>
              </a:rPr>
              <a:t>VNC </a:t>
            </a:r>
            <a:r>
              <a:rPr lang="de-DE" sz="2800" b="0" strike="noStrike" spc="-1" dirty="0">
                <a:latin typeface="Arial"/>
              </a:rPr>
              <a:t>– Remotezugriff auf GUI</a:t>
            </a:r>
          </a:p>
          <a:p>
            <a:pPr marL="10872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dirty="0"/>
              <a:t>Geräteinterne Kommunikation zwischen Schaltungsteilen </a:t>
            </a:r>
            <a:endParaRPr lang="de-DE" sz="2800" spc="-1" dirty="0">
              <a:latin typeface="Arial"/>
            </a:endParaRPr>
          </a:p>
          <a:p>
            <a:pPr marL="56592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pc="-1" dirty="0">
                <a:latin typeface="Arial"/>
              </a:rPr>
              <a:t>SPI </a:t>
            </a:r>
            <a:r>
              <a:rPr lang="de-DE" sz="2800" spc="-1" dirty="0">
                <a:latin typeface="Arial"/>
              </a:rPr>
              <a:t>–</a:t>
            </a:r>
            <a:r>
              <a:rPr lang="de-DE" sz="2800" spc="-1" dirty="0"/>
              <a:t> Serial </a:t>
            </a:r>
            <a:r>
              <a:rPr lang="de-DE" sz="2800" spc="-1" dirty="0" err="1"/>
              <a:t>Peripheral</a:t>
            </a:r>
            <a:r>
              <a:rPr lang="de-DE" sz="2800" spc="-1" dirty="0"/>
              <a:t> Interface 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trike="noStrike" spc="-1" dirty="0">
                <a:latin typeface="Arial"/>
              </a:rPr>
              <a:t>I2C </a:t>
            </a:r>
            <a:r>
              <a:rPr lang="de-DE" sz="2800" spc="-1" dirty="0"/>
              <a:t>– Inter-Integrated Circuit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pc="-1" dirty="0" err="1">
                <a:latin typeface="Arial"/>
              </a:rPr>
              <a:t>Eindraht</a:t>
            </a:r>
            <a:r>
              <a:rPr lang="de-DE" sz="2800" b="1" spc="-1" dirty="0">
                <a:latin typeface="Arial"/>
              </a:rPr>
              <a:t>-Bus</a:t>
            </a:r>
            <a:r>
              <a:rPr lang="de-DE" sz="2800" spc="-1" dirty="0">
                <a:latin typeface="Arial"/>
              </a:rPr>
              <a:t> (</a:t>
            </a:r>
            <a:r>
              <a:rPr lang="de-DE" sz="2800" spc="-1" dirty="0" err="1">
                <a:latin typeface="Arial"/>
              </a:rPr>
              <a:t>OneWire</a:t>
            </a:r>
            <a:r>
              <a:rPr lang="de-DE" sz="2800" spc="-1" dirty="0">
                <a:latin typeface="Arial"/>
              </a:rPr>
              <a:t>)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Schnittstellen</a:t>
            </a:r>
            <a:endParaRPr lang="de-DE" sz="4400" b="0" strike="noStrike" spc="-1" dirty="0"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E0200A-0994-450A-AFBE-B5118819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05" y="4471722"/>
            <a:ext cx="4254315" cy="27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61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latin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4AAFD-BF27-4FB9-99EC-996AD555BAF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Der Raspberry Pi ist jetzt grundsätzlich bereit</a:t>
            </a:r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Jetzt kommt die </a:t>
            </a:r>
            <a:r>
              <a:rPr lang="de-DE" sz="3600" dirty="0" err="1"/>
              <a:t>Enwicklungsumgebung</a:t>
            </a:r>
            <a:endParaRPr lang="de-DE" sz="3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E2A0AB3-F040-47A3-BA0C-A9EA3D9704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3470" y="301625"/>
            <a:ext cx="9084705" cy="1262063"/>
          </a:xfrm>
        </p:spPr>
        <p:txBody>
          <a:bodyPr/>
          <a:lstStyle/>
          <a:p>
            <a:r>
              <a:rPr lang="de-DE" spc="-1" dirty="0">
                <a:solidFill>
                  <a:srgbClr val="000000"/>
                </a:solidFill>
              </a:rPr>
              <a:t>Pi-</a:t>
            </a:r>
            <a:r>
              <a:rPr lang="de-DE" spc="-1" dirty="0" err="1">
                <a:solidFill>
                  <a:srgbClr val="000000"/>
                </a:solidFill>
              </a:rPr>
              <a:t>Complete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3915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latin typeface="Arial"/>
              </a:rPr>
              <a:t>VisualStudio 2017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latin typeface="Arial"/>
              </a:rPr>
              <a:t>Visual Studio Code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 err="1">
                <a:latin typeface="Arial"/>
              </a:rPr>
              <a:t>JetBrains</a:t>
            </a:r>
            <a:r>
              <a:rPr lang="de-DE" sz="2800" spc="-1" dirty="0">
                <a:latin typeface="Arial"/>
              </a:rPr>
              <a:t> Rider</a:t>
            </a:r>
            <a:endParaRPr lang="de-DE" sz="28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/>
              <a:t>Visual Studio Code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 err="1"/>
              <a:t>JetBrains</a:t>
            </a:r>
            <a:r>
              <a:rPr lang="de-DE" sz="2800" spc="-1" dirty="0"/>
              <a:t> Rider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  <a:latin typeface="Arial"/>
              </a:rPr>
              <a:t>Raspberry Pi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/>
              <a:t>Visual Studio Code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 err="1"/>
              <a:t>JetBrains</a:t>
            </a:r>
            <a:r>
              <a:rPr lang="de-DE" sz="2800" spc="-1" dirty="0"/>
              <a:t> Rider ???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/>
              <a:t>Mono </a:t>
            </a:r>
            <a:r>
              <a:rPr lang="de-DE" sz="2800" spc="-1" dirty="0" err="1"/>
              <a:t>Develop</a:t>
            </a:r>
            <a:r>
              <a:rPr lang="de-DE" sz="2800" spc="-1" dirty="0"/>
              <a:t> (nur Mono = </a:t>
            </a:r>
            <a:r>
              <a:rPr lang="de-DE" sz="2800" spc="-1" dirty="0" err="1"/>
              <a:t>Full</a:t>
            </a:r>
            <a:r>
              <a:rPr lang="de-DE" sz="2800" spc="-1" dirty="0"/>
              <a:t> Framework V4.5)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Entwicklungsumgebung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898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Projekt erstellen (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File – New – Project – Visual C# / -NET Core –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Console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 App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„F5“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Läuft – was muss jetzt getan werden?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2017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450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Anpassung der Zielplattform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Edit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csproj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800" spc="-1" dirty="0">
                <a:solidFill>
                  <a:srgbClr val="000000"/>
                </a:solidFill>
              </a:rPr>
              <a:t>– </a:t>
            </a:r>
            <a:r>
              <a:rPr lang="de-DE" sz="2800" spc="-1" dirty="0" err="1">
                <a:solidFill>
                  <a:srgbClr val="000000"/>
                </a:solidFill>
              </a:rPr>
              <a:t>RuntimeIdentifiers</a:t>
            </a:r>
            <a:r>
              <a:rPr lang="de-DE" sz="2800" spc="-1" dirty="0">
                <a:solidFill>
                  <a:srgbClr val="000000"/>
                </a:solidFill>
              </a:rPr>
              <a:t> hinzufügen</a:t>
            </a: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netcoreapp2.1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RuntimeIdentifiers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linux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-arm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RuntimeIdentifiers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2017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94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„Deployment“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VNC Dateiübertragung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Zielordner auf dem Raspberry Pi einstellen !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Programm als ausführbar markieren</a:t>
            </a: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chmod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+x </a:t>
            </a:r>
            <a:r>
              <a:rPr lang="de-DE" sz="2800" i="1" spc="-1" dirty="0">
                <a:solidFill>
                  <a:srgbClr val="000000"/>
                </a:solidFill>
                <a:latin typeface="Consolas" panose="020B0609020204030204" pitchFamily="49" charset="0"/>
              </a:rPr>
              <a:t>Programm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Alternativen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Ordner auf dem Pi freigeben (Samba muss installiert werden)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Ordner auf dem PC freigeben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2017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3229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Projekt erstellen (</a:t>
            </a:r>
            <a:r>
              <a:rPr lang="de-DE" sz="2800" b="1" spc="-1" dirty="0" err="1">
                <a:solidFill>
                  <a:srgbClr val="000000"/>
                </a:solidFill>
              </a:rPr>
              <a:t>Console</a:t>
            </a:r>
            <a:r>
              <a:rPr lang="de-DE" sz="2800" b="1" spc="-1" dirty="0">
                <a:solidFill>
                  <a:srgbClr val="000000"/>
                </a:solidFill>
              </a:rPr>
              <a:t>)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Projekt-Ordner  anlegen – in </a:t>
            </a:r>
            <a:r>
              <a:rPr lang="de-DE" sz="2800" spc="-1" dirty="0" err="1">
                <a:solidFill>
                  <a:srgbClr val="000000"/>
                </a:solidFill>
              </a:rPr>
              <a:t>VSCode</a:t>
            </a:r>
            <a:r>
              <a:rPr lang="de-DE" sz="2800" spc="-1" dirty="0">
                <a:solidFill>
                  <a:srgbClr val="000000"/>
                </a:solidFill>
              </a:rPr>
              <a:t> öffnen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Ansicht - Integriertes Terminal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Im Terminalfenster: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	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endParaRPr lang="de-DE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„F5“ - Läuft</a:t>
            </a:r>
            <a:endParaRPr lang="de-DE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Code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353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Projekt erstellen (</a:t>
            </a:r>
            <a:r>
              <a:rPr lang="de-DE" sz="2800" b="1" spc="-1" dirty="0" err="1">
                <a:solidFill>
                  <a:srgbClr val="000000"/>
                </a:solidFill>
              </a:rPr>
              <a:t>Console</a:t>
            </a:r>
            <a:r>
              <a:rPr lang="de-DE" sz="2800" b="1" spc="-1" dirty="0">
                <a:solidFill>
                  <a:srgbClr val="000000"/>
                </a:solidFill>
              </a:rPr>
              <a:t>)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New Solution - .NET Core – </a:t>
            </a:r>
            <a:r>
              <a:rPr lang="de-DE" sz="2800" spc="-1" dirty="0" err="1">
                <a:solidFill>
                  <a:srgbClr val="000000"/>
                </a:solidFill>
              </a:rPr>
              <a:t>Console</a:t>
            </a:r>
            <a:r>
              <a:rPr lang="de-DE" sz="2800" spc="-1" dirty="0">
                <a:solidFill>
                  <a:srgbClr val="000000"/>
                </a:solidFill>
              </a:rPr>
              <a:t> Application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„F5“ - Läuft</a:t>
            </a:r>
            <a:endParaRPr lang="de-DE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Rider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85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99040" y="436605"/>
            <a:ext cx="10797480" cy="6255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Mehr Hardware</a:t>
            </a:r>
            <a:endParaRPr lang="de-DE" sz="2400" b="0" strike="noStrike" spc="-1" dirty="0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Pi Modelle, SD-Karten</a:t>
            </a:r>
            <a:endParaRPr lang="de-DE" sz="2400" b="0" strike="noStrike" spc="-1" dirty="0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Stromversorgung</a:t>
            </a:r>
            <a:endParaRPr lang="de-DE" sz="2400" b="0" strike="noStrike" spc="-1" dirty="0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Zubehör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Erweiterungen</a:t>
            </a:r>
            <a:endParaRPr lang="de-DE" sz="2400" b="0" strike="noStrike" spc="-1" dirty="0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Hardware und das mit dem Löten </a:t>
            </a:r>
            <a:endParaRPr lang="de-DE" sz="2400" b="0" strike="noStrike" spc="-1" dirty="0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 err="1">
                <a:solidFill>
                  <a:srgbClr val="04617B"/>
                </a:solidFill>
                <a:latin typeface="Source Sans Pro Black"/>
                <a:ea typeface="DejaVu Sans"/>
              </a:rPr>
              <a:t>GrovePi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Mono vs. Core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Bits &amp; Bytes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Debugging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VNC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Autostart, </a:t>
            </a:r>
            <a:r>
              <a:rPr lang="de-DE" sz="2400" b="1" strike="noStrike" spc="-1" dirty="0" err="1">
                <a:solidFill>
                  <a:srgbClr val="04617B"/>
                </a:solidFill>
                <a:latin typeface="Source Sans Pro Black"/>
                <a:ea typeface="DejaVu Sans"/>
              </a:rPr>
              <a:t>Daemon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Ausschalten </a:t>
            </a:r>
            <a:r>
              <a:rPr lang="de-DE" sz="2400" b="1" strike="noStrike" spc="-1" dirty="0">
                <a:solidFill>
                  <a:srgbClr val="04617B"/>
                </a:solidFill>
                <a:latin typeface="Wingdings"/>
                <a:ea typeface="DejaVu Sans"/>
              </a:rPr>
              <a:t></a:t>
            </a: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pc="-1" dirty="0">
                <a:solidFill>
                  <a:srgbClr val="04617B"/>
                </a:solidFill>
                <a:latin typeface="Source Sans Pro Black"/>
              </a:rPr>
              <a:t>Dateifreigabe (Samba)</a:t>
            </a: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2" name="Picture 2"/>
          <p:cNvPicPr/>
          <p:nvPr/>
        </p:nvPicPr>
        <p:blipFill>
          <a:blip r:embed="rId3"/>
          <a:stretch/>
        </p:blipFill>
        <p:spPr>
          <a:xfrm>
            <a:off x="1456200" y="1920240"/>
            <a:ext cx="9084600" cy="519084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Bestellt – Da </a:t>
            </a:r>
            <a:r>
              <a:rPr lang="de-DE" sz="4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NET Core 2.1 is supported on Raspberry Pi 2+. 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isn’t supported on the Pi Zero or other devices that use an ARMv6 chip. 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.NET Core requires ARMv7 or ARMv8 chips, like the ARM Cortex-A53. </a:t>
            </a: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dotnet publish --self-contained -r linux-arm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GPIO - Ampel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5V / 3v3 - Wanderer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Löten :-/ - </a:t>
            </a: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99040" y="30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Links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Folien 	</a:t>
            </a:r>
            <a:r>
              <a:rPr lang="de-DE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https://github.com/FrankPfattheicher/RaspiDotnet</a:t>
            </a: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Win32DiskImager			 					 		</a:t>
            </a:r>
            <a:r>
              <a:rPr lang="de-DE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https://sourceforge.net/projects/win32diskimager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/>
          <p:cNvPicPr/>
          <p:nvPr/>
        </p:nvPicPr>
        <p:blipFill>
          <a:blip r:embed="rId2"/>
          <a:stretch/>
        </p:blipFill>
        <p:spPr>
          <a:xfrm>
            <a:off x="2525040" y="1940040"/>
            <a:ext cx="6947280" cy="513072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1803240" y="301320"/>
            <a:ext cx="9593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Jetzt kann ich loslegen… 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803240" y="301320"/>
            <a:ext cx="9593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…aber habe „gerade“ keine Zeit</a:t>
            </a:r>
            <a:endParaRPr lang="de-DE" sz="4400" b="0" strike="noStrike" spc="-1">
              <a:latin typeface="Arial"/>
            </a:endParaRPr>
          </a:p>
        </p:txBody>
      </p:sp>
      <p:pic>
        <p:nvPicPr>
          <p:cNvPr id="207" name="Grafik 3"/>
          <p:cNvPicPr/>
          <p:nvPr/>
        </p:nvPicPr>
        <p:blipFill>
          <a:blip r:embed="rId2"/>
          <a:stretch/>
        </p:blipFill>
        <p:spPr>
          <a:xfrm>
            <a:off x="2410200" y="1832040"/>
            <a:ext cx="7176960" cy="538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Was brauche ich noch?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 (Raspberry Pi)</a:t>
            </a:r>
            <a:endParaRPr lang="de-DE" sz="28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HDMI-Kabel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Tastatur, Maus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Optional USB-Hub</a:t>
            </a:r>
            <a:endParaRPr lang="de-DE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 (Entwicklungssystem)</a:t>
            </a:r>
            <a:endParaRPr lang="de-DE" sz="28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Windows- oder Linux-PC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SD-Kartenleser</a:t>
            </a:r>
            <a:endParaRPr lang="de-DE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Software</a:t>
            </a:r>
            <a:endParaRPr lang="de-DE" sz="28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Win32 DiskImager (Windows)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für SD-Karte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Keine Ausreden – los geht‘s !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Was nehme ich?</a:t>
            </a:r>
            <a:endParaRPr lang="de-DE" sz="4400" b="0" strike="noStrike" spc="-1">
              <a:latin typeface="Arial"/>
            </a:endParaRPr>
          </a:p>
        </p:txBody>
      </p:sp>
      <p:grpSp>
        <p:nvGrpSpPr>
          <p:cNvPr id="212" name="Group 3"/>
          <p:cNvGrpSpPr/>
          <p:nvPr/>
        </p:nvGrpSpPr>
        <p:grpSpPr>
          <a:xfrm>
            <a:off x="1389960" y="3026160"/>
            <a:ext cx="9217440" cy="2703600"/>
            <a:chOff x="1389960" y="3026160"/>
            <a:chExt cx="9217440" cy="2703600"/>
          </a:xfrm>
        </p:grpSpPr>
        <p:pic>
          <p:nvPicPr>
            <p:cNvPr id="213" name="Grafik 4"/>
            <p:cNvPicPr/>
            <p:nvPr/>
          </p:nvPicPr>
          <p:blipFill>
            <a:blip r:embed="rId2"/>
            <a:stretch/>
          </p:blipFill>
          <p:spPr>
            <a:xfrm>
              <a:off x="1389960" y="3026160"/>
              <a:ext cx="5661360" cy="2703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4" name="Grafik 5"/>
            <p:cNvPicPr/>
            <p:nvPr/>
          </p:nvPicPr>
          <p:blipFill>
            <a:blip r:embed="rId3"/>
            <a:stretch/>
          </p:blipFill>
          <p:spPr>
            <a:xfrm>
              <a:off x="7052400" y="3026160"/>
              <a:ext cx="3555000" cy="27036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Nichts vorbereitet, alles live !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 auf SD-Karte übertragen</a:t>
            </a:r>
            <a:endParaRPr lang="de-DE" sz="4000" b="0" strike="noStrike" spc="-1" dirty="0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de-DE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(dauert ca. 5 bis 15 Minuten)</a:t>
            </a:r>
            <a:endParaRPr lang="de-DE" sz="36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de-DE" sz="36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Hardware aufbauen</a:t>
            </a:r>
            <a:endParaRPr lang="de-DE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r>
              <a:rPr lang="de-DE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Image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requirements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Section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3 and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restrictions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Section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4, Microsoft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hereby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grants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royalty-free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worldwide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non-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exclusive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personal, non-transferable, non-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assignable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limited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license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install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Image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 Embedded System and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distribute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Embedded System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End Users.</a:t>
            </a:r>
            <a:endParaRPr lang="de-DE" sz="2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Distribution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Software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Stand-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alone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must not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advertise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provide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separate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otherwise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market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distribute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Software,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Software,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separate item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 Embedded System.</a:t>
            </a:r>
            <a:endParaRPr lang="de-DE" sz="26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Warum nicht Windows 10 IoT Core ?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SD-Karte einsetzen, Stromversorgung anstecken / einschalten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Resized root filesystem. Rebooting in 5 seconds…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Vier Himbeeren :-)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Welcome to the Raspberry Pi Desktop – Setup Assistent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Land, Sprache, Tastatur und Zeitzone einstellen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Neues Passwort vergeben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Netzwerk verbinden (optional)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Updates und gewählte Sprache installieren 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Fertig. Neustart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Erster Start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611</Words>
  <Application>Microsoft Office PowerPoint</Application>
  <PresentationFormat>Benutzerdefiniert</PresentationFormat>
  <Paragraphs>147</Paragraphs>
  <Slides>24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24</vt:i4>
      </vt:variant>
    </vt:vector>
  </HeadingPairs>
  <TitlesOfParts>
    <vt:vector size="38" baseType="lpstr">
      <vt:lpstr>Arial</vt:lpstr>
      <vt:lpstr>Consolas</vt:lpstr>
      <vt:lpstr>DejaVu Sans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Pi-Complete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Frank</dc:creator>
  <dc:description/>
  <cp:lastModifiedBy>Frank Pfattheicher</cp:lastModifiedBy>
  <cp:revision>44</cp:revision>
  <dcterms:created xsi:type="dcterms:W3CDTF">2018-10-16T22:24:40Z</dcterms:created>
  <dcterms:modified xsi:type="dcterms:W3CDTF">2018-10-26T13:31:14Z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