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3" r:id="rId5"/>
    <p:sldId id="265" r:id="rId6"/>
    <p:sldId id="290" r:id="rId7"/>
    <p:sldId id="266" r:id="rId8"/>
    <p:sldId id="262" r:id="rId9"/>
    <p:sldId id="264" r:id="rId10"/>
    <p:sldId id="267" r:id="rId11"/>
    <p:sldId id="268" r:id="rId12"/>
    <p:sldId id="261" r:id="rId13"/>
    <p:sldId id="283" r:id="rId14"/>
    <p:sldId id="284" r:id="rId15"/>
    <p:sldId id="291" r:id="rId16"/>
    <p:sldId id="285" r:id="rId17"/>
    <p:sldId id="288" r:id="rId18"/>
    <p:sldId id="282" r:id="rId19"/>
    <p:sldId id="286" r:id="rId20"/>
    <p:sldId id="287" r:id="rId21"/>
    <p:sldId id="269" r:id="rId22"/>
    <p:sldId id="270" r:id="rId23"/>
    <p:sldId id="271" r:id="rId24"/>
    <p:sldId id="272" r:id="rId25"/>
    <p:sldId id="289" r:id="rId26"/>
    <p:sldId id="273" r:id="rId27"/>
    <p:sldId id="274" r:id="rId28"/>
    <p:sldId id="275" r:id="rId29"/>
    <p:sldId id="276" r:id="rId30"/>
    <p:sldId id="277" r:id="rId31"/>
    <p:sldId id="278" r:id="rId32"/>
    <p:sldId id="280" r:id="rId33"/>
    <p:sldId id="281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A49"/>
    <a:srgbClr val="EB9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77758" autoAdjust="0"/>
  </p:normalViewPr>
  <p:slideViewPr>
    <p:cSldViewPr snapToGrid="0">
      <p:cViewPr varScale="1">
        <p:scale>
          <a:sx n="120" d="100"/>
          <a:sy n="12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_user.js ist für JavaScript Controls notwendig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0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ok ? 'YES' : 'NO‘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MessageText.split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('').reverse().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 }} </a:t>
            </a:r>
            <a:br>
              <a:rPr lang="de-DE" dirty="0"/>
            </a:b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v-bind:href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v-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 v-model syncs the input with the data after each input event. You can add the lazy modifier to instead sync after change events: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synced after "change" instead of "input" --&gt;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v-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model.lazy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="msg" 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9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v-on:click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@click="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4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3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07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Vue.js „</a:t>
            </a:r>
            <a:r>
              <a:rPr lang="de-DE" dirty="0" err="1"/>
              <a:t>bubbelt</a:t>
            </a:r>
            <a:r>
              <a:rPr lang="de-DE" dirty="0"/>
              <a:t>“ Events nicht….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58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91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5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26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5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Blazor</a:t>
            </a:r>
            <a:r>
              <a:rPr lang="de-DE" dirty="0"/>
              <a:t> also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chatty</a:t>
            </a:r>
            <a:r>
              <a:rPr lang="de-DE" dirty="0"/>
              <a:t> –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websockets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4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Title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4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„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“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Title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80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86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9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hromiumembedded/ce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tnet.microsoft.com/apps/aspnet/web-apps/client" TargetMode="External"/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github.com/ElectronNET/Electron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ronjs.org/" TargetMode="External"/><Relationship Id="rId5" Type="http://schemas.openxmlformats.org/officeDocument/2006/relationships/hyperlink" Target="https://platform.uno/" TargetMode="External"/><Relationship Id="rId4" Type="http://schemas.openxmlformats.org/officeDocument/2006/relationships/hyperlink" Target="https://github.com/OmniGUI/OmniG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HTML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85E37A-1C6E-48E6-974F-81C6C2A3B792}"/>
              </a:ext>
            </a:extLst>
          </p:cNvPr>
          <p:cNvSpPr txBox="1"/>
          <p:nvPr/>
        </p:nvSpPr>
        <p:spPr>
          <a:xfrm>
            <a:off x="4432095" y="3473574"/>
            <a:ext cx="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2ECE9B-A869-4FCC-890D-AF0F7CC288E9}"/>
              </a:ext>
            </a:extLst>
          </p:cNvPr>
          <p:cNvSpPr/>
          <p:nvPr/>
        </p:nvSpPr>
        <p:spPr>
          <a:xfrm>
            <a:off x="5237145" y="2386361"/>
            <a:ext cx="4315733" cy="180649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06329F-758D-47DF-B62C-D29B45618B84}"/>
              </a:ext>
            </a:extLst>
          </p:cNvPr>
          <p:cNvSpPr txBox="1"/>
          <p:nvPr/>
        </p:nvSpPr>
        <p:spPr>
          <a:xfrm>
            <a:off x="6440326" y="2095556"/>
            <a:ext cx="19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47242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3018" y="3411401"/>
            <a:ext cx="1682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3"/>
                </a:solidFill>
              </a:rPr>
              <a:t>HTML</a:t>
            </a:r>
            <a:endParaRPr lang="de-DE" sz="2400" b="1" dirty="0">
              <a:solidFill>
                <a:schemeClr val="accent3"/>
              </a:solidFill>
            </a:endParaRPr>
          </a:p>
          <a:p>
            <a:pPr algn="ctr"/>
            <a:r>
              <a:rPr lang="de-DE" b="1" dirty="0" err="1">
                <a:solidFill>
                  <a:schemeClr val="accent3"/>
                </a:solidFill>
              </a:rPr>
              <a:t>generated</a:t>
            </a:r>
            <a:r>
              <a:rPr lang="de-DE" b="1" dirty="0">
                <a:solidFill>
                  <a:schemeClr val="accent3"/>
                </a:solidFill>
              </a:rPr>
              <a:t> 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717366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AC642D-FC37-4BF7-BDAB-20F7DAC497AE}"/>
              </a:ext>
            </a:extLst>
          </p:cNvPr>
          <p:cNvSpPr txBox="1"/>
          <p:nvPr/>
        </p:nvSpPr>
        <p:spPr>
          <a:xfrm>
            <a:off x="4441070" y="3335074"/>
            <a:ext cx="8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HTTP</a:t>
            </a:r>
          </a:p>
        </p:txBody>
      </p:sp>
      <p:pic>
        <p:nvPicPr>
          <p:cNvPr id="10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F16101D0-AE93-4634-9609-63D79E1A4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6" b="17611"/>
          <a:stretch/>
        </p:blipFill>
        <p:spPr bwMode="auto">
          <a:xfrm>
            <a:off x="5840146" y="2323946"/>
            <a:ext cx="4501144" cy="18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F27BE3-0C71-449C-BF6D-34B99D1B9951}"/>
              </a:ext>
            </a:extLst>
          </p:cNvPr>
          <p:cNvSpPr/>
          <p:nvPr/>
        </p:nvSpPr>
        <p:spPr>
          <a:xfrm>
            <a:off x="5311773" y="2478757"/>
            <a:ext cx="528374" cy="16660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stonehenge3</a:t>
            </a:r>
          </a:p>
        </p:txBody>
      </p:sp>
    </p:spTree>
    <p:extLst>
      <p:ext uri="{BB962C8B-B14F-4D97-AF65-F5344CB8AC3E}">
        <p14:creationId xmlns:p14="http://schemas.microsoft.com/office/powerpoint/2010/main" val="308289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Create Project</a:t>
            </a:r>
          </a:p>
          <a:p>
            <a:r>
              <a:rPr lang="en-US" sz="2400" dirty="0"/>
              <a:t>File - New Project - Visual C# - .NET Core - Console App (.NET Core)</a:t>
            </a:r>
          </a:p>
          <a:p>
            <a:r>
              <a:rPr lang="en-US" sz="2400" dirty="0"/>
              <a:t>Choose .NET Core 2.x … 3.0 as target framework</a:t>
            </a:r>
          </a:p>
          <a:p>
            <a:r>
              <a:rPr lang="en-US" sz="2400" dirty="0"/>
              <a:t>Add reference to stonehenge3 </a:t>
            </a:r>
            <a:r>
              <a:rPr lang="en-US" sz="2400" dirty="0" err="1"/>
              <a:t>Nuget</a:t>
            </a:r>
            <a:r>
              <a:rPr lang="en-US" sz="2400" dirty="0"/>
              <a:t> package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Add Code to Main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8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();</a:t>
            </a:r>
            <a:br>
              <a:rPr lang="de-DE" altLang="de-DE" sz="18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8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StonehengeResourceLoader.</a:t>
            </a:r>
            <a:r>
              <a:rPr lang="de-DE" altLang="de-DE" sz="18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18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8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18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{ Title </a:t>
            </a:r>
            <a:r>
              <a:rPr lang="de-DE" altLang="de-DE" sz="18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8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};</a:t>
            </a:r>
          </a:p>
          <a:p>
            <a:pPr marL="0" indent="0">
              <a:buNone/>
            </a:pPr>
            <a:r>
              <a:rPr lang="de-DE" altLang="de-DE" sz="1800" dirty="0"/>
              <a:t>	</a:t>
            </a:r>
            <a:r>
              <a:rPr lang="de-DE" altLang="de-DE" sz="18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host </a:t>
            </a:r>
            <a:r>
              <a:rPr lang="de-DE" altLang="de-DE" sz="18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8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host.</a:t>
            </a:r>
            <a:r>
              <a:rPr lang="de-DE" altLang="de-DE" sz="18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8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8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de-DE" altLang="de-DE" sz="1800" dirty="0"/>
              <a:t> </a:t>
            </a:r>
          </a:p>
          <a:p>
            <a:pPr marL="0" indent="0">
              <a:buNone/>
            </a:pP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8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1800" dirty="0" err="1">
                <a:solidFill>
                  <a:srgbClr val="6F42C1"/>
                </a:solidFill>
                <a:latin typeface="SFMono-Regular"/>
              </a:rPr>
              <a:t>ReadLine</a:t>
            </a:r>
            <a:r>
              <a:rPr lang="de-DE" altLang="de-DE" sz="1800" dirty="0">
                <a:solidFill>
                  <a:srgbClr val="24292E"/>
                </a:solidFill>
                <a:latin typeface="SFMono-Regular"/>
              </a:rPr>
              <a:t>();</a:t>
            </a:r>
            <a:r>
              <a:rPr lang="de-DE" altLang="de-DE" sz="1800" dirty="0"/>
              <a:t> </a:t>
            </a:r>
            <a:endParaRPr lang="de-DE" altLang="de-DE" sz="1800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3300" b="1" dirty="0"/>
              <a:t>Add </a:t>
            </a:r>
            <a:r>
              <a:rPr lang="de-DE" sz="3300" b="1" dirty="0" err="1"/>
              <a:t>content</a:t>
            </a:r>
            <a:endParaRPr lang="de-DE" sz="3300" b="1" dirty="0"/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Create a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named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>
                <a:solidFill>
                  <a:srgbClr val="24292E"/>
                </a:solidFill>
                <a:latin typeface="-apple-system"/>
              </a:rPr>
              <a:t>start.html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within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the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app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solution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folder</a:t>
            </a:r>
            <a:endParaRPr lang="de-DE" altLang="de-DE" sz="27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&gt;Hello Client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from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{{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}}!&lt;/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Mark start.html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as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EmbeddedRessource</a:t>
            </a: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sz="3300" b="1" dirty="0"/>
              <a:t>Add </a:t>
            </a:r>
            <a:r>
              <a:rPr lang="de-DE" sz="3300" b="1" dirty="0" err="1"/>
              <a:t>corresponding</a:t>
            </a:r>
            <a:r>
              <a:rPr lang="de-DE" sz="3300" b="1" dirty="0"/>
              <a:t> </a:t>
            </a:r>
            <a:r>
              <a:rPr lang="de-DE" sz="3300" b="1" dirty="0" err="1"/>
              <a:t>server</a:t>
            </a:r>
            <a:r>
              <a:rPr lang="de-DE" sz="3300" b="1" dirty="0"/>
              <a:t> </a:t>
            </a:r>
            <a:r>
              <a:rPr lang="de-DE" sz="3300" b="1" dirty="0" err="1"/>
              <a:t>side</a:t>
            </a:r>
            <a:r>
              <a:rPr lang="de-DE" sz="3300" b="1" dirty="0"/>
              <a:t> ViewModel</a:t>
            </a:r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b="1" dirty="0" err="1"/>
              <a:t>StartVm</a:t>
            </a:r>
            <a:r>
              <a:rPr lang="de-DE" dirty="0"/>
              <a:t> in </a:t>
            </a:r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StartVm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{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Environment.MachineName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ED4F19-164A-43C2-BF45-3A4F8A62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public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ComputerName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=&gt;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Environment.MachineName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08BB5-9B2A-435B-965C-2801ACA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471621-13F1-4B67-82C6-86E868D9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281237"/>
            <a:ext cx="11449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Hosting Options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576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Host Window</a:t>
            </a:r>
          </a:p>
          <a:p>
            <a:pPr marL="0" indent="0">
              <a:buNone/>
            </a:pPr>
            <a:r>
              <a:rPr lang="en-US" sz="2000" dirty="0">
                <a:latin typeface="SFMono-Regular"/>
              </a:rPr>
              <a:t>	var </a:t>
            </a:r>
            <a:r>
              <a:rPr lang="en-US" sz="2000" dirty="0" err="1">
                <a:latin typeface="SFMono-Regular"/>
              </a:rPr>
              <a:t>wnd</a:t>
            </a:r>
            <a:r>
              <a:rPr lang="en-US" sz="2000" dirty="0">
                <a:latin typeface="SFMono-Regular"/>
              </a:rPr>
              <a:t> = new </a:t>
            </a:r>
            <a:r>
              <a:rPr lang="en-US" sz="2000" dirty="0" err="1">
                <a:solidFill>
                  <a:srgbClr val="0070C0"/>
                </a:solidFill>
                <a:latin typeface="SFMono-Regular"/>
              </a:rPr>
              <a:t>HostWindow</a:t>
            </a:r>
            <a:r>
              <a:rPr lang="en-US" sz="2000" dirty="0">
                <a:latin typeface="SFMono-Regular"/>
              </a:rPr>
              <a:t>(host);</a:t>
            </a:r>
            <a:br>
              <a:rPr lang="en-US" sz="2000" dirty="0">
                <a:latin typeface="SFMono-Regular"/>
              </a:rPr>
            </a:br>
            <a:r>
              <a:rPr lang="de-DE" sz="2000" dirty="0">
                <a:latin typeface="SFMono-Regular"/>
              </a:rPr>
              <a:t>	</a:t>
            </a:r>
            <a:r>
              <a:rPr lang="de-DE" sz="2000" dirty="0" err="1">
                <a:latin typeface="SFMono-Regular"/>
              </a:rPr>
              <a:t>wnd.</a:t>
            </a:r>
            <a:r>
              <a:rPr lang="de-DE" sz="2000" dirty="0" err="1">
                <a:solidFill>
                  <a:srgbClr val="0070C0"/>
                </a:solidFill>
                <a:latin typeface="SFMono-Regular"/>
              </a:rPr>
              <a:t>Open</a:t>
            </a:r>
            <a:r>
              <a:rPr lang="de-DE" sz="2000" dirty="0">
                <a:latin typeface="SFMono-Regular"/>
              </a:rPr>
              <a:t>();</a:t>
            </a:r>
          </a:p>
          <a:p>
            <a:pPr marL="0" indent="0">
              <a:buNone/>
            </a:pPr>
            <a:endParaRPr lang="de-DE" altLang="de-DE" sz="2000" dirty="0">
              <a:latin typeface="SFMono-Regular"/>
            </a:endParaRPr>
          </a:p>
          <a:p>
            <a:r>
              <a:rPr lang="de-DE" altLang="de-DE" sz="2000" dirty="0" err="1">
                <a:latin typeface="SFMono-Regular"/>
              </a:rPr>
              <a:t>Selects</a:t>
            </a:r>
            <a:r>
              <a:rPr lang="de-DE" altLang="de-DE" sz="2000" dirty="0">
                <a:latin typeface="SFMono-Regular"/>
              </a:rPr>
              <a:t> </a:t>
            </a:r>
            <a:r>
              <a:rPr lang="de-DE" altLang="de-DE" sz="2000" dirty="0" err="1">
                <a:latin typeface="SFMono-Regular"/>
              </a:rPr>
              <a:t>installed</a:t>
            </a:r>
            <a:r>
              <a:rPr lang="de-DE" altLang="de-DE" sz="2000" dirty="0">
                <a:latin typeface="SFMono-Regular"/>
              </a:rPr>
              <a:t> Browser</a:t>
            </a:r>
          </a:p>
          <a:p>
            <a:pPr marL="457200" lvl="1" indent="0">
              <a:buNone/>
            </a:pPr>
            <a:r>
              <a:rPr lang="de-DE" altLang="de-DE" sz="1600" dirty="0">
                <a:latin typeface="SFMono-Regular"/>
              </a:rPr>
              <a:t>(Chrome, Firefox, </a:t>
            </a:r>
            <a:r>
              <a:rPr lang="de-DE" altLang="de-DE" sz="1600" dirty="0" err="1">
                <a:latin typeface="SFMono-Regular"/>
              </a:rPr>
              <a:t>others</a:t>
            </a:r>
            <a:r>
              <a:rPr lang="de-DE" altLang="de-DE" sz="1600" dirty="0">
                <a:latin typeface="SFMono-Regular"/>
              </a:rPr>
              <a:t>)</a:t>
            </a:r>
          </a:p>
          <a:p>
            <a:pPr marL="457200" lvl="1" indent="0">
              <a:buNone/>
            </a:pPr>
            <a:endParaRPr lang="de-DE" altLang="de-DE" sz="1600" dirty="0">
              <a:latin typeface="SFMono-Regular"/>
            </a:endParaRPr>
          </a:p>
          <a:p>
            <a:r>
              <a:rPr lang="de-DE" altLang="de-DE" sz="2000" dirty="0">
                <a:latin typeface="SFMono-Regular"/>
              </a:rPr>
              <a:t>Start Browser in Kiosk Mode</a:t>
            </a:r>
          </a:p>
          <a:p>
            <a:pPr marL="457200" lvl="1" indent="0">
              <a:buNone/>
            </a:pPr>
            <a:r>
              <a:rPr lang="de-DE" altLang="de-DE" sz="1600" dirty="0">
                <a:latin typeface="SFMono-Regular"/>
              </a:rPr>
              <a:t>(</a:t>
            </a:r>
            <a:r>
              <a:rPr lang="de-DE" altLang="de-DE" sz="1600" dirty="0" err="1">
                <a:latin typeface="SFMono-Regular"/>
              </a:rPr>
              <a:t>no</a:t>
            </a:r>
            <a:r>
              <a:rPr lang="de-DE" altLang="de-DE" sz="1600" dirty="0">
                <a:latin typeface="SFMono-Regular"/>
              </a:rPr>
              <a:t> </a:t>
            </a:r>
            <a:r>
              <a:rPr lang="de-DE" altLang="de-DE" sz="1600" dirty="0" err="1">
                <a:latin typeface="SFMono-Regular"/>
              </a:rPr>
              <a:t>address</a:t>
            </a:r>
            <a:r>
              <a:rPr lang="de-DE" altLang="de-DE" sz="1600" dirty="0">
                <a:latin typeface="SFMono-Regular"/>
              </a:rPr>
              <a:t> </a:t>
            </a:r>
            <a:r>
              <a:rPr lang="de-DE" altLang="de-DE" sz="1600" dirty="0" err="1">
                <a:latin typeface="SFMono-Regular"/>
              </a:rPr>
              <a:t>line</a:t>
            </a:r>
            <a:r>
              <a:rPr lang="de-DE" altLang="de-DE" sz="1600" dirty="0">
                <a:latin typeface="SFMono-Regular"/>
              </a:rPr>
              <a:t> and </a:t>
            </a:r>
            <a:r>
              <a:rPr lang="de-DE" altLang="de-DE" sz="1600" dirty="0" err="1">
                <a:latin typeface="SFMono-Regular"/>
              </a:rPr>
              <a:t>toolbars</a:t>
            </a:r>
            <a:r>
              <a:rPr lang="de-DE" altLang="de-DE" sz="1600" dirty="0">
                <a:latin typeface="SFMono-Regular"/>
              </a:rPr>
              <a:t>)</a:t>
            </a:r>
          </a:p>
          <a:p>
            <a:pPr marL="457200" lvl="1" indent="0">
              <a:buNone/>
            </a:pPr>
            <a:endParaRPr lang="de-DE" altLang="de-DE" sz="1600" dirty="0">
              <a:latin typeface="SFMono-Regular"/>
            </a:endParaRPr>
          </a:p>
          <a:p>
            <a:r>
              <a:rPr lang="de-DE" altLang="de-DE" sz="2000" dirty="0" err="1">
                <a:latin typeface="SFMono-Regular"/>
              </a:rPr>
              <a:t>Navigates</a:t>
            </a:r>
            <a:r>
              <a:rPr lang="de-DE" altLang="de-DE" sz="2000" dirty="0">
                <a:latin typeface="SFMono-Regular"/>
              </a:rPr>
              <a:t> </a:t>
            </a:r>
            <a:r>
              <a:rPr lang="de-DE" altLang="de-DE" sz="2000" dirty="0" err="1">
                <a:latin typeface="SFMono-Regular"/>
              </a:rPr>
              <a:t>to</a:t>
            </a:r>
            <a:r>
              <a:rPr lang="de-DE" altLang="de-DE" sz="2000" dirty="0">
                <a:latin typeface="SFMono-Regular"/>
              </a:rPr>
              <a:t> App </a:t>
            </a:r>
            <a:r>
              <a:rPr lang="de-DE" altLang="de-DE" sz="2000" dirty="0" err="1">
                <a:latin typeface="SFMono-Regular"/>
              </a:rPr>
              <a:t>content</a:t>
            </a:r>
            <a:endParaRPr lang="de-DE" altLang="de-DE" sz="2000" dirty="0">
              <a:latin typeface="SFMono-Regular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2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 Options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Index.html </a:t>
            </a:r>
            <a:r>
              <a:rPr lang="de-DE" dirty="0"/>
              <a:t>kann ersetzt werden</a:t>
            </a:r>
          </a:p>
        </p:txBody>
      </p:sp>
    </p:spTree>
    <p:extLst>
      <p:ext uri="{BB962C8B-B14F-4D97-AF65-F5344CB8AC3E}">
        <p14:creationId xmlns:p14="http://schemas.microsoft.com/office/powerpoint/2010/main" val="3849858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Vus.js, Bootstrap &amp; </a:t>
            </a:r>
            <a:r>
              <a:rPr lang="de-DE" dirty="0" err="1"/>
              <a:t>Fontawesome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Vue.js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Client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bindings</a:t>
            </a:r>
            <a:r>
              <a:rPr lang="de-DE" dirty="0"/>
              <a:t> and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Router support via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pPr marL="0" indent="0">
              <a:buNone/>
            </a:pPr>
            <a:r>
              <a:rPr lang="de-DE" b="1" dirty="0"/>
              <a:t>Bootstrap</a:t>
            </a:r>
          </a:p>
          <a:p>
            <a:pPr marL="0" indent="0">
              <a:buNone/>
            </a:pPr>
            <a:r>
              <a:rPr lang="de-DE" dirty="0"/>
              <a:t>Simple </a:t>
            </a:r>
            <a:r>
              <a:rPr lang="de-DE" dirty="0" err="1"/>
              <a:t>layout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Fontawesome</a:t>
            </a:r>
            <a:endParaRPr lang="de-DE" b="1" dirty="0"/>
          </a:p>
          <a:p>
            <a:r>
              <a:rPr lang="de-DE" dirty="0"/>
              <a:t>Supports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0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1/3?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Startup</a:t>
            </a:r>
          </a:p>
          <a:p>
            <a:r>
              <a:rPr lang="de-DE" dirty="0"/>
              <a:t>Search all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=&gt;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Title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PageSortIndex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300" b="1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ViewModel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ViewModel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dirty="0"/>
              <a:t>Default ViewModel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UpperCamelCase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+ „</a:t>
            </a:r>
            <a:r>
              <a:rPr lang="de-DE" dirty="0" err="1"/>
              <a:t>Vm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start.html =&gt; </a:t>
            </a:r>
            <a:r>
              <a:rPr lang="de-DE" dirty="0" err="1"/>
              <a:t>StartVm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CustomElement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CustomElement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ListOfProperies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400" dirty="0"/>
              <a:t>This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properties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bind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r>
              <a:rPr lang="de-DE" dirty="0"/>
              <a:t>Register </a:t>
            </a:r>
            <a:r>
              <a:rPr lang="de-DE" dirty="0" err="1"/>
              <a:t>vue-components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4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2/3?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index.html</a:t>
            </a:r>
          </a:p>
          <a:p>
            <a:r>
              <a:rPr lang="de-DE" dirty="0"/>
              <a:t>Search all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styles</a:t>
            </a:r>
            <a:r>
              <a:rPr lang="de-DE" dirty="0"/>
              <a:t> and /</a:t>
            </a:r>
            <a:r>
              <a:rPr lang="de-DE" dirty="0" err="1"/>
              <a:t>themes</a:t>
            </a:r>
            <a:r>
              <a:rPr lang="de-DE" dirty="0"/>
              <a:t> </a:t>
            </a:r>
            <a:r>
              <a:rPr lang="de-DE" dirty="0" err="1"/>
              <a:t>folders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stonehengeUserStylesheets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600" b="1" dirty="0"/>
          </a:p>
          <a:p>
            <a:r>
              <a:rPr lang="de-DE" dirty="0"/>
              <a:t>Search all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folder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stonehengeUserScripts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-&gt;</a:t>
            </a:r>
            <a:endParaRPr lang="de-DE" sz="2600" b="1" dirty="0"/>
          </a:p>
          <a:p>
            <a:r>
              <a:rPr lang="de-DE" dirty="0"/>
              <a:t>Create app.js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at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dirty="0"/>
              <a:t>Title</a:t>
            </a:r>
          </a:p>
          <a:p>
            <a:pPr lvl="1"/>
            <a:r>
              <a:rPr lang="de-DE" dirty="0" err="1"/>
              <a:t>Routes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54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Desktop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3/3?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Page</a:t>
            </a:r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.html</a:t>
            </a:r>
          </a:p>
          <a:p>
            <a:r>
              <a:rPr lang="de-DE" dirty="0"/>
              <a:t>Create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_user.js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 err="1"/>
              <a:t>Serialize</a:t>
            </a:r>
            <a:r>
              <a:rPr lang="de-DE" dirty="0"/>
              <a:t> ViewModel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</a:t>
            </a:r>
            <a:br>
              <a:rPr lang="de-DE" dirty="0"/>
            </a:br>
            <a:r>
              <a:rPr lang="de-DE" dirty="0"/>
              <a:t>and send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request</a:t>
            </a:r>
            <a:br>
              <a:rPr lang="de-DE" dirty="0"/>
            </a:br>
            <a:r>
              <a:rPr lang="de-DE" dirty="0"/>
              <a:t>	</a:t>
            </a:r>
            <a:r>
              <a:rPr lang="de-DE" sz="2600" dirty="0">
                <a:solidFill>
                  <a:srgbClr val="7030A0"/>
                </a:solidFill>
                <a:latin typeface="Consolas" panose="020B0609020204030204" pitchFamily="49" charset="0"/>
              </a:rPr>
              <a:t>GET /ViewModel/</a:t>
            </a:r>
            <a:r>
              <a:rPr lang="de-DE" sz="2600" dirty="0" err="1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endParaRPr lang="de-DE" sz="2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2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82"/>
            <a:ext cx="10515600" cy="5062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Content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&lt;p&gt;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Message: "{{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MessageText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}}"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&lt;/p&gt;</a:t>
            </a:r>
          </a:p>
          <a:p>
            <a:pPr marL="0" indent="0">
              <a:buNone/>
            </a:pPr>
            <a:r>
              <a:rPr lang="de-DE" b="1" dirty="0"/>
              <a:t>Raw HTML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&lt;div&gt;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{{{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RawHtml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}}}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&lt;/div&gt;</a:t>
            </a:r>
          </a:p>
          <a:p>
            <a:pPr marL="0" indent="0">
              <a:buNone/>
            </a:pPr>
            <a:r>
              <a:rPr lang="de-DE" b="1" dirty="0"/>
              <a:t>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&lt;div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ClassName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&gt;&lt;/div&gt;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&lt;a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v-bind:href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TargetUrl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...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&lt;/a&gt;</a:t>
            </a:r>
          </a:p>
          <a:p>
            <a:pPr marL="0" indent="0">
              <a:buNone/>
            </a:pPr>
            <a:r>
              <a:rPr lang="en-US" b="1" dirty="0"/>
              <a:t>Conditional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&lt;h1 v-if=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"awesome"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Vue is awesome!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&lt;ul id=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    &lt;li v-for=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"item in Items"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{{ </a:t>
            </a:r>
            <a:r>
              <a:rPr lang="en-US" sz="20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}}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&lt;/li&gt;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&lt;/ul&gt;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55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Input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"message1"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placeholder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edit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me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2973B7"/>
                </a:solidFill>
                <a:latin typeface="Roboto Mono"/>
              </a:rPr>
            </a:b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"message2"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placeholder=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"add multiple lines"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Checkbox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type=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id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525252"/>
                </a:solidFill>
                <a:latin typeface="Roboto Mono"/>
              </a:rPr>
            </a:br>
            <a:r>
              <a:rPr lang="de-DE" sz="1900" dirty="0">
                <a:solidFill>
                  <a:srgbClr val="525252"/>
                </a:solidFill>
                <a:latin typeface="Roboto Mono"/>
              </a:rPr>
              <a:t>      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for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{{ </a:t>
            </a:r>
            <a:r>
              <a:rPr lang="de-DE" sz="1900" dirty="0" err="1">
                <a:solidFill>
                  <a:srgbClr val="525252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 }}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de-DE" b="1" dirty="0"/>
              <a:t>Radio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One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Two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Picked: {{ picked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&lt;select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"selected"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525252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B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&lt;/select&gt;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			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Selected: {{ selected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36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Event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Click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&lt;button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v-on:click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AddOne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Add 1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&lt;/button&gt;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Keyboard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&lt;input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v-on:keyup.page-down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OnPageDown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7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View </a:t>
            </a:r>
            <a:r>
              <a:rPr lang="de-DE" b="1" dirty="0" err="1"/>
              <a:t>as</a:t>
            </a:r>
            <a:r>
              <a:rPr lang="de-DE" b="1" dirty="0"/>
              <a:t> „tree-view.html“,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rootnodes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0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rootnodes</a:t>
            </a:r>
            <a:r>
              <a:rPr lang="de-DE" sz="20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-&gt;</a:t>
            </a:r>
            <a:b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rootnodes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child.Id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„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HTML5 tag, so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/>
              <a:t>tree</a:t>
            </a:r>
            <a:r>
              <a:rPr lang="de-DE" sz="2000" b="1" dirty="0"/>
              <a:t>-view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element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/>
              <a:t>The </a:t>
            </a:r>
            <a:r>
              <a:rPr lang="de-DE" b="1" dirty="0" err="1"/>
              <a:t>CustomElement</a:t>
            </a:r>
            <a:r>
              <a:rPr lang="de-DE" b="1" dirty="0"/>
              <a:t> </a:t>
            </a:r>
            <a:r>
              <a:rPr lang="de-DE" b="1" dirty="0" err="1"/>
              <a:t>comment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hint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stonehenge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a </a:t>
            </a:r>
            <a:r>
              <a:rPr lang="de-DE" b="1" dirty="0" err="1"/>
              <a:t>Vue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.</a:t>
            </a:r>
          </a:p>
          <a:p>
            <a:endParaRPr lang="de-DE" b="1" dirty="0"/>
          </a:p>
          <a:p>
            <a:r>
              <a:rPr lang="de-DE" b="1" dirty="0" err="1"/>
              <a:t>Names</a:t>
            </a:r>
            <a:r>
              <a:rPr lang="de-DE" b="1" dirty="0"/>
              <a:t> </a:t>
            </a:r>
            <a:r>
              <a:rPr lang="de-DE" b="1" dirty="0" err="1"/>
              <a:t>following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colon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names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variables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expose</a:t>
            </a:r>
            <a:r>
              <a:rPr lang="de-DE" b="1" dirty="0"/>
              <a:t>.</a:t>
            </a:r>
          </a:p>
          <a:p>
            <a:pPr marL="457200" lvl="1" indent="0">
              <a:buNone/>
            </a:pPr>
            <a:r>
              <a:rPr lang="de-DE" b="1" dirty="0"/>
              <a:t>(</a:t>
            </a:r>
            <a:r>
              <a:rPr lang="de-DE" b="1" dirty="0" err="1"/>
              <a:t>comma</a:t>
            </a:r>
            <a:r>
              <a:rPr lang="de-DE" b="1" dirty="0"/>
              <a:t> </a:t>
            </a:r>
            <a:r>
              <a:rPr lang="de-DE" b="1" dirty="0" err="1"/>
              <a:t>sepearated</a:t>
            </a:r>
            <a:r>
              <a:rPr lang="de-DE" b="1" dirty="0"/>
              <a:t> </a:t>
            </a:r>
            <a:r>
              <a:rPr lang="de-DE" b="1" dirty="0" err="1"/>
              <a:t>list</a:t>
            </a:r>
            <a:r>
              <a:rPr lang="de-DE" b="1" dirty="0"/>
              <a:t>)</a:t>
            </a:r>
          </a:p>
          <a:p>
            <a:pPr marL="0" indent="0">
              <a:buNone/>
            </a:pPr>
            <a:br>
              <a:rPr lang="de-DE" b="1" dirty="0"/>
            </a:br>
            <a:endParaRPr lang="de-D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F58336-70B2-4104-B5E2-535549A8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Occupancy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1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A2417-4E66-4B92-8E73-5698F74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A0EF3-523C-4363-AAA1-95AB4812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</a:t>
            </a:r>
            <a:r>
              <a:rPr lang="de-DE" b="1" dirty="0" err="1"/>
              <a:t>second</a:t>
            </a:r>
            <a:r>
              <a:rPr lang="de-DE" b="1" dirty="0"/>
              <a:t> View </a:t>
            </a:r>
            <a:r>
              <a:rPr lang="de-DE" b="1" dirty="0" err="1"/>
              <a:t>as</a:t>
            </a:r>
            <a:r>
              <a:rPr lang="de-DE" b="1" dirty="0"/>
              <a:t> „tree-node.html“,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node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endParaRPr lang="de-DE" sz="23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3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3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b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IsVisible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fa-circle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&amp;nbsp;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de-D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list-style-type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946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–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ViewModel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 err="1"/>
              <a:t>TreeNode.cs</a:t>
            </a:r>
            <a:r>
              <a:rPr lang="de-DE" b="1" dirty="0"/>
              <a:t>“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IsVisible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HasChildren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Count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Icon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-folder-open"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Class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tree-selected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readonly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foreach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.SelectMany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8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View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„</a:t>
            </a:r>
            <a:r>
              <a:rPr lang="de-DE" b="1" dirty="0" err="1"/>
              <a:t>tree</a:t>
            </a:r>
            <a:r>
              <a:rPr lang="de-DE" b="1" dirty="0"/>
              <a:t>-view“ tag and bind </a:t>
            </a:r>
            <a:r>
              <a:rPr lang="de-DE" b="1" dirty="0" err="1"/>
              <a:t>rootnodes</a:t>
            </a:r>
            <a:r>
              <a:rPr lang="de-DE" b="1" dirty="0"/>
              <a:t>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-view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v-bind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		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ViewModel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handle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!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UI </a:t>
            </a:r>
            <a:r>
              <a:rPr lang="de-DE" dirty="0" err="1"/>
              <a:t>Choices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General </a:t>
            </a:r>
            <a:r>
              <a:rPr lang="de-DE" dirty="0" err="1"/>
              <a:t>change</a:t>
            </a:r>
            <a:r>
              <a:rPr lang="de-DE" dirty="0"/>
              <a:t> in UI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b="1" dirty="0"/>
              <a:t>index.html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Default</a:t>
            </a:r>
          </a:p>
          <a:p>
            <a:r>
              <a:rPr lang="de-DE" dirty="0"/>
              <a:t>Bootstrap SPA </a:t>
            </a:r>
            <a:r>
              <a:rPr lang="de-DE" dirty="0" err="1"/>
              <a:t>menu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VsCode</a:t>
            </a:r>
            <a:r>
              <a:rPr lang="de-DE" b="1" dirty="0"/>
              <a:t> Style</a:t>
            </a:r>
          </a:p>
          <a:p>
            <a:r>
              <a:rPr lang="de-DE" dirty="0"/>
              <a:t>Alternate </a:t>
            </a:r>
            <a:r>
              <a:rPr lang="de-DE" dirty="0" err="1"/>
              <a:t>menu</a:t>
            </a:r>
            <a:r>
              <a:rPr lang="de-DE" dirty="0"/>
              <a:t> style</a:t>
            </a:r>
          </a:p>
          <a:p>
            <a:pPr marL="0" indent="0">
              <a:buNone/>
            </a:pPr>
            <a:r>
              <a:rPr lang="de-DE" b="1" dirty="0"/>
              <a:t>Classic Desktop</a:t>
            </a:r>
          </a:p>
          <a:p>
            <a:r>
              <a:rPr lang="de-DE" dirty="0"/>
              <a:t>Classic Menu support </a:t>
            </a:r>
            <a:r>
              <a:rPr lang="de-DE" dirty="0" err="1"/>
              <a:t>using</a:t>
            </a:r>
            <a:r>
              <a:rPr lang="de-DE" dirty="0"/>
              <a:t> CSS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6FA0DD-2DDA-46E6-9464-AC3292FE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66" y="487046"/>
            <a:ext cx="3987800" cy="2542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97DFFE-B9F1-4D1B-A2DD-81369F54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2099521"/>
            <a:ext cx="4005698" cy="25265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09E306-0342-46FF-AB16-1EB5B863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586" y="3760786"/>
            <a:ext cx="4138273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Still a Browser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 Support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Start in </a:t>
            </a:r>
            <a:r>
              <a:rPr lang="de-DE" dirty="0" err="1"/>
              <a:t>kiosk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endParaRPr lang="de-DE" b="1" dirty="0"/>
          </a:p>
          <a:p>
            <a:r>
              <a:rPr lang="de-DE" dirty="0"/>
              <a:t>System Dialogs (File Open/Save, </a:t>
            </a:r>
            <a:r>
              <a:rPr lang="de-DE" dirty="0" err="1"/>
              <a:t>MessageBox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70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5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Desktop</a:t>
            </a:r>
          </a:p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Web</a:t>
            </a:r>
          </a:p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Mobile</a:t>
            </a:r>
          </a:p>
          <a:p>
            <a:r>
              <a:rPr lang="de-DE" dirty="0"/>
              <a:t>Xamarin-Forms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Chromely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2702542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de-DE" dirty="0"/>
              <a:t>Chromium Embedded Framework (CEF)</a:t>
            </a:r>
            <a:br>
              <a:rPr lang="de-DE" dirty="0"/>
            </a:br>
            <a:r>
              <a:rPr lang="en-US" sz="2000" dirty="0"/>
              <a:t>A simple framework for embedding Chromium-based browsers in other applications.</a:t>
            </a:r>
            <a:endParaRPr lang="en-US" dirty="0"/>
          </a:p>
          <a:p>
            <a:r>
              <a:rPr lang="en-US" dirty="0"/>
              <a:t>Lightweight alternative to Electron.NET, Electron for .NET Core</a:t>
            </a:r>
            <a:endParaRPr lang="de-DE" dirty="0"/>
          </a:p>
          <a:p>
            <a:r>
              <a:rPr lang="en-US" dirty="0"/>
              <a:t>Based on </a:t>
            </a:r>
            <a:r>
              <a:rPr lang="en-US" dirty="0" err="1"/>
              <a:t>Xilium.CefGlue</a:t>
            </a:r>
            <a:r>
              <a:rPr lang="en-US" dirty="0"/>
              <a:t>, </a:t>
            </a:r>
            <a:r>
              <a:rPr lang="en-US" dirty="0" err="1"/>
              <a:t>CefSharp</a:t>
            </a:r>
            <a:r>
              <a:rPr lang="en-US" dirty="0"/>
              <a:t> implementations </a:t>
            </a:r>
            <a:br>
              <a:rPr lang="en-US" dirty="0"/>
            </a:br>
            <a:r>
              <a:rPr lang="en-US" dirty="0"/>
              <a:t>of embedded Chromium (CEF) </a:t>
            </a:r>
            <a:r>
              <a:rPr lang="en-US" b="1" dirty="0"/>
              <a:t>without</a:t>
            </a:r>
            <a:r>
              <a:rPr lang="en-US" dirty="0"/>
              <a:t> WinForms or WPF</a:t>
            </a:r>
          </a:p>
          <a:p>
            <a:r>
              <a:rPr lang="en-US" dirty="0"/>
              <a:t>Uses Windows and Linux native GUI API as "thin" chromium hosts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838200" y="6308209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227C8-39B0-494C-934A-AADBE58D0308}"/>
              </a:ext>
            </a:extLst>
          </p:cNvPr>
          <p:cNvSpPr txBox="1"/>
          <p:nvPr/>
        </p:nvSpPr>
        <p:spPr>
          <a:xfrm>
            <a:off x="838200" y="6072955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Chromium Embedded Framework, 26.6.2019, </a:t>
            </a:r>
            <a:r>
              <a:rPr lang="de-DE" dirty="0">
                <a:hlinkClick r:id="rId4"/>
              </a:rPr>
              <a:t>https://bitbucket.org/chromiumembedded/cef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71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032F62"/>
                </a:solidFill>
              </a:rPr>
              <a:t>"https://google.com"</a:t>
            </a:r>
            <a:r>
              <a:rPr lang="de-DE" dirty="0">
                <a:solidFill>
                  <a:srgbClr val="24292E"/>
                </a:solidFill>
              </a:rPr>
              <a:t>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478558" y="6308209"/>
            <a:ext cx="7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32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81"/>
            <a:ext cx="10515600" cy="47507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stonehenge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Backend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StonehengeResourceLoader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());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 Title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};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!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))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{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WriteLine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@"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Failed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to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server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on: 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server.BaseUrl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Exit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Chromely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Frontend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host.BaseUrl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}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r>
              <a:rPr lang="de-DE" dirty="0"/>
              <a:t>Uno </a:t>
            </a:r>
            <a:r>
              <a:rPr lang="de-DE" dirty="0" err="1"/>
              <a:t>Platform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https://platform.uno/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6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7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8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All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supporting</a:t>
            </a:r>
            <a:r>
              <a:rPr lang="de-DE" dirty="0"/>
              <a:t> .NET Core</a:t>
            </a:r>
          </a:p>
          <a:p>
            <a:endParaRPr lang="de-DE" dirty="0"/>
          </a:p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Tradeoffs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b="1" dirty="0" err="1"/>
              <a:t>state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Chatty</a:t>
            </a:r>
            <a:endParaRPr lang="de-DE" dirty="0"/>
          </a:p>
          <a:p>
            <a:endParaRPr lang="de-DE" b="1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b="1" dirty="0"/>
              <a:t>IE11</a:t>
            </a:r>
            <a:r>
              <a:rPr lang="de-DE" dirty="0"/>
              <a:t> support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sz="2400" dirty="0"/>
              <a:t>(due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missing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0070C0"/>
                </a:solidFill>
              </a:rPr>
              <a:t>async</a:t>
            </a:r>
            <a:r>
              <a:rPr lang="de-DE" sz="2400" dirty="0">
                <a:solidFill>
                  <a:srgbClr val="0070C0"/>
                </a:solidFill>
              </a:rPr>
              <a:t>/</a:t>
            </a:r>
            <a:r>
              <a:rPr lang="de-DE" sz="2400" dirty="0" err="1">
                <a:solidFill>
                  <a:srgbClr val="0070C0"/>
                </a:solidFill>
              </a:rPr>
              <a:t>await</a:t>
            </a:r>
            <a:r>
              <a:rPr lang="de-DE" sz="2400" dirty="0"/>
              <a:t> support)</a:t>
            </a:r>
          </a:p>
        </p:txBody>
      </p:sp>
    </p:spTree>
    <p:extLst>
      <p:ext uri="{BB962C8B-B14F-4D97-AF65-F5344CB8AC3E}">
        <p14:creationId xmlns:p14="http://schemas.microsoft.com/office/powerpoint/2010/main" val="38238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 - 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30F93FD-79CC-4D04-AC87-931BF63D0A51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PresentationFramework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B050D0-0AEB-4457-BF5F-1AEDD8D49AE7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Office PowerPoint</Application>
  <PresentationFormat>Breitbild</PresentationFormat>
  <Paragraphs>330</Paragraphs>
  <Slides>33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Agency FB</vt:lpstr>
      <vt:lpstr>-apple-system</vt:lpstr>
      <vt:lpstr>Arial</vt:lpstr>
      <vt:lpstr>Calibri</vt:lpstr>
      <vt:lpstr>Calibri Light</vt:lpstr>
      <vt:lpstr>Consolas</vt:lpstr>
      <vt:lpstr>Roboto Mono</vt:lpstr>
      <vt:lpstr>SFMono-Regular</vt:lpstr>
      <vt:lpstr>Office</vt:lpstr>
      <vt:lpstr>stonehenge</vt:lpstr>
      <vt:lpstr>History of Desktop User Interface Techniques</vt:lpstr>
      <vt:lpstr>Other UI Techniques</vt:lpstr>
      <vt:lpstr>Other Projects</vt:lpstr>
      <vt:lpstr>Design Goals</vt:lpstr>
      <vt:lpstr>Design Tradeoffs</vt:lpstr>
      <vt:lpstr>Electron.NET</vt:lpstr>
      <vt:lpstr>WPF</vt:lpstr>
      <vt:lpstr>WPF - MVVM</vt:lpstr>
      <vt:lpstr>Move to HTML</vt:lpstr>
      <vt:lpstr>Binding using client JS</vt:lpstr>
      <vt:lpstr>Getting Started</vt:lpstr>
      <vt:lpstr>Getting Started</vt:lpstr>
      <vt:lpstr>Go!</vt:lpstr>
      <vt:lpstr>Hosting Options</vt:lpstr>
      <vt:lpstr>Style Options</vt:lpstr>
      <vt:lpstr>Client - Vus.js, Bootstrap &amp; Fontawesome</vt:lpstr>
      <vt:lpstr>How does it work 1/3?</vt:lpstr>
      <vt:lpstr>How does it work 2/3?</vt:lpstr>
      <vt:lpstr>How does it work 3/3?</vt:lpstr>
      <vt:lpstr>Vue Bindings</vt:lpstr>
      <vt:lpstr>Vue Advanced Bindings</vt:lpstr>
      <vt:lpstr>Vue Event Bindings</vt:lpstr>
      <vt:lpstr>Vue Components - View</vt:lpstr>
      <vt:lpstr>Vue Components - View</vt:lpstr>
      <vt:lpstr>Vue Components – Model</vt:lpstr>
      <vt:lpstr>Vue Components - Usage</vt:lpstr>
      <vt:lpstr>Client UI Choices</vt:lpstr>
      <vt:lpstr>Still a Browser required</vt:lpstr>
      <vt:lpstr>Chromely</vt:lpstr>
      <vt:lpstr>Browser replaced by CEF</vt:lpstr>
      <vt:lpstr>Simple to Use</vt:lpstr>
      <vt:lpstr>Bringing it togeter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63</cp:revision>
  <dcterms:created xsi:type="dcterms:W3CDTF">2019-05-15T07:14:27Z</dcterms:created>
  <dcterms:modified xsi:type="dcterms:W3CDTF">2019-10-21T09:00:19Z</dcterms:modified>
</cp:coreProperties>
</file>