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63" r:id="rId5"/>
    <p:sldId id="266" r:id="rId6"/>
    <p:sldId id="265" r:id="rId7"/>
    <p:sldId id="290" r:id="rId8"/>
    <p:sldId id="262" r:id="rId9"/>
    <p:sldId id="264" r:id="rId10"/>
    <p:sldId id="267" r:id="rId11"/>
    <p:sldId id="268" r:id="rId12"/>
    <p:sldId id="288" r:id="rId13"/>
    <p:sldId id="277" r:id="rId14"/>
    <p:sldId id="261" r:id="rId15"/>
    <p:sldId id="301" r:id="rId16"/>
    <p:sldId id="283" r:id="rId17"/>
    <p:sldId id="284" r:id="rId18"/>
    <p:sldId id="291" r:id="rId19"/>
    <p:sldId id="282" r:id="rId20"/>
    <p:sldId id="286" r:id="rId21"/>
    <p:sldId id="287" r:id="rId22"/>
    <p:sldId id="269" r:id="rId23"/>
    <p:sldId id="270" r:id="rId24"/>
    <p:sldId id="271" r:id="rId25"/>
    <p:sldId id="285" r:id="rId26"/>
    <p:sldId id="275" r:id="rId27"/>
    <p:sldId id="276" r:id="rId28"/>
    <p:sldId id="295" r:id="rId29"/>
    <p:sldId id="300" r:id="rId30"/>
    <p:sldId id="278" r:id="rId31"/>
    <p:sldId id="296" r:id="rId32"/>
    <p:sldId id="280" r:id="rId33"/>
    <p:sldId id="297" r:id="rId34"/>
    <p:sldId id="281" r:id="rId35"/>
    <p:sldId id="298" r:id="rId36"/>
    <p:sldId id="299" r:id="rId37"/>
    <p:sldId id="293" r:id="rId38"/>
    <p:sldId id="294" r:id="rId39"/>
    <p:sldId id="272" r:id="rId40"/>
    <p:sldId id="289" r:id="rId41"/>
    <p:sldId id="273" r:id="rId42"/>
    <p:sldId id="274" r:id="rId43"/>
    <p:sldId id="302" r:id="rId44"/>
  </p:sldIdLst>
  <p:sldSz cx="12192000" cy="6858000"/>
  <p:notesSz cx="6669088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3A49"/>
    <a:srgbClr val="EB9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4" autoAdjust="0"/>
    <p:restoredTop sz="77758" autoAdjust="0"/>
  </p:normalViewPr>
  <p:slideViewPr>
    <p:cSldViewPr snapToGrid="0">
      <p:cViewPr varScale="1">
        <p:scale>
          <a:sx n="120" d="100"/>
          <a:sy n="120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76805-D814-49AD-A4D2-A14BF4375319}" type="datetimeFigureOut">
              <a:rPr lang="de-DE" smtClean="0"/>
              <a:t>24.10.2019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B8083-629E-482F-B439-E9A81033C7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933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de-de/aspnet/core/fundamentals/servers/kestrel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380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383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Client Side Solution: Use a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– Vue.js</a:t>
            </a:r>
          </a:p>
          <a:p>
            <a:endParaRPr lang="de-DE" dirty="0"/>
          </a:p>
          <a:p>
            <a:r>
              <a:rPr lang="de-DE" dirty="0" err="1"/>
              <a:t>Older</a:t>
            </a:r>
            <a:r>
              <a:rPr lang="de-DE" dirty="0"/>
              <a:t> </a:t>
            </a:r>
            <a:r>
              <a:rPr lang="de-DE" dirty="0" err="1"/>
              <a:t>versions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Aurelia and Knockout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669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78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647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4.7 also supported, but not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recommented</a:t>
            </a:r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844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to decide what client (JavaScript) framework to use.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description uses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Vue.js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deploys embedded resources to the client. So we need to create a resource provider.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Immediately adding the Vue provider enables delivering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automaatically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generated Vue code.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we define application title and a start page name and some other as hosting options.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we have to decide what hosting environment to use.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description uses [Kestrel], the .NET Core default stack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https://docs.microsoft.com/de-de/aspnet/core/fundamentals/servers/kestrel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de-DE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we have to start the server giving a listening address and a TCP port.</a:t>
            </a:r>
          </a:p>
          <a:p>
            <a:r>
              <a:rPr lang="de-DE" dirty="0"/>
              <a:t>- Use * </a:t>
            </a:r>
            <a:r>
              <a:rPr lang="de-DE" dirty="0" err="1"/>
              <a:t>for</a:t>
            </a:r>
            <a:r>
              <a:rPr lang="de-DE" dirty="0"/>
              <a:t> all IP-</a:t>
            </a:r>
            <a:r>
              <a:rPr lang="de-DE" dirty="0" err="1"/>
              <a:t>adresses</a:t>
            </a:r>
            <a:r>
              <a:rPr lang="de-DE" dirty="0"/>
              <a:t> (i.e. </a:t>
            </a:r>
            <a:r>
              <a:rPr lang="de-DE" dirty="0" err="1"/>
              <a:t>public</a:t>
            </a:r>
            <a:r>
              <a:rPr lang="de-DE" dirty="0"/>
              <a:t>)</a:t>
            </a:r>
          </a:p>
          <a:p>
            <a:r>
              <a:rPr lang="de-DE" dirty="0"/>
              <a:t>- Use </a:t>
            </a:r>
            <a:r>
              <a:rPr lang="de-DE" dirty="0" err="1"/>
              <a:t>zero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auto-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port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49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err="1"/>
              <a:t>ViewModels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„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practice</a:t>
            </a:r>
            <a:r>
              <a:rPr lang="de-DE" dirty="0"/>
              <a:t>“ </a:t>
            </a:r>
            <a:r>
              <a:rPr lang="de-DE" dirty="0" err="1"/>
              <a:t>only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Deriving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ActiveViewModel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is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optional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357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975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804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868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Graphical</a:t>
            </a:r>
            <a:r>
              <a:rPr lang="de-DE" dirty="0"/>
              <a:t> </a:t>
            </a:r>
            <a:r>
              <a:rPr lang="de-DE" dirty="0" err="1"/>
              <a:t>Uis</a:t>
            </a:r>
            <a:r>
              <a:rPr lang="de-DE" dirty="0"/>
              <a:t> Windows </a:t>
            </a:r>
            <a:r>
              <a:rPr lang="de-DE" dirty="0" err="1"/>
              <a:t>only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audience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MFC / </a:t>
            </a:r>
            <a:r>
              <a:rPr lang="de-DE" dirty="0" err="1"/>
              <a:t>WinForms</a:t>
            </a:r>
            <a:r>
              <a:rPr lang="de-DE" dirty="0"/>
              <a:t> / WPF / Other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8328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292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_user.js ist für JavaScript Controls notwendig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002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+ 1 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ok ? 'YES' : 'NO‘ 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MessageText.split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('').reverse().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('') }} </a:t>
            </a:r>
            <a:br>
              <a:rPr lang="de-DE" dirty="0"/>
            </a:b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full syntax --&gt;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v-bind:href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 ... &lt;/a&gt;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shorthand --&gt;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 :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 ... &lt;/a&gt;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v-</a:t>
            </a:r>
            <a:r>
              <a:rPr lang="de-DE" dirty="0" err="1"/>
              <a:t>else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0673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 v-model syncs the input with the data after each input event. You can add the lazy modifier to instead sync after change events: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synced after "change" instead of "input" --&gt;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&lt;input v-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model.lazy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="msg" &gt;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7595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full syntax --&gt;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v-on:click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doSomething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 ... &lt;/a&gt;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shorthand --&gt;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 @click="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doSomething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 ... &lt;/a&gt; </a:t>
            </a:r>
            <a:br>
              <a:rPr lang="en-US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5045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bootstrap</a:t>
            </a:r>
            <a:r>
              <a:rPr lang="de-DE" dirty="0"/>
              <a:t> </a:t>
            </a:r>
            <a:r>
              <a:rPr lang="de-DE" dirty="0" err="1"/>
              <a:t>menu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2729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index.html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8583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index.html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5916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3546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482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Qt</a:t>
            </a:r>
            <a:r>
              <a:rPr lang="de-DE" dirty="0"/>
              <a:t> &amp; GTK =&gt; Linux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3481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index.html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6506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Nobody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push MacOS support </a:t>
            </a:r>
            <a:r>
              <a:rPr lang="de-DE" dirty="0">
                <a:sym typeface="Wingdings" panose="05000000000000000000" pitchFamily="2" charset="2"/>
              </a:rPr>
              <a:t>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50199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Currently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Meta-Package </a:t>
            </a:r>
            <a:r>
              <a:rPr lang="de-DE" dirty="0" err="1"/>
              <a:t>available</a:t>
            </a:r>
            <a:r>
              <a:rPr lang="de-DE" dirty="0"/>
              <a:t>…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8265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0894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1530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Currently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Meta-Package </a:t>
            </a:r>
            <a:r>
              <a:rPr lang="de-DE" dirty="0" err="1"/>
              <a:t>available</a:t>
            </a:r>
            <a:r>
              <a:rPr lang="de-DE" dirty="0"/>
              <a:t>…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3963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resources</a:t>
            </a:r>
            <a:r>
              <a:rPr lang="de-DE" dirty="0"/>
              <a:t> not a </a:t>
            </a:r>
            <a:r>
              <a:rPr lang="de-DE" dirty="0" err="1"/>
              <a:t>problem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netcore</a:t>
            </a:r>
            <a:r>
              <a:rPr lang="de-DE" dirty="0"/>
              <a:t> code </a:t>
            </a:r>
            <a:r>
              <a:rPr lang="de-DE" dirty="0" err="1"/>
              <a:t>only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5738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Reusable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UI and </a:t>
            </a:r>
            <a:r>
              <a:rPr lang="de-DE" dirty="0" err="1"/>
              <a:t>behaviour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0358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Stonehenge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9942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BUBBLE </a:t>
            </a:r>
            <a:r>
              <a:rPr lang="de-DE" dirty="0" err="1"/>
              <a:t>events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DOM </a:t>
            </a:r>
            <a:r>
              <a:rPr lang="de-DE" dirty="0" err="1"/>
              <a:t>tree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783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XAML Derivates</a:t>
            </a:r>
          </a:p>
          <a:p>
            <a:endParaRPr lang="de-DE" dirty="0"/>
          </a:p>
          <a:p>
            <a:r>
              <a:rPr lang="de-DE" dirty="0"/>
              <a:t>WPF – Silverlight – Windows Phone – Other Projects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Electron.NET is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wrapper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around a "normal" Electron application with an embedded ASP.NET Core application.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Via our Electron.NET IPC bridge we can invoke Electron APIs from .NET.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9358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1733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6076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Vue.js „</a:t>
            </a:r>
            <a:r>
              <a:rPr lang="de-DE" dirty="0" err="1"/>
              <a:t>bubbelt</a:t>
            </a:r>
            <a:r>
              <a:rPr lang="de-DE" dirty="0"/>
              <a:t>“ Events nicht….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133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067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424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161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Server-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Blazor</a:t>
            </a:r>
            <a:r>
              <a:rPr lang="de-DE" dirty="0"/>
              <a:t> also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chatty</a:t>
            </a:r>
            <a:r>
              <a:rPr lang="de-DE" dirty="0"/>
              <a:t> –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websockets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Websockets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bidirectional</a:t>
            </a:r>
            <a:r>
              <a:rPr lang="de-DE" dirty="0"/>
              <a:t> – </a:t>
            </a:r>
            <a:r>
              <a:rPr lang="de-DE" dirty="0" err="1"/>
              <a:t>hiding</a:t>
            </a:r>
            <a:r>
              <a:rPr lang="de-DE" dirty="0"/>
              <a:t> </a:t>
            </a:r>
            <a:r>
              <a:rPr lang="de-DE" dirty="0" err="1"/>
              <a:t>chattyness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IE11 – </a:t>
            </a:r>
            <a:r>
              <a:rPr lang="de-DE" dirty="0" err="1"/>
              <a:t>maybe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polyfill</a:t>
            </a:r>
            <a:r>
              <a:rPr lang="de-DE" dirty="0"/>
              <a:t> –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cares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641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Presentation</a:t>
            </a:r>
            <a:r>
              <a:rPr lang="de-DE" dirty="0"/>
              <a:t> Framework</a:t>
            </a:r>
          </a:p>
          <a:p>
            <a:r>
              <a:rPr lang="de-DE" dirty="0" err="1"/>
              <a:t>Depends</a:t>
            </a:r>
            <a:r>
              <a:rPr lang="de-DE" dirty="0"/>
              <a:t> on CLR</a:t>
            </a:r>
          </a:p>
          <a:p>
            <a:r>
              <a:rPr lang="de-DE" dirty="0" err="1"/>
              <a:t>Depends</a:t>
            </a:r>
            <a:r>
              <a:rPr lang="de-DE" dirty="0"/>
              <a:t> on User32 == Windows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714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Navigate to URI using the Navigate method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this.Navigate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(new Uri("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HomePage.xaml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UriKind.Relative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));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83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251C7-A0F7-4C2D-9751-429714387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217F1B-7F94-4283-8C5C-0FEDAA437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B219D6-3F21-4535-B282-A852AB44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24.10.2019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7031B3-6609-4F7F-ADC0-84BEC5D5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19865B-F3F2-45A2-8019-58DDDD79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78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1D942-2575-4BD6-B84F-752672C4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C22FA1-C100-4F24-A395-6C8FF80BC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D235D-6168-4A54-9B49-E6A08F74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24.10.2019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221701-0372-4709-91FA-DA674DDF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1B46C6-6C81-402A-8AF1-CB198872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62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3036A99-39DA-477B-97F1-28D909AC1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4C921A-AE1B-4C2F-9508-6DF22623E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AE6C2B-6174-4F7C-BBE5-A2BD14FA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24.10.2019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E5B2CB-E560-45D5-BD69-1942D5E8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29A219-532F-4C08-90AD-70C02FC0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43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4C3364-95C1-49FA-9723-04A05ABD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DA68B1-6B29-43C6-8405-8E139BB8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AE859-3684-4CEA-8ECC-0285EEF7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24.10.2019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B7547-B6F3-4163-A49A-D7C96FBA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4D674F-795E-4E28-AF21-85F89A9F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5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C8267-B8EA-42E0-98FD-B8242FFB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6E5993-6772-44C3-ABAA-F333D26C7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4122DA-E4E2-47EF-9B88-D235EDE1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24.10.2019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A22D1C-797C-4188-8DF6-4F3C41A0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0A1FD5-4BE1-405D-A9AB-1AD009E0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28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61787-B7F2-42CF-9B88-FD56BAE7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6AACC4-3487-4D55-A87C-01157291A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40E418-35F5-4950-80DC-702ABA06F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5B6226-F503-4E8D-9EBA-F4A6E2F3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24.10.2019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7973E5-EB25-423F-A902-63A129D7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135339-3B7B-4602-8FA2-04D4D67F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31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F41FA-5E9A-47C8-A0C6-91F7A122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572E26-BA9B-4A42-8091-58E080157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A186CA-F9BB-481A-A2BF-46AB3E07A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639126F-51C9-437D-B5F4-A59FD7F4D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5B0AD72-7C11-4295-957E-430379DC2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233A30A-A61C-42EF-81F7-1504C351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24.10.2019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02967FA-CAC6-4912-A595-5EE482DF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20BD5D-82A9-4AB4-A966-E3B253A8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11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66B00-F350-4046-9AC3-C345135D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3243C2-5E3C-4521-A394-372E0010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24.10.2019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7968F3-2B7F-4520-906E-4D80FC6E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A64BBE-787D-422E-A6D2-5DE35476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40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5DADE8-BD9A-43DF-A746-687EF46A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24.10.2019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42A578-B353-4629-A0CD-141956DE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9A4E6B-1EDA-4F50-B0A8-6EA4EBCC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89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FFC53-B34C-40D8-807C-367BB962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A8D52-67F5-439B-B18E-82CFB9FF9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882F54-3287-4030-A6F3-57D231833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AE1908-A4BE-4A84-AD5A-F506EFF3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24.10.2019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8FD27F-64F2-4D84-8E82-027CD7FF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2747F5-2D11-49B5-B9BA-34DA89C1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59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27A5E-8C87-41A5-9C6B-04788B70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76A165-5B93-49ED-87CB-B04FC04EB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4CCD7F-9C59-4C0B-93DB-013E81F43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B4BC6B-2D7C-43C1-ABD7-93302C3EF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24.10.2019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9FFB1A-237A-40BC-8089-D470B74F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364256-7883-41DE-A03E-B5B9EC6E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3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30E57D-E06A-4BBA-8495-F53A6C90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8D46A6-2AC5-4DF7-A3AB-6D3727268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8EA6A-C290-4A31-9E04-64669340B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E5C41-353F-4262-932C-7692C85C322C}" type="datetimeFigureOut">
              <a:rPr lang="de-DE" smtClean="0"/>
              <a:t>24.10.2019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280AD2-7B4B-401F-A8C7-C0685E285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0B96A4-CAB8-483B-AE73-D4159850E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51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v1.vuejs.org/guide/syntax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v1.vuejs.org/guide/syntax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v1.vuejs.org/guide/syntax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omelyapps/Chromely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bucket.org/chromiumembedded/cef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omelyapps/Chromely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hromelyapps/Chromely/wiki" TargetMode="External"/><Relationship Id="rId4" Type="http://schemas.openxmlformats.org/officeDocument/2006/relationships/hyperlink" Target="http://chromely.org/cefbuilds/index.html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omelyapps/Chromely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tnet.microsoft.com/apps/aspnet/web-apps/client" TargetMode="External"/><Relationship Id="rId3" Type="http://schemas.openxmlformats.org/officeDocument/2006/relationships/hyperlink" Target="http://avaloniaui.net/" TargetMode="External"/><Relationship Id="rId7" Type="http://schemas.openxmlformats.org/officeDocument/2006/relationships/hyperlink" Target="https://github.com/ElectronNET/Electron.N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ectronjs.org/" TargetMode="External"/><Relationship Id="rId5" Type="http://schemas.openxmlformats.org/officeDocument/2006/relationships/hyperlink" Target="https://platform.uno/" TargetMode="External"/><Relationship Id="rId4" Type="http://schemas.openxmlformats.org/officeDocument/2006/relationships/hyperlink" Target="https://github.com/OmniGUI/OmniGUI" TargetMode="External"/><Relationship Id="rId9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framework/wpf/advanced/wpf-architectur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.wikipedia.org/wiki/Model_View_ViewMod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C8323-66B5-44EF-A7B7-F8B4A7471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800" dirty="0" err="1">
                <a:latin typeface="Agency FB" panose="020B0503020202020204" pitchFamily="34" charset="0"/>
                <a:cs typeface="Aldhabi" panose="020B0604020202020204" pitchFamily="2" charset="-78"/>
              </a:rPr>
              <a:t>stonehenge</a:t>
            </a:r>
            <a:endParaRPr lang="de-DE" dirty="0">
              <a:latin typeface="Agency FB" panose="020B0503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ABFC34-C732-4803-A075-EC8C94BCB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cross-platform</a:t>
            </a:r>
            <a:r>
              <a:rPr lang="de-DE" dirty="0"/>
              <a:t> </a:t>
            </a:r>
            <a:r>
              <a:rPr lang="de-DE" dirty="0" err="1"/>
              <a:t>desktop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 err="1"/>
              <a:t>written</a:t>
            </a:r>
            <a:r>
              <a:rPr lang="de-DE" dirty="0"/>
              <a:t> in pure C#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C7D4B1D5-C544-48BE-ADED-E830EC703355}"/>
              </a:ext>
            </a:extLst>
          </p:cNvPr>
          <p:cNvSpPr txBox="1">
            <a:spLocks/>
          </p:cNvSpPr>
          <p:nvPr/>
        </p:nvSpPr>
        <p:spPr>
          <a:xfrm>
            <a:off x="1461715" y="5963478"/>
            <a:ext cx="9144000" cy="34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Frank Pfattheicher - .NET User Group Karlsruhe 24.10.2019</a:t>
            </a:r>
          </a:p>
        </p:txBody>
      </p:sp>
    </p:spTree>
    <p:extLst>
      <p:ext uri="{BB962C8B-B14F-4D97-AF65-F5344CB8AC3E}">
        <p14:creationId xmlns:p14="http://schemas.microsoft.com/office/powerpoint/2010/main" val="3875601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8/87/MVVMPattern.png">
            <a:extLst>
              <a:ext uri="{FF2B5EF4-FFF2-40B4-BE49-F238E27FC236}">
                <a16:creationId xmlns:a16="http://schemas.microsoft.com/office/drawing/2014/main" id="{10A7CCF3-E21F-41A2-B7DA-9FD5CE5397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600" y="2323946"/>
            <a:ext cx="7344800" cy="221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44C920-458D-4B65-9E57-2FB1377E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Move </a:t>
            </a:r>
            <a:r>
              <a:rPr lang="de-DE" dirty="0" err="1"/>
              <a:t>to</a:t>
            </a:r>
            <a:r>
              <a:rPr lang="de-DE" dirty="0"/>
              <a:t> HTML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F8FBC63-CB63-4DFD-9FB2-49A7101F789B}"/>
              </a:ext>
            </a:extLst>
          </p:cNvPr>
          <p:cNvSpPr txBox="1"/>
          <p:nvPr/>
        </p:nvSpPr>
        <p:spPr>
          <a:xfrm>
            <a:off x="2717799" y="3541216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HTML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FEE6319-B62A-4823-9E88-EC83BF5C9C5F}"/>
              </a:ext>
            </a:extLst>
          </p:cNvPr>
          <p:cNvSpPr txBox="1"/>
          <p:nvPr/>
        </p:nvSpPr>
        <p:spPr>
          <a:xfrm>
            <a:off x="5311774" y="3473574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>
                    <a:lumMod val="75000"/>
                  </a:schemeClr>
                </a:solidFill>
              </a:rPr>
              <a:t>C#</a:t>
            </a:r>
            <a:endParaRPr lang="de-DE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2A137B8-D8AC-464A-87EC-50DA3678CB2F}"/>
              </a:ext>
            </a:extLst>
          </p:cNvPr>
          <p:cNvSpPr txBox="1"/>
          <p:nvPr/>
        </p:nvSpPr>
        <p:spPr>
          <a:xfrm>
            <a:off x="7750686" y="3464843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C#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532F12C-A123-4AF7-82FD-654EDD5A690C}"/>
              </a:ext>
            </a:extLst>
          </p:cNvPr>
          <p:cNvSpPr/>
          <p:nvPr/>
        </p:nvSpPr>
        <p:spPr>
          <a:xfrm>
            <a:off x="2274342" y="4405138"/>
            <a:ext cx="256966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048D4D6-A6DD-4692-9B87-7289EE2EEF69}"/>
              </a:ext>
            </a:extLst>
          </p:cNvPr>
          <p:cNvSpPr/>
          <p:nvPr/>
        </p:nvSpPr>
        <p:spPr>
          <a:xfrm>
            <a:off x="5311773" y="4405138"/>
            <a:ext cx="4121663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.NET Core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BD2ECE9B-A869-4FCC-890D-AF0F7CC288E9}"/>
              </a:ext>
            </a:extLst>
          </p:cNvPr>
          <p:cNvSpPr/>
          <p:nvPr/>
        </p:nvSpPr>
        <p:spPr>
          <a:xfrm>
            <a:off x="5237145" y="2386361"/>
            <a:ext cx="4315733" cy="180649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C06329F-758D-47DF-B62C-D29B45618B84}"/>
              </a:ext>
            </a:extLst>
          </p:cNvPr>
          <p:cNvSpPr txBox="1"/>
          <p:nvPr/>
        </p:nvSpPr>
        <p:spPr>
          <a:xfrm>
            <a:off x="6440326" y="2055801"/>
            <a:ext cx="1909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!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273CEE21-77A1-4DD8-8D9A-C06191D2864D}"/>
              </a:ext>
            </a:extLst>
          </p:cNvPr>
          <p:cNvSpPr/>
          <p:nvPr/>
        </p:nvSpPr>
        <p:spPr>
          <a:xfrm>
            <a:off x="1873742" y="2386361"/>
            <a:ext cx="3297514" cy="299667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B6C8699-F3E0-4656-8662-9ECEF3B116B0}"/>
              </a:ext>
            </a:extLst>
          </p:cNvPr>
          <p:cNvSpPr txBox="1"/>
          <p:nvPr/>
        </p:nvSpPr>
        <p:spPr>
          <a:xfrm>
            <a:off x="2652600" y="2055786"/>
            <a:ext cx="173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Sandbox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385E37A-1C6E-48E6-974F-81C6C2A3B792}"/>
              </a:ext>
            </a:extLst>
          </p:cNvPr>
          <p:cNvSpPr txBox="1"/>
          <p:nvPr/>
        </p:nvSpPr>
        <p:spPr>
          <a:xfrm>
            <a:off x="4432095" y="3473574"/>
            <a:ext cx="8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72423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8/87/MVVMPattern.png">
            <a:extLst>
              <a:ext uri="{FF2B5EF4-FFF2-40B4-BE49-F238E27FC236}">
                <a16:creationId xmlns:a16="http://schemas.microsoft.com/office/drawing/2014/main" id="{10A7CCF3-E21F-41A2-B7DA-9FD5CE5397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600" y="2323946"/>
            <a:ext cx="7344800" cy="221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44C920-458D-4B65-9E57-2FB1377E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Binding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JS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F8FBC63-CB63-4DFD-9FB2-49A7101F789B}"/>
              </a:ext>
            </a:extLst>
          </p:cNvPr>
          <p:cNvSpPr txBox="1"/>
          <p:nvPr/>
        </p:nvSpPr>
        <p:spPr>
          <a:xfrm>
            <a:off x="2713018" y="3411401"/>
            <a:ext cx="16827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3"/>
                </a:solidFill>
              </a:rPr>
              <a:t>HTML</a:t>
            </a:r>
            <a:endParaRPr lang="de-DE" sz="2400" b="1" dirty="0">
              <a:solidFill>
                <a:schemeClr val="accent3"/>
              </a:solidFill>
            </a:endParaRPr>
          </a:p>
          <a:p>
            <a:pPr algn="ctr"/>
            <a:r>
              <a:rPr lang="de-DE" b="1" dirty="0" err="1">
                <a:solidFill>
                  <a:schemeClr val="accent3"/>
                </a:solidFill>
              </a:rPr>
              <a:t>generated</a:t>
            </a:r>
            <a:r>
              <a:rPr lang="de-DE" b="1" dirty="0">
                <a:solidFill>
                  <a:schemeClr val="accent3"/>
                </a:solidFill>
              </a:rPr>
              <a:t> JS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FEE6319-B62A-4823-9E88-EC83BF5C9C5F}"/>
              </a:ext>
            </a:extLst>
          </p:cNvPr>
          <p:cNvSpPr txBox="1"/>
          <p:nvPr/>
        </p:nvSpPr>
        <p:spPr>
          <a:xfrm>
            <a:off x="5311774" y="3473574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>
                    <a:lumMod val="75000"/>
                  </a:schemeClr>
                </a:solidFill>
              </a:rPr>
              <a:t>C#</a:t>
            </a:r>
            <a:endParaRPr lang="de-DE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2A137B8-D8AC-464A-87EC-50DA3678CB2F}"/>
              </a:ext>
            </a:extLst>
          </p:cNvPr>
          <p:cNvSpPr txBox="1"/>
          <p:nvPr/>
        </p:nvSpPr>
        <p:spPr>
          <a:xfrm>
            <a:off x="7750686" y="3464843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C#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532F12C-A123-4AF7-82FD-654EDD5A690C}"/>
              </a:ext>
            </a:extLst>
          </p:cNvPr>
          <p:cNvSpPr/>
          <p:nvPr/>
        </p:nvSpPr>
        <p:spPr>
          <a:xfrm>
            <a:off x="2274342" y="4405138"/>
            <a:ext cx="256966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048D4D6-A6DD-4692-9B87-7289EE2EEF69}"/>
              </a:ext>
            </a:extLst>
          </p:cNvPr>
          <p:cNvSpPr/>
          <p:nvPr/>
        </p:nvSpPr>
        <p:spPr>
          <a:xfrm>
            <a:off x="5311773" y="4405138"/>
            <a:ext cx="4717366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.NET Core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5AC642D-FC37-4BF7-BDAB-20F7DAC497AE}"/>
              </a:ext>
            </a:extLst>
          </p:cNvPr>
          <p:cNvSpPr txBox="1"/>
          <p:nvPr/>
        </p:nvSpPr>
        <p:spPr>
          <a:xfrm>
            <a:off x="4441070" y="3335074"/>
            <a:ext cx="8050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HTTP</a:t>
            </a:r>
          </a:p>
        </p:txBody>
      </p:sp>
      <p:pic>
        <p:nvPicPr>
          <p:cNvPr id="10" name="Picture 2" descr="https://upload.wikimedia.org/wikipedia/commons/8/87/MVVMPattern.png">
            <a:extLst>
              <a:ext uri="{FF2B5EF4-FFF2-40B4-BE49-F238E27FC236}">
                <a16:creationId xmlns:a16="http://schemas.microsoft.com/office/drawing/2014/main" id="{F16101D0-AE93-4634-9609-63D79E1A4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6" b="17611"/>
          <a:stretch/>
        </p:blipFill>
        <p:spPr bwMode="auto">
          <a:xfrm>
            <a:off x="5840146" y="2323946"/>
            <a:ext cx="4501144" cy="182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DF27BE3-0C71-449C-BF6D-34B99D1B9951}"/>
              </a:ext>
            </a:extLst>
          </p:cNvPr>
          <p:cNvSpPr/>
          <p:nvPr/>
        </p:nvSpPr>
        <p:spPr>
          <a:xfrm>
            <a:off x="5311773" y="2478757"/>
            <a:ext cx="528374" cy="166607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stonehenge3</a:t>
            </a:r>
          </a:p>
        </p:txBody>
      </p:sp>
    </p:spTree>
    <p:extLst>
      <p:ext uri="{BB962C8B-B14F-4D97-AF65-F5344CB8AC3E}">
        <p14:creationId xmlns:p14="http://schemas.microsoft.com/office/powerpoint/2010/main" val="3082896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 - Vus.js, Bootstrap &amp; </a:t>
            </a:r>
            <a:r>
              <a:rPr lang="de-DE" dirty="0" err="1"/>
              <a:t>Fontawesome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/>
              <a:t>Vue.js (2.6)</a:t>
            </a:r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framework</a:t>
            </a:r>
            <a:endParaRPr lang="de-DE" dirty="0"/>
          </a:p>
          <a:p>
            <a:r>
              <a:rPr lang="de-DE" dirty="0"/>
              <a:t>Client code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ViewModels</a:t>
            </a:r>
            <a:endParaRPr lang="de-DE" dirty="0"/>
          </a:p>
          <a:p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bindings</a:t>
            </a:r>
            <a:r>
              <a:rPr lang="de-DE" dirty="0"/>
              <a:t> and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handling</a:t>
            </a:r>
            <a:endParaRPr lang="de-DE" dirty="0"/>
          </a:p>
          <a:p>
            <a:r>
              <a:rPr lang="de-DE" dirty="0"/>
              <a:t>Supports </a:t>
            </a:r>
            <a:r>
              <a:rPr lang="de-DE" dirty="0" err="1"/>
              <a:t>components</a:t>
            </a:r>
            <a:endParaRPr lang="de-DE" dirty="0"/>
          </a:p>
          <a:p>
            <a:r>
              <a:rPr lang="de-DE" dirty="0"/>
              <a:t>Router support via </a:t>
            </a:r>
            <a:r>
              <a:rPr lang="de-DE" dirty="0" err="1"/>
              <a:t>vue</a:t>
            </a:r>
            <a:r>
              <a:rPr lang="de-DE" dirty="0"/>
              <a:t>-router</a:t>
            </a:r>
          </a:p>
          <a:p>
            <a:pPr marL="0" indent="0">
              <a:buNone/>
            </a:pPr>
            <a:r>
              <a:rPr lang="de-DE" b="1" dirty="0"/>
              <a:t>Bootstrap 4</a:t>
            </a:r>
          </a:p>
          <a:p>
            <a:pPr marL="0" indent="0">
              <a:buNone/>
            </a:pPr>
            <a:r>
              <a:rPr lang="de-DE" dirty="0"/>
              <a:t>Simple </a:t>
            </a:r>
            <a:r>
              <a:rPr lang="de-DE" dirty="0" err="1"/>
              <a:t>layout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Fontawesome</a:t>
            </a:r>
            <a:r>
              <a:rPr lang="de-DE" b="1" dirty="0"/>
              <a:t> 5</a:t>
            </a:r>
          </a:p>
          <a:p>
            <a:r>
              <a:rPr lang="de-DE" dirty="0"/>
              <a:t>Supports </a:t>
            </a:r>
            <a:r>
              <a:rPr lang="de-DE" dirty="0" err="1"/>
              <a:t>symbols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1509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C8323-66B5-44EF-A7B7-F8B4A7471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069839"/>
          </a:xfrm>
        </p:spPr>
        <p:txBody>
          <a:bodyPr>
            <a:normAutofit/>
          </a:bodyPr>
          <a:lstStyle/>
          <a:p>
            <a:r>
              <a:rPr lang="de-DE" sz="8800" dirty="0">
                <a:latin typeface="Agency FB" panose="020B0503020202020204" pitchFamily="34" charset="0"/>
                <a:cs typeface="Aldhabi" panose="020B0604020202020204" pitchFamily="2" charset="-78"/>
              </a:rPr>
              <a:t>Theory</a:t>
            </a:r>
            <a:br>
              <a:rPr lang="de-DE" sz="8800" dirty="0">
                <a:latin typeface="Agency FB" panose="020B0503020202020204" pitchFamily="34" charset="0"/>
                <a:cs typeface="Aldhabi" panose="020B0604020202020204" pitchFamily="2" charset="-78"/>
              </a:rPr>
            </a:br>
            <a:br>
              <a:rPr lang="de-DE" sz="8800" dirty="0">
                <a:latin typeface="Agency FB" panose="020B0503020202020204" pitchFamily="34" charset="0"/>
                <a:cs typeface="Aldhabi" panose="020B0604020202020204" pitchFamily="2" charset="-78"/>
              </a:rPr>
            </a:br>
            <a:r>
              <a:rPr lang="de-DE" sz="8800" dirty="0">
                <a:latin typeface="Agency FB" panose="020B0503020202020204" pitchFamily="34" charset="0"/>
                <a:cs typeface="Aldhabi" panose="020B0604020202020204" pitchFamily="2" charset="-78"/>
              </a:rPr>
              <a:t> Practice</a:t>
            </a:r>
            <a:endParaRPr lang="de-DE" dirty="0">
              <a:latin typeface="Agency FB" panose="020B0503020202020204" pitchFamily="34" charset="0"/>
              <a:cs typeface="Aldhabi" panose="020B0604020202020204" pitchFamily="2" charset="-78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762E0BC-EB16-49B0-8C9F-EED04D66F644}"/>
              </a:ext>
            </a:extLst>
          </p:cNvPr>
          <p:cNvCxnSpPr/>
          <p:nvPr/>
        </p:nvCxnSpPr>
        <p:spPr>
          <a:xfrm flipV="1">
            <a:off x="4581276" y="1796996"/>
            <a:ext cx="3029447" cy="85078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542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Create Project</a:t>
            </a:r>
          </a:p>
          <a:p>
            <a:endParaRPr lang="en-US" sz="2400" dirty="0"/>
          </a:p>
          <a:p>
            <a:r>
              <a:rPr lang="en-US" sz="2400" dirty="0"/>
              <a:t>File - New Project - Visual C# - .NET Core - Console App (.NET Core)</a:t>
            </a:r>
          </a:p>
          <a:p>
            <a:endParaRPr lang="en-US" sz="2400" dirty="0"/>
          </a:p>
          <a:p>
            <a:r>
              <a:rPr lang="en-US" sz="2400" dirty="0"/>
              <a:t>Choose .NET Core 2.x … 3.0 as target framework</a:t>
            </a:r>
          </a:p>
          <a:p>
            <a:endParaRPr lang="en-US" sz="2400" dirty="0"/>
          </a:p>
          <a:p>
            <a:r>
              <a:rPr lang="en-US" sz="2400" dirty="0"/>
              <a:t>Add reference to </a:t>
            </a:r>
            <a:r>
              <a:rPr lang="en-US" sz="2400" b="1" dirty="0"/>
              <a:t>stonehenge3</a:t>
            </a:r>
            <a:r>
              <a:rPr lang="en-US" sz="2400" dirty="0"/>
              <a:t> </a:t>
            </a:r>
            <a:r>
              <a:rPr lang="en-US" sz="2400" dirty="0" err="1"/>
              <a:t>Nuget</a:t>
            </a:r>
            <a:r>
              <a:rPr lang="en-US" sz="2400" dirty="0"/>
              <a:t> package</a:t>
            </a:r>
          </a:p>
          <a:p>
            <a:endParaRPr lang="en-US" sz="2400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AD957F-8188-45EF-BE8B-4DE3F8687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Console.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WriteLine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@"Sample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starting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</a:t>
            </a:r>
            <a:r>
              <a:rPr kumimoji="0" lang="de-DE" altLang="de-DE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475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Add Code to Main</a:t>
            </a:r>
          </a:p>
          <a:p>
            <a:pPr marL="0" indent="0">
              <a:buNone/>
            </a:pPr>
            <a:endParaRPr lang="de-DE" altLang="de-DE" sz="1900" dirty="0">
              <a:solidFill>
                <a:srgbClr val="D73A49"/>
              </a:solidFill>
              <a:latin typeface="SFMono-Regular"/>
            </a:endParaRPr>
          </a:p>
          <a:p>
            <a:pPr marL="0" indent="0">
              <a:buNone/>
            </a:pPr>
            <a:r>
              <a:rPr lang="de-DE" altLang="de-DE" sz="2000" dirty="0">
                <a:solidFill>
                  <a:srgbClr val="D73A49"/>
                </a:solidFill>
                <a:latin typeface="SFMono-Regular"/>
              </a:rPr>
              <a:t>	</a:t>
            </a:r>
            <a:r>
              <a:rPr lang="de-DE" altLang="de-DE" sz="2000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2000" dirty="0" err="1">
                <a:solidFill>
                  <a:srgbClr val="24292E"/>
                </a:solidFill>
                <a:latin typeface="SFMono-Regular"/>
              </a:rPr>
              <a:t>vue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20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2000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2000" dirty="0" err="1">
                <a:solidFill>
                  <a:srgbClr val="6F42C1"/>
                </a:solidFill>
                <a:latin typeface="SFMono-Regular"/>
              </a:rPr>
              <a:t>VueResourceProvider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();</a:t>
            </a:r>
            <a:br>
              <a:rPr lang="de-DE" altLang="de-DE" sz="2000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lang="de-DE" altLang="de-DE" sz="2000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2000" dirty="0" err="1">
                <a:solidFill>
                  <a:srgbClr val="24292E"/>
                </a:solidFill>
                <a:latin typeface="SFMono-Regular"/>
              </a:rPr>
              <a:t>provider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20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2000" dirty="0" err="1">
                <a:solidFill>
                  <a:srgbClr val="24292E"/>
                </a:solidFill>
                <a:latin typeface="SFMono-Regular"/>
              </a:rPr>
              <a:t>StonehengeResourceLoader.</a:t>
            </a:r>
            <a:r>
              <a:rPr lang="de-DE" altLang="de-DE" sz="2000" dirty="0" err="1">
                <a:solidFill>
                  <a:srgbClr val="6F42C1"/>
                </a:solidFill>
                <a:latin typeface="SFMono-Regular"/>
              </a:rPr>
              <a:t>CreateDefaultLoader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sz="2000" dirty="0" err="1">
                <a:solidFill>
                  <a:srgbClr val="24292E"/>
                </a:solidFill>
                <a:latin typeface="SFMono-Regular"/>
              </a:rPr>
              <a:t>vue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);</a:t>
            </a:r>
          </a:p>
          <a:p>
            <a:pPr marL="0" indent="0">
              <a:buNone/>
            </a:pPr>
            <a:r>
              <a:rPr lang="de-DE" altLang="de-DE" sz="2000" dirty="0">
                <a:solidFill>
                  <a:srgbClr val="D73A49"/>
                </a:solidFill>
                <a:latin typeface="SFMono-Regular"/>
              </a:rPr>
              <a:t>	</a:t>
            </a:r>
            <a:r>
              <a:rPr lang="de-DE" altLang="de-DE" sz="2000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2000" dirty="0" err="1">
                <a:solidFill>
                  <a:srgbClr val="24292E"/>
                </a:solidFill>
                <a:latin typeface="SFMono-Regular"/>
              </a:rPr>
              <a:t>options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20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2000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2000" dirty="0" err="1">
                <a:solidFill>
                  <a:srgbClr val="6F42C1"/>
                </a:solidFill>
                <a:latin typeface="SFMono-Regular"/>
              </a:rPr>
              <a:t>StonehengeHostOptions</a:t>
            </a:r>
            <a:r>
              <a:rPr lang="de-DE" altLang="de-DE" sz="2000" dirty="0">
                <a:solidFill>
                  <a:srgbClr val="6F42C1"/>
                </a:solidFill>
                <a:latin typeface="SFMono-Regular"/>
              </a:rPr>
              <a:t> 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{ Title </a:t>
            </a:r>
            <a:r>
              <a:rPr lang="de-DE" altLang="de-DE" sz="20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2000" dirty="0">
                <a:solidFill>
                  <a:srgbClr val="032F62"/>
                </a:solidFill>
                <a:latin typeface="SFMono-Regular"/>
              </a:rPr>
              <a:t>"Demo"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sz="2000" dirty="0" err="1">
                <a:solidFill>
                  <a:srgbClr val="24292E"/>
                </a:solidFill>
                <a:latin typeface="SFMono-Regular"/>
              </a:rPr>
              <a:t>StartPage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20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20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sz="2000" dirty="0" err="1">
                <a:solidFill>
                  <a:srgbClr val="032F62"/>
                </a:solidFill>
                <a:latin typeface="SFMono-Regular"/>
              </a:rPr>
              <a:t>start</a:t>
            </a:r>
            <a:r>
              <a:rPr lang="de-DE" altLang="de-DE" sz="20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 };</a:t>
            </a:r>
          </a:p>
          <a:p>
            <a:pPr marL="0" indent="0">
              <a:buNone/>
            </a:pPr>
            <a:r>
              <a:rPr lang="de-DE" altLang="de-DE" sz="2000" dirty="0"/>
              <a:t>	</a:t>
            </a:r>
            <a:r>
              <a:rPr lang="de-DE" altLang="de-DE" sz="2000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 host </a:t>
            </a:r>
            <a:r>
              <a:rPr lang="de-DE" altLang="de-DE" sz="20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2000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2000" dirty="0" err="1">
                <a:solidFill>
                  <a:srgbClr val="6F42C1"/>
                </a:solidFill>
                <a:latin typeface="SFMono-Regular"/>
              </a:rPr>
              <a:t>KestrelHost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sz="2000" dirty="0" err="1">
                <a:solidFill>
                  <a:srgbClr val="24292E"/>
                </a:solidFill>
                <a:latin typeface="SFMono-Regular"/>
              </a:rPr>
              <a:t>provider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sz="2000" dirty="0" err="1">
                <a:solidFill>
                  <a:srgbClr val="24292E"/>
                </a:solidFill>
                <a:latin typeface="SFMono-Regular"/>
              </a:rPr>
              <a:t>options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);</a:t>
            </a:r>
          </a:p>
          <a:p>
            <a:pPr marL="0" indent="0">
              <a:buNone/>
            </a:pP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lang="de-DE" altLang="de-DE" sz="2000" dirty="0" err="1">
                <a:solidFill>
                  <a:srgbClr val="24292E"/>
                </a:solidFill>
                <a:latin typeface="SFMono-Regular"/>
              </a:rPr>
              <a:t>host.</a:t>
            </a:r>
            <a:r>
              <a:rPr lang="de-DE" altLang="de-DE" sz="2000" dirty="0" err="1">
                <a:solidFill>
                  <a:srgbClr val="6F42C1"/>
                </a:solidFill>
                <a:latin typeface="SFMono-Regular"/>
              </a:rPr>
              <a:t>Start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sz="20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sz="2000" dirty="0" err="1">
                <a:solidFill>
                  <a:srgbClr val="032F62"/>
                </a:solidFill>
                <a:latin typeface="SFMono-Regular"/>
              </a:rPr>
              <a:t>localhost</a:t>
            </a:r>
            <a:r>
              <a:rPr lang="de-DE" altLang="de-DE" sz="20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sz="2000" dirty="0">
                <a:solidFill>
                  <a:srgbClr val="005CC5"/>
                </a:solidFill>
                <a:latin typeface="SFMono-Regular"/>
              </a:rPr>
              <a:t>32000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);</a:t>
            </a:r>
            <a:r>
              <a:rPr lang="de-DE" altLang="de-DE" sz="2000" dirty="0"/>
              <a:t> </a:t>
            </a:r>
          </a:p>
          <a:p>
            <a:pPr marL="0" indent="0">
              <a:buNone/>
            </a:pP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lang="de-DE" altLang="de-DE" sz="2000" dirty="0" err="1">
                <a:solidFill>
                  <a:srgbClr val="24292E"/>
                </a:solidFill>
                <a:latin typeface="SFMono-Regular"/>
              </a:rPr>
              <a:t>Console.</a:t>
            </a:r>
            <a:r>
              <a:rPr lang="de-DE" altLang="de-DE" sz="2000" dirty="0" err="1">
                <a:solidFill>
                  <a:srgbClr val="6F42C1"/>
                </a:solidFill>
                <a:latin typeface="SFMono-Regular"/>
              </a:rPr>
              <a:t>ReadLine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();</a:t>
            </a:r>
            <a:r>
              <a:rPr lang="de-DE" altLang="de-DE" sz="2000" dirty="0"/>
              <a:t> </a:t>
            </a:r>
            <a:endParaRPr lang="de-DE" altLang="de-DE" sz="2000" dirty="0"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AD957F-8188-45EF-BE8B-4DE3F8687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Console.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WriteLine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@"Sample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starting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</a:t>
            </a:r>
            <a:r>
              <a:rPr kumimoji="0" lang="de-DE" altLang="de-DE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441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sz="3300" b="1" dirty="0"/>
              <a:t>Add </a:t>
            </a:r>
            <a:r>
              <a:rPr lang="de-DE" sz="3300" b="1" dirty="0" err="1"/>
              <a:t>content</a:t>
            </a:r>
            <a:endParaRPr lang="de-DE" sz="3300" b="1" dirty="0"/>
          </a:p>
          <a:p>
            <a:pPr marL="0" indent="0">
              <a:buNone/>
            </a:pP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Create a 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html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file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named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de-DE" altLang="de-DE" sz="2700" b="1" dirty="0">
                <a:solidFill>
                  <a:srgbClr val="24292E"/>
                </a:solidFill>
                <a:latin typeface="-apple-system"/>
              </a:rPr>
              <a:t>start.html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within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the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de-DE" altLang="de-DE" sz="2700" b="1" dirty="0" err="1">
                <a:solidFill>
                  <a:srgbClr val="24292E"/>
                </a:solidFill>
                <a:latin typeface="-apple-system"/>
              </a:rPr>
              <a:t>app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solution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folder</a:t>
            </a:r>
            <a:endParaRPr lang="de-DE" altLang="de-DE" sz="2700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&lt;</a:t>
            </a:r>
            <a:r>
              <a:rPr lang="de-DE" altLang="de-DE" dirty="0">
                <a:solidFill>
                  <a:srgbClr val="22863A"/>
                </a:solidFill>
                <a:latin typeface="SFMono-Regular"/>
              </a:rPr>
              <a:t>div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&gt;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    &lt;</a:t>
            </a:r>
            <a:r>
              <a:rPr lang="de-DE" altLang="de-DE" dirty="0">
                <a:solidFill>
                  <a:srgbClr val="22863A"/>
                </a:solidFill>
                <a:latin typeface="SFMono-Regular"/>
              </a:rPr>
              <a:t>p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&gt;Hello Client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from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computer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{{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ComputerName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}}!&lt;/</a:t>
            </a:r>
            <a:r>
              <a:rPr lang="de-DE" altLang="de-DE" dirty="0">
                <a:solidFill>
                  <a:srgbClr val="22863A"/>
                </a:solidFill>
                <a:latin typeface="SFMono-Regular"/>
              </a:rPr>
              <a:t>p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&gt;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&lt;/</a:t>
            </a:r>
            <a:r>
              <a:rPr lang="de-DE" altLang="de-DE" dirty="0">
                <a:solidFill>
                  <a:srgbClr val="22863A"/>
                </a:solidFill>
                <a:latin typeface="SFMono-Regular"/>
              </a:rPr>
              <a:t>div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&gt;</a:t>
            </a:r>
            <a:r>
              <a:rPr lang="de-DE" altLang="de-DE" sz="800" dirty="0"/>
              <a:t> </a:t>
            </a:r>
          </a:p>
          <a:p>
            <a:pPr marL="0" indent="0">
              <a:buNone/>
            </a:pP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Mark start.html 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as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2700" b="1" dirty="0" err="1">
                <a:solidFill>
                  <a:srgbClr val="24292E"/>
                </a:solidFill>
                <a:latin typeface="-apple-system"/>
              </a:rPr>
              <a:t>EmbeddedRessource</a:t>
            </a:r>
            <a:endParaRPr lang="de-DE" altLang="de-DE" sz="2700" b="1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endParaRPr lang="de-DE" altLang="de-DE" sz="2700" b="1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r>
              <a:rPr lang="de-DE" sz="3300" b="1" dirty="0"/>
              <a:t>Add </a:t>
            </a:r>
            <a:r>
              <a:rPr lang="de-DE" sz="3300" b="1" dirty="0" err="1"/>
              <a:t>corresponding</a:t>
            </a:r>
            <a:r>
              <a:rPr lang="de-DE" sz="3300" b="1" dirty="0"/>
              <a:t> </a:t>
            </a:r>
            <a:r>
              <a:rPr lang="de-DE" sz="3300" b="1" dirty="0" err="1"/>
              <a:t>server</a:t>
            </a:r>
            <a:r>
              <a:rPr lang="de-DE" sz="3300" b="1" dirty="0"/>
              <a:t> </a:t>
            </a:r>
            <a:r>
              <a:rPr lang="de-DE" sz="3300" b="1" dirty="0" err="1"/>
              <a:t>side</a:t>
            </a:r>
            <a:r>
              <a:rPr lang="de-DE" sz="3300" b="1" dirty="0"/>
              <a:t> ViewModel</a:t>
            </a:r>
          </a:p>
          <a:p>
            <a:pPr marL="0" indent="0">
              <a:buNone/>
            </a:pPr>
            <a:r>
              <a:rPr lang="de-DE" dirty="0"/>
              <a:t>Create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b="1" dirty="0" err="1"/>
              <a:t>StartVm</a:t>
            </a:r>
            <a:r>
              <a:rPr lang="de-DE" dirty="0"/>
              <a:t> in </a:t>
            </a:r>
            <a:r>
              <a:rPr lang="de-DE" b="1" dirty="0" err="1"/>
              <a:t>ViewModels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	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public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class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StartVm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: 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ActiveViewModel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{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   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public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string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ComputerName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=&gt;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Environment.MachineName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;</a:t>
            </a:r>
            <a:r>
              <a:rPr lang="de-DE" altLang="de-DE" sz="800" dirty="0"/>
              <a:t> </a:t>
            </a:r>
            <a:endParaRPr lang="de-DE" altLang="de-DE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}</a:t>
            </a:r>
            <a:r>
              <a:rPr lang="de-DE" altLang="de-DE" sz="800" dirty="0"/>
              <a:t> </a:t>
            </a:r>
            <a:endParaRPr lang="de-DE" altLang="de-DE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b="1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5ED4F19-164A-43C2-BF45-3A4F8A629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public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string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ComputerName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=&gt;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Environment.MachineName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</a:t>
            </a:r>
            <a:r>
              <a:rPr kumimoji="0" lang="de-DE" altLang="de-DE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49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08BB5-9B2A-435B-965C-2801ACA3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Go!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471621-13F1-4B67-82C6-86E868D98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2281237"/>
            <a:ext cx="114490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36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Hosting Options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576"/>
            <a:ext cx="10515600" cy="4750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Create Host Window</a:t>
            </a:r>
          </a:p>
          <a:p>
            <a:pPr marL="0" indent="0">
              <a:buNone/>
            </a:pPr>
            <a:r>
              <a:rPr lang="en-US" sz="2000" dirty="0">
                <a:latin typeface="SFMono-Regular"/>
              </a:rPr>
              <a:t>	var </a:t>
            </a:r>
            <a:r>
              <a:rPr lang="en-US" sz="2000" dirty="0" err="1">
                <a:latin typeface="SFMono-Regular"/>
              </a:rPr>
              <a:t>wnd</a:t>
            </a:r>
            <a:r>
              <a:rPr lang="en-US" sz="2000" dirty="0">
                <a:latin typeface="SFMono-Regular"/>
              </a:rPr>
              <a:t> = new </a:t>
            </a:r>
            <a:r>
              <a:rPr lang="en-US" sz="2000" dirty="0" err="1">
                <a:solidFill>
                  <a:srgbClr val="0070C0"/>
                </a:solidFill>
                <a:latin typeface="SFMono-Regular"/>
              </a:rPr>
              <a:t>HostWindow</a:t>
            </a:r>
            <a:r>
              <a:rPr lang="en-US" sz="2000" dirty="0">
                <a:latin typeface="SFMono-Regular"/>
              </a:rPr>
              <a:t>(host);</a:t>
            </a:r>
            <a:br>
              <a:rPr lang="en-US" sz="2000" dirty="0">
                <a:latin typeface="SFMono-Regular"/>
              </a:rPr>
            </a:br>
            <a:r>
              <a:rPr lang="de-DE" sz="2000" dirty="0">
                <a:latin typeface="SFMono-Regular"/>
              </a:rPr>
              <a:t>	</a:t>
            </a:r>
            <a:r>
              <a:rPr lang="de-DE" sz="2000" dirty="0" err="1">
                <a:latin typeface="SFMono-Regular"/>
              </a:rPr>
              <a:t>wnd.</a:t>
            </a:r>
            <a:r>
              <a:rPr lang="de-DE" sz="2000" dirty="0" err="1">
                <a:solidFill>
                  <a:srgbClr val="0070C0"/>
                </a:solidFill>
                <a:latin typeface="SFMono-Regular"/>
              </a:rPr>
              <a:t>Open</a:t>
            </a:r>
            <a:r>
              <a:rPr lang="de-DE" sz="2000" dirty="0">
                <a:latin typeface="SFMono-Regular"/>
              </a:rPr>
              <a:t>();</a:t>
            </a:r>
          </a:p>
          <a:p>
            <a:pPr marL="0" indent="0">
              <a:buNone/>
            </a:pPr>
            <a:endParaRPr lang="de-DE" altLang="de-DE" sz="2000" dirty="0">
              <a:latin typeface="SFMono-Regular"/>
            </a:endParaRPr>
          </a:p>
          <a:p>
            <a:r>
              <a:rPr lang="de-DE" altLang="de-DE" sz="2000" dirty="0" err="1">
                <a:latin typeface="SFMono-Regular"/>
              </a:rPr>
              <a:t>Selects</a:t>
            </a:r>
            <a:r>
              <a:rPr lang="de-DE" altLang="de-DE" sz="2000" dirty="0">
                <a:latin typeface="SFMono-Regular"/>
              </a:rPr>
              <a:t> </a:t>
            </a:r>
            <a:r>
              <a:rPr lang="de-DE" altLang="de-DE" sz="2000" dirty="0" err="1">
                <a:latin typeface="SFMono-Regular"/>
              </a:rPr>
              <a:t>installed</a:t>
            </a:r>
            <a:r>
              <a:rPr lang="de-DE" altLang="de-DE" sz="2000" dirty="0">
                <a:latin typeface="SFMono-Regular"/>
              </a:rPr>
              <a:t> Browser</a:t>
            </a:r>
          </a:p>
          <a:p>
            <a:pPr marL="457200" lvl="1" indent="0">
              <a:buNone/>
            </a:pPr>
            <a:r>
              <a:rPr lang="de-DE" altLang="de-DE" sz="1600" dirty="0">
                <a:latin typeface="SFMono-Regular"/>
              </a:rPr>
              <a:t>(Chrome, Firefox, </a:t>
            </a:r>
            <a:r>
              <a:rPr lang="de-DE" altLang="de-DE" sz="1600" dirty="0" err="1">
                <a:latin typeface="SFMono-Regular"/>
              </a:rPr>
              <a:t>others</a:t>
            </a:r>
            <a:r>
              <a:rPr lang="de-DE" altLang="de-DE" sz="1600" dirty="0">
                <a:latin typeface="SFMono-Regular"/>
              </a:rPr>
              <a:t>)</a:t>
            </a:r>
          </a:p>
          <a:p>
            <a:pPr marL="457200" lvl="1" indent="0">
              <a:buNone/>
            </a:pPr>
            <a:endParaRPr lang="de-DE" altLang="de-DE" sz="1600" dirty="0">
              <a:latin typeface="SFMono-Regular"/>
            </a:endParaRPr>
          </a:p>
          <a:p>
            <a:r>
              <a:rPr lang="de-DE" altLang="de-DE" sz="2000" dirty="0">
                <a:latin typeface="SFMono-Regular"/>
              </a:rPr>
              <a:t>Start Browser in Kiosk Mode</a:t>
            </a:r>
          </a:p>
          <a:p>
            <a:pPr marL="457200" lvl="1" indent="0">
              <a:buNone/>
            </a:pPr>
            <a:r>
              <a:rPr lang="de-DE" altLang="de-DE" sz="1600" dirty="0">
                <a:latin typeface="SFMono-Regular"/>
              </a:rPr>
              <a:t>(</a:t>
            </a:r>
            <a:r>
              <a:rPr lang="de-DE" altLang="de-DE" sz="1600" dirty="0" err="1">
                <a:latin typeface="SFMono-Regular"/>
              </a:rPr>
              <a:t>no</a:t>
            </a:r>
            <a:r>
              <a:rPr lang="de-DE" altLang="de-DE" sz="1600" dirty="0">
                <a:latin typeface="SFMono-Regular"/>
              </a:rPr>
              <a:t> </a:t>
            </a:r>
            <a:r>
              <a:rPr lang="de-DE" altLang="de-DE" sz="1600" dirty="0" err="1">
                <a:latin typeface="SFMono-Regular"/>
              </a:rPr>
              <a:t>address</a:t>
            </a:r>
            <a:r>
              <a:rPr lang="de-DE" altLang="de-DE" sz="1600" dirty="0">
                <a:latin typeface="SFMono-Regular"/>
              </a:rPr>
              <a:t> </a:t>
            </a:r>
            <a:r>
              <a:rPr lang="de-DE" altLang="de-DE" sz="1600" dirty="0" err="1">
                <a:latin typeface="SFMono-Regular"/>
              </a:rPr>
              <a:t>line</a:t>
            </a:r>
            <a:r>
              <a:rPr lang="de-DE" altLang="de-DE" sz="1600" dirty="0">
                <a:latin typeface="SFMono-Regular"/>
              </a:rPr>
              <a:t> and </a:t>
            </a:r>
            <a:r>
              <a:rPr lang="de-DE" altLang="de-DE" sz="1600" dirty="0" err="1">
                <a:latin typeface="SFMono-Regular"/>
              </a:rPr>
              <a:t>toolbars</a:t>
            </a:r>
            <a:r>
              <a:rPr lang="de-DE" altLang="de-DE" sz="1600" dirty="0">
                <a:latin typeface="SFMono-Regular"/>
              </a:rPr>
              <a:t>)</a:t>
            </a:r>
          </a:p>
          <a:p>
            <a:pPr marL="457200" lvl="1" indent="0">
              <a:buNone/>
            </a:pPr>
            <a:endParaRPr lang="de-DE" altLang="de-DE" sz="1600" dirty="0">
              <a:latin typeface="SFMono-Regular"/>
            </a:endParaRPr>
          </a:p>
          <a:p>
            <a:r>
              <a:rPr lang="de-DE" altLang="de-DE" sz="2000" dirty="0" err="1">
                <a:latin typeface="SFMono-Regular"/>
              </a:rPr>
              <a:t>Navigates</a:t>
            </a:r>
            <a:r>
              <a:rPr lang="de-DE" altLang="de-DE" sz="2000" dirty="0">
                <a:latin typeface="SFMono-Regular"/>
              </a:rPr>
              <a:t> </a:t>
            </a:r>
            <a:r>
              <a:rPr lang="de-DE" altLang="de-DE" sz="2000" dirty="0" err="1">
                <a:latin typeface="SFMono-Regular"/>
              </a:rPr>
              <a:t>to</a:t>
            </a:r>
            <a:r>
              <a:rPr lang="de-DE" altLang="de-DE" sz="2000" dirty="0">
                <a:latin typeface="SFMono-Regular"/>
              </a:rPr>
              <a:t> App </a:t>
            </a:r>
            <a:r>
              <a:rPr lang="de-DE" altLang="de-DE" sz="2000" dirty="0" err="1">
                <a:latin typeface="SFMono-Regular"/>
              </a:rPr>
              <a:t>content</a:t>
            </a:r>
            <a:endParaRPr lang="de-DE" altLang="de-DE" sz="2000" dirty="0">
              <a:latin typeface="SFMono-Regular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AD957F-8188-45EF-BE8B-4DE3F8687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Console.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WriteLine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@"Sample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starting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</a:t>
            </a:r>
            <a:r>
              <a:rPr kumimoji="0" lang="de-DE" altLang="de-DE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23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1/3?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56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/>
              <a:t>Startup</a:t>
            </a:r>
          </a:p>
          <a:p>
            <a:r>
              <a:rPr lang="de-DE" dirty="0"/>
              <a:t>Search all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in /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=&gt;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pages</a:t>
            </a:r>
            <a:endParaRPr lang="de-DE" dirty="0"/>
          </a:p>
          <a:p>
            <a:r>
              <a:rPr lang="de-DE" dirty="0"/>
              <a:t>Parse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b="1" dirty="0"/>
              <a:t>Title</a:t>
            </a:r>
            <a:r>
              <a:rPr lang="de-DE" dirty="0"/>
              <a:t> </a:t>
            </a:r>
            <a:r>
              <a:rPr lang="de-DE" dirty="0" err="1"/>
              <a:t>comment</a:t>
            </a:r>
            <a:br>
              <a:rPr lang="de-DE" dirty="0"/>
            </a:b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&lt;!—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</a:rPr>
              <a:t>Title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de-DE" sz="2300" i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PageTitle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de-DE" sz="2300" i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PageSortIndex</a:t>
            </a: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--&gt;</a:t>
            </a:r>
            <a:endParaRPr lang="de-DE" sz="2300" b="1" dirty="0"/>
          </a:p>
          <a:p>
            <a:r>
              <a:rPr lang="de-DE" dirty="0"/>
              <a:t>Parse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b="1" dirty="0"/>
              <a:t>ViewModel</a:t>
            </a:r>
            <a:r>
              <a:rPr lang="de-DE" dirty="0"/>
              <a:t> </a:t>
            </a:r>
            <a:r>
              <a:rPr lang="de-DE" dirty="0" err="1"/>
              <a:t>comment</a:t>
            </a:r>
            <a:br>
              <a:rPr lang="de-DE" dirty="0"/>
            </a:b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&lt;!—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</a:rPr>
              <a:t>ViewModel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de-DE" sz="2300" i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ViewModelClassName</a:t>
            </a: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--&gt;</a:t>
            </a:r>
            <a:b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</a:br>
            <a:r>
              <a:rPr lang="de-DE" dirty="0"/>
              <a:t>Default ViewModel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UpperCamelCase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filename</a:t>
            </a:r>
            <a:r>
              <a:rPr lang="de-DE" dirty="0"/>
              <a:t> + „</a:t>
            </a:r>
            <a:r>
              <a:rPr lang="de-DE" dirty="0" err="1"/>
              <a:t>Vm</a:t>
            </a:r>
            <a:r>
              <a:rPr lang="de-DE" dirty="0"/>
              <a:t>“</a:t>
            </a:r>
            <a:br>
              <a:rPr lang="de-DE" dirty="0"/>
            </a:br>
            <a:r>
              <a:rPr lang="de-DE" dirty="0" err="1"/>
              <a:t>Example</a:t>
            </a:r>
            <a:r>
              <a:rPr lang="de-DE" dirty="0"/>
              <a:t>: start.html =&gt; </a:t>
            </a:r>
            <a:r>
              <a:rPr lang="de-DE" dirty="0" err="1"/>
              <a:t>StartVm</a:t>
            </a:r>
            <a:endParaRPr lang="de-DE" dirty="0"/>
          </a:p>
          <a:p>
            <a:r>
              <a:rPr lang="de-DE" dirty="0"/>
              <a:t>Parse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b="1" dirty="0" err="1"/>
              <a:t>CustomElement</a:t>
            </a:r>
            <a:r>
              <a:rPr lang="de-DE" dirty="0"/>
              <a:t> </a:t>
            </a:r>
            <a:r>
              <a:rPr lang="de-DE" dirty="0" err="1"/>
              <a:t>comment</a:t>
            </a:r>
            <a:br>
              <a:rPr lang="de-DE" dirty="0"/>
            </a:b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&lt;!—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</a:rPr>
              <a:t>CustomElement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de-DE" sz="2300" i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ListOfProperies</a:t>
            </a: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--&gt;</a:t>
            </a:r>
            <a:b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</a:br>
            <a:r>
              <a:rPr lang="de-DE" sz="2400" dirty="0"/>
              <a:t>This </a:t>
            </a:r>
            <a:r>
              <a:rPr lang="de-DE" sz="2400" dirty="0" err="1"/>
              <a:t>is</a:t>
            </a:r>
            <a:r>
              <a:rPr lang="de-DE" sz="2400" dirty="0"/>
              <a:t> a </a:t>
            </a:r>
            <a:r>
              <a:rPr lang="de-DE" sz="2400" dirty="0" err="1"/>
              <a:t>component</a:t>
            </a:r>
            <a:r>
              <a:rPr lang="de-DE" sz="2400" dirty="0"/>
              <a:t> </a:t>
            </a:r>
            <a:r>
              <a:rPr lang="de-DE" sz="2400" dirty="0" err="1"/>
              <a:t>view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given</a:t>
            </a:r>
            <a:r>
              <a:rPr lang="de-DE" sz="2400" dirty="0"/>
              <a:t> </a:t>
            </a:r>
            <a:r>
              <a:rPr lang="de-DE" sz="2400" dirty="0" err="1"/>
              <a:t>properties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bind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endParaRPr lang="de-DE" sz="2400" dirty="0"/>
          </a:p>
          <a:p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routes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vue</a:t>
            </a:r>
            <a:r>
              <a:rPr lang="de-DE" dirty="0"/>
              <a:t>-router</a:t>
            </a:r>
          </a:p>
          <a:p>
            <a:r>
              <a:rPr lang="de-DE" dirty="0"/>
              <a:t>Register </a:t>
            </a:r>
            <a:r>
              <a:rPr lang="de-DE" dirty="0" err="1"/>
              <a:t>vue-components</a:t>
            </a:r>
            <a:r>
              <a:rPr lang="de-DE" dirty="0"/>
              <a:t> in </a:t>
            </a:r>
            <a:r>
              <a:rPr lang="de-DE" dirty="0" err="1"/>
              <a:t>application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874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9AE96-CEB6-48E0-817A-0D20CDD7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r>
              <a:rPr lang="fr-FR" dirty="0"/>
              <a:t> of Desktop User Interface Techniques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F00FFA-41DB-4A9A-8044-9F32F399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1992</a:t>
            </a:r>
            <a:r>
              <a:rPr lang="de-DE" dirty="0"/>
              <a:t> - MFC (Microsoft </a:t>
            </a:r>
            <a:r>
              <a:rPr lang="de-DE" dirty="0" err="1"/>
              <a:t>Foundation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C++</a:t>
            </a:r>
          </a:p>
          <a:p>
            <a:pPr lvl="1"/>
            <a:r>
              <a:rPr lang="de-DE" dirty="0" err="1"/>
              <a:t>Modified</a:t>
            </a:r>
            <a:r>
              <a:rPr lang="de-DE" dirty="0"/>
              <a:t> Model-View-Controller-Architecture</a:t>
            </a:r>
          </a:p>
          <a:p>
            <a:r>
              <a:rPr lang="de-DE" b="1" dirty="0"/>
              <a:t>2002</a:t>
            </a:r>
            <a:r>
              <a:rPr lang="de-DE" dirty="0"/>
              <a:t> - </a:t>
            </a:r>
            <a:r>
              <a:rPr lang="de-DE" dirty="0" err="1"/>
              <a:t>WinForms</a:t>
            </a:r>
            <a:endParaRPr lang="de-DE" dirty="0"/>
          </a:p>
          <a:p>
            <a:pPr lvl="1"/>
            <a:r>
              <a:rPr lang="de-DE" dirty="0" err="1"/>
              <a:t>Comming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.NET Framework</a:t>
            </a:r>
          </a:p>
          <a:p>
            <a:pPr lvl="1"/>
            <a:r>
              <a:rPr lang="de-DE" dirty="0"/>
              <a:t>Code Behind</a:t>
            </a:r>
          </a:p>
          <a:p>
            <a:r>
              <a:rPr lang="de-DE" b="1" dirty="0"/>
              <a:t>2006</a:t>
            </a:r>
            <a:r>
              <a:rPr lang="de-DE" dirty="0"/>
              <a:t> - WPF</a:t>
            </a:r>
          </a:p>
          <a:p>
            <a:pPr lvl="1"/>
            <a:r>
              <a:rPr lang="de-DE" dirty="0" err="1"/>
              <a:t>Comming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.NET 3.0</a:t>
            </a:r>
          </a:p>
          <a:p>
            <a:pPr lvl="1"/>
            <a:r>
              <a:rPr lang="de-DE" dirty="0"/>
              <a:t>MVVM (Model-View-ViewModel)</a:t>
            </a:r>
          </a:p>
        </p:txBody>
      </p:sp>
    </p:spTree>
    <p:extLst>
      <p:ext uri="{BB962C8B-B14F-4D97-AF65-F5344CB8AC3E}">
        <p14:creationId xmlns:p14="http://schemas.microsoft.com/office/powerpoint/2010/main" val="3295285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2/3?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5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Delivering</a:t>
            </a:r>
            <a:r>
              <a:rPr lang="de-DE" b="1" dirty="0"/>
              <a:t> index.html</a:t>
            </a:r>
          </a:p>
          <a:p>
            <a:r>
              <a:rPr lang="de-DE" dirty="0"/>
              <a:t>Search all </a:t>
            </a:r>
            <a:r>
              <a:rPr lang="de-DE" dirty="0" err="1"/>
              <a:t>css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in /</a:t>
            </a:r>
            <a:r>
              <a:rPr lang="de-DE" dirty="0" err="1"/>
              <a:t>styles</a:t>
            </a:r>
            <a:r>
              <a:rPr lang="de-DE" dirty="0"/>
              <a:t> and /</a:t>
            </a:r>
            <a:r>
              <a:rPr lang="de-DE" dirty="0" err="1"/>
              <a:t>themes</a:t>
            </a:r>
            <a:r>
              <a:rPr lang="de-DE" dirty="0"/>
              <a:t> </a:t>
            </a:r>
            <a:r>
              <a:rPr lang="de-DE" dirty="0" err="1"/>
              <a:t>folders</a:t>
            </a:r>
            <a:br>
              <a:rPr lang="de-DE" dirty="0"/>
            </a:br>
            <a:r>
              <a:rPr lang="de-DE" dirty="0"/>
              <a:t>Insert </a:t>
            </a:r>
            <a:r>
              <a:rPr lang="de-DE" dirty="0" err="1"/>
              <a:t>them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index.html</a:t>
            </a:r>
            <a:br>
              <a:rPr lang="de-DE" dirty="0"/>
            </a:br>
            <a:r>
              <a:rPr lang="de-DE" sz="2600" b="1" dirty="0">
                <a:solidFill>
                  <a:srgbClr val="006400"/>
                </a:solidFill>
                <a:latin typeface="Consolas" panose="020B0609020204030204" pitchFamily="49" charset="0"/>
              </a:rPr>
              <a:t>&lt;!—</a:t>
            </a:r>
            <a:r>
              <a:rPr lang="de-DE" sz="2600" b="1" dirty="0" err="1">
                <a:solidFill>
                  <a:srgbClr val="006400"/>
                </a:solidFill>
                <a:latin typeface="Consolas" panose="020B0609020204030204" pitchFamily="49" charset="0"/>
              </a:rPr>
              <a:t>stonehengeUserStylesheets</a:t>
            </a:r>
            <a:r>
              <a:rPr lang="de-DE" sz="2600" b="1" dirty="0">
                <a:solidFill>
                  <a:srgbClr val="006400"/>
                </a:solidFill>
                <a:latin typeface="Consolas" panose="020B0609020204030204" pitchFamily="49" charset="0"/>
              </a:rPr>
              <a:t>--&gt;</a:t>
            </a:r>
            <a:endParaRPr lang="de-DE" sz="2600" b="1" dirty="0"/>
          </a:p>
          <a:p>
            <a:r>
              <a:rPr lang="de-DE" dirty="0"/>
              <a:t>Search all </a:t>
            </a:r>
            <a:r>
              <a:rPr lang="de-DE" dirty="0" err="1"/>
              <a:t>js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in /</a:t>
            </a:r>
            <a:r>
              <a:rPr lang="de-DE" dirty="0" err="1"/>
              <a:t>scripts</a:t>
            </a:r>
            <a:r>
              <a:rPr lang="de-DE" dirty="0"/>
              <a:t> </a:t>
            </a:r>
            <a:r>
              <a:rPr lang="de-DE" dirty="0" err="1"/>
              <a:t>folder</a:t>
            </a:r>
            <a:br>
              <a:rPr lang="de-DE" dirty="0"/>
            </a:br>
            <a:r>
              <a:rPr lang="de-DE" dirty="0"/>
              <a:t>Insert </a:t>
            </a:r>
            <a:r>
              <a:rPr lang="de-DE" dirty="0" err="1"/>
              <a:t>them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index.html</a:t>
            </a:r>
            <a:br>
              <a:rPr lang="de-DE" dirty="0"/>
            </a:br>
            <a:r>
              <a:rPr lang="de-DE" sz="2600" b="1" dirty="0">
                <a:solidFill>
                  <a:srgbClr val="006400"/>
                </a:solidFill>
                <a:latin typeface="Consolas" panose="020B0609020204030204" pitchFamily="49" charset="0"/>
              </a:rPr>
              <a:t>&lt;!—</a:t>
            </a:r>
            <a:r>
              <a:rPr lang="de-DE" sz="2600" b="1" dirty="0" err="1">
                <a:solidFill>
                  <a:srgbClr val="006400"/>
                </a:solidFill>
                <a:latin typeface="Consolas" panose="020B0609020204030204" pitchFamily="49" charset="0"/>
              </a:rPr>
              <a:t>stonehengeUserScripts</a:t>
            </a:r>
            <a:r>
              <a:rPr lang="de-DE" sz="2600" b="1" dirty="0">
                <a:solidFill>
                  <a:srgbClr val="006400"/>
                </a:solidFill>
                <a:latin typeface="Consolas" panose="020B0609020204030204" pitchFamily="49" charset="0"/>
              </a:rPr>
              <a:t>-&gt;</a:t>
            </a:r>
            <a:endParaRPr lang="de-DE" sz="2600" b="1" dirty="0"/>
          </a:p>
          <a:p>
            <a:r>
              <a:rPr lang="de-DE" dirty="0"/>
              <a:t>Create app.js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 at </a:t>
            </a:r>
            <a:r>
              <a:rPr lang="de-DE" dirty="0" err="1"/>
              <a:t>startup</a:t>
            </a:r>
            <a:endParaRPr lang="de-DE" dirty="0"/>
          </a:p>
          <a:p>
            <a:pPr lvl="1"/>
            <a:r>
              <a:rPr lang="de-DE" dirty="0"/>
              <a:t>Title</a:t>
            </a:r>
          </a:p>
          <a:p>
            <a:pPr lvl="1"/>
            <a:r>
              <a:rPr lang="de-DE" dirty="0" err="1"/>
              <a:t>Routes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3544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3/3?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5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Delivering</a:t>
            </a:r>
            <a:r>
              <a:rPr lang="de-DE" b="1" dirty="0"/>
              <a:t> Page</a:t>
            </a:r>
          </a:p>
          <a:p>
            <a:r>
              <a:rPr lang="de-DE" dirty="0" err="1"/>
              <a:t>Deliver</a:t>
            </a:r>
            <a:r>
              <a:rPr lang="de-DE" dirty="0"/>
              <a:t> </a:t>
            </a:r>
            <a:r>
              <a:rPr lang="de-DE" i="1" dirty="0"/>
              <a:t>page</a:t>
            </a:r>
            <a:r>
              <a:rPr lang="de-DE" dirty="0"/>
              <a:t>.html</a:t>
            </a:r>
          </a:p>
          <a:p>
            <a:r>
              <a:rPr lang="de-DE" dirty="0"/>
              <a:t>Create </a:t>
            </a:r>
            <a:r>
              <a:rPr lang="de-DE" dirty="0" err="1"/>
              <a:t>corresponding</a:t>
            </a:r>
            <a:r>
              <a:rPr lang="de-DE" dirty="0"/>
              <a:t> </a:t>
            </a:r>
            <a:r>
              <a:rPr lang="de-DE" dirty="0" err="1"/>
              <a:t>Vue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i="1" dirty="0"/>
              <a:t>page</a:t>
            </a:r>
            <a:r>
              <a:rPr lang="de-DE" dirty="0"/>
              <a:t>.js</a:t>
            </a:r>
          </a:p>
          <a:p>
            <a:r>
              <a:rPr lang="de-DE" dirty="0"/>
              <a:t>Check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i="1" dirty="0"/>
              <a:t>page</a:t>
            </a:r>
            <a:r>
              <a:rPr lang="de-DE" dirty="0"/>
              <a:t>_user.js</a:t>
            </a:r>
            <a:br>
              <a:rPr lang="de-DE" dirty="0"/>
            </a:b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,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i="1" dirty="0"/>
              <a:t>page</a:t>
            </a:r>
            <a:r>
              <a:rPr lang="de-DE" dirty="0"/>
              <a:t>.js</a:t>
            </a:r>
          </a:p>
          <a:p>
            <a:r>
              <a:rPr lang="de-DE" dirty="0" err="1"/>
              <a:t>Serialize</a:t>
            </a:r>
            <a:r>
              <a:rPr lang="de-DE" dirty="0"/>
              <a:t> ViewModel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JSON</a:t>
            </a:r>
            <a:br>
              <a:rPr lang="de-DE" dirty="0"/>
            </a:br>
            <a:r>
              <a:rPr lang="de-DE" dirty="0"/>
              <a:t>and send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on </a:t>
            </a:r>
            <a:r>
              <a:rPr lang="de-DE" dirty="0" err="1"/>
              <a:t>request</a:t>
            </a:r>
            <a:br>
              <a:rPr lang="de-DE" dirty="0"/>
            </a:br>
            <a:r>
              <a:rPr lang="de-DE" dirty="0"/>
              <a:t>	</a:t>
            </a:r>
            <a:r>
              <a:rPr lang="de-DE" sz="2600" dirty="0">
                <a:solidFill>
                  <a:srgbClr val="7030A0"/>
                </a:solidFill>
                <a:latin typeface="Consolas" panose="020B0609020204030204" pitchFamily="49" charset="0"/>
              </a:rPr>
              <a:t>GET /ViewModel/</a:t>
            </a:r>
            <a:r>
              <a:rPr lang="de-DE" sz="2600" dirty="0" err="1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ViewModelClassName</a:t>
            </a:r>
            <a:endParaRPr lang="de-DE" sz="2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828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</a:t>
            </a:r>
            <a:r>
              <a:rPr lang="de-DE" dirty="0" err="1"/>
              <a:t>Bindings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682"/>
            <a:ext cx="10515600" cy="5062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Content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2973B7"/>
                </a:solidFill>
                <a:latin typeface="Roboto Mono"/>
              </a:rPr>
              <a:t>	&lt;p&gt;</a:t>
            </a:r>
            <a:r>
              <a:rPr lang="de-DE" sz="2000" dirty="0">
                <a:solidFill>
                  <a:srgbClr val="525252"/>
                </a:solidFill>
                <a:latin typeface="Roboto Mono"/>
              </a:rPr>
              <a:t>Message: "{{ </a:t>
            </a:r>
            <a:r>
              <a:rPr lang="de-DE" sz="2000" dirty="0" err="1">
                <a:solidFill>
                  <a:srgbClr val="525252"/>
                </a:solidFill>
                <a:latin typeface="Roboto Mono"/>
              </a:rPr>
              <a:t>MessageText</a:t>
            </a:r>
            <a:r>
              <a:rPr lang="de-DE" sz="2000" dirty="0">
                <a:solidFill>
                  <a:srgbClr val="525252"/>
                </a:solidFill>
                <a:latin typeface="Roboto Mono"/>
              </a:rPr>
              <a:t> }}"</a:t>
            </a:r>
            <a:r>
              <a:rPr lang="de-DE" sz="2000" dirty="0">
                <a:solidFill>
                  <a:srgbClr val="2973B7"/>
                </a:solidFill>
                <a:latin typeface="Roboto Mono"/>
              </a:rPr>
              <a:t>&lt;/p&gt;</a:t>
            </a:r>
          </a:p>
          <a:p>
            <a:pPr marL="0" indent="0">
              <a:buNone/>
            </a:pPr>
            <a:r>
              <a:rPr lang="de-DE" b="1" dirty="0"/>
              <a:t>Raw HTML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2973B7"/>
                </a:solidFill>
                <a:latin typeface="Roboto Mono"/>
              </a:rPr>
              <a:t>	&lt;div&gt;</a:t>
            </a:r>
            <a:r>
              <a:rPr lang="de-DE" sz="2000" dirty="0">
                <a:solidFill>
                  <a:srgbClr val="525252"/>
                </a:solidFill>
                <a:latin typeface="Roboto Mono"/>
              </a:rPr>
              <a:t>{{{ </a:t>
            </a:r>
            <a:r>
              <a:rPr lang="de-DE" sz="2000" dirty="0" err="1">
                <a:solidFill>
                  <a:srgbClr val="525252"/>
                </a:solidFill>
                <a:latin typeface="Roboto Mono"/>
              </a:rPr>
              <a:t>RawHtml</a:t>
            </a:r>
            <a:r>
              <a:rPr lang="de-DE" sz="2000" dirty="0">
                <a:solidFill>
                  <a:srgbClr val="525252"/>
                </a:solidFill>
                <a:latin typeface="Roboto Mono"/>
              </a:rPr>
              <a:t> }}}</a:t>
            </a:r>
            <a:r>
              <a:rPr lang="de-DE" sz="2000" dirty="0">
                <a:solidFill>
                  <a:srgbClr val="2973B7"/>
                </a:solidFill>
                <a:latin typeface="Roboto Mono"/>
              </a:rPr>
              <a:t>&lt;/div&gt;</a:t>
            </a:r>
          </a:p>
          <a:p>
            <a:pPr marL="0" indent="0">
              <a:buNone/>
            </a:pPr>
            <a:r>
              <a:rPr lang="de-DE" b="1" dirty="0"/>
              <a:t>Attributes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973B7"/>
                </a:solidFill>
                <a:latin typeface="Roboto Mono"/>
              </a:rPr>
              <a:t>	&lt;div </a:t>
            </a:r>
            <a:r>
              <a:rPr lang="en-US" sz="2000" dirty="0" err="1">
                <a:solidFill>
                  <a:srgbClr val="2973B7"/>
                </a:solidFill>
                <a:latin typeface="Roboto Mono"/>
              </a:rPr>
              <a:t>v-bind:class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“</a:t>
            </a:r>
            <a:r>
              <a:rPr lang="en-US" sz="2000" dirty="0" err="1">
                <a:solidFill>
                  <a:srgbClr val="42B983"/>
                </a:solidFill>
                <a:latin typeface="Roboto Mono"/>
              </a:rPr>
              <a:t>ClassName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&gt;&lt;/div&gt;</a:t>
            </a:r>
            <a:br>
              <a:rPr lang="en-US" sz="2000" dirty="0">
                <a:solidFill>
                  <a:srgbClr val="2973B7"/>
                </a:solidFill>
                <a:latin typeface="Roboto Mono"/>
              </a:rPr>
            </a:br>
            <a:r>
              <a:rPr lang="en-US" sz="2000" dirty="0">
                <a:solidFill>
                  <a:srgbClr val="2973B7"/>
                </a:solidFill>
                <a:latin typeface="Roboto Mono"/>
              </a:rPr>
              <a:t>	&lt;a </a:t>
            </a:r>
            <a:r>
              <a:rPr lang="en-US" sz="2000" dirty="0" err="1">
                <a:solidFill>
                  <a:srgbClr val="2973B7"/>
                </a:solidFill>
                <a:latin typeface="Roboto Mono"/>
              </a:rPr>
              <a:t>v-bind:href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“</a:t>
            </a:r>
            <a:r>
              <a:rPr lang="en-US" sz="2000" dirty="0" err="1">
                <a:solidFill>
                  <a:srgbClr val="42B983"/>
                </a:solidFill>
                <a:latin typeface="Roboto Mono"/>
              </a:rPr>
              <a:t>TargetUrl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2000" dirty="0">
                <a:solidFill>
                  <a:srgbClr val="525252"/>
                </a:solidFill>
                <a:latin typeface="Roboto Mono"/>
              </a:rPr>
              <a:t> ... 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&lt;/a&gt;</a:t>
            </a:r>
          </a:p>
          <a:p>
            <a:pPr marL="0" indent="0">
              <a:buNone/>
            </a:pPr>
            <a:r>
              <a:rPr lang="en-US" b="1" dirty="0"/>
              <a:t>Conditional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973B7"/>
                </a:solidFill>
                <a:latin typeface="Roboto Mono"/>
              </a:rPr>
              <a:t>	&lt;h1 v-if=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"awesome"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2000" dirty="0">
                <a:solidFill>
                  <a:srgbClr val="525252"/>
                </a:solidFill>
                <a:latin typeface="Roboto Mono"/>
              </a:rPr>
              <a:t>Vue is awesome!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Lists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973B7"/>
                </a:solidFill>
                <a:latin typeface="Roboto Mono"/>
              </a:rPr>
              <a:t>	&lt;ul id=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"example-1"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en-US" sz="2000" dirty="0">
                <a:solidFill>
                  <a:srgbClr val="2973B7"/>
                </a:solidFill>
                <a:latin typeface="Roboto Mono"/>
              </a:rPr>
            </a:br>
            <a:r>
              <a:rPr lang="en-US" sz="2000" dirty="0">
                <a:solidFill>
                  <a:srgbClr val="2973B7"/>
                </a:solidFill>
                <a:latin typeface="Roboto Mono"/>
              </a:rPr>
              <a:t>	    &lt;li v-for=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"item in Items"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2000" dirty="0">
                <a:solidFill>
                  <a:srgbClr val="525252"/>
                </a:solidFill>
                <a:latin typeface="Roboto Mono"/>
              </a:rPr>
              <a:t> {{ </a:t>
            </a:r>
            <a:r>
              <a:rPr lang="en-US" sz="2000" dirty="0" err="1">
                <a:solidFill>
                  <a:srgbClr val="525252"/>
                </a:solidFill>
                <a:latin typeface="Roboto Mono"/>
              </a:rPr>
              <a:t>item.message</a:t>
            </a:r>
            <a:r>
              <a:rPr lang="en-US" sz="2000" dirty="0">
                <a:solidFill>
                  <a:srgbClr val="525252"/>
                </a:solidFill>
                <a:latin typeface="Roboto Mono"/>
              </a:rPr>
              <a:t> }} 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&lt;/li&gt;</a:t>
            </a:r>
            <a:br>
              <a:rPr lang="en-US" sz="2000" dirty="0">
                <a:solidFill>
                  <a:srgbClr val="2973B7"/>
                </a:solidFill>
                <a:latin typeface="Roboto Mono"/>
              </a:rPr>
            </a:br>
            <a:r>
              <a:rPr lang="en-US" sz="2000" dirty="0">
                <a:solidFill>
                  <a:srgbClr val="2973B7"/>
                </a:solidFill>
                <a:latin typeface="Roboto Mono"/>
              </a:rPr>
              <a:t>	&lt;/ul&gt;</a:t>
            </a:r>
            <a:endParaRPr lang="de-DE" sz="2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E38C0F-710B-458F-B84C-E1FE51AC97DD}"/>
              </a:ext>
            </a:extLst>
          </p:cNvPr>
          <p:cNvSpPr txBox="1"/>
          <p:nvPr/>
        </p:nvSpPr>
        <p:spPr>
          <a:xfrm>
            <a:off x="5653377" y="6308209"/>
            <a:ext cx="63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Vue.js, 26.06.2019, </a:t>
            </a:r>
            <a:r>
              <a:rPr lang="de-DE" dirty="0">
                <a:hlinkClick r:id="rId3"/>
              </a:rPr>
              <a:t>https://v1.vuejs.org/guide/syntax.html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4557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Bindings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627"/>
            <a:ext cx="10515600" cy="50621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/>
              <a:t>Input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2973B7"/>
                </a:solidFill>
                <a:latin typeface="Roboto Mono"/>
              </a:rPr>
              <a:t>      &lt;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input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v-model=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"message1"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placeholder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edit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 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me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de-DE" sz="1900" dirty="0">
                <a:solidFill>
                  <a:srgbClr val="2973B7"/>
                </a:solidFill>
                <a:latin typeface="Roboto Mono"/>
              </a:rPr>
            </a:br>
            <a:r>
              <a:rPr lang="de-DE" sz="1900" dirty="0">
                <a:solidFill>
                  <a:srgbClr val="2973B7"/>
                </a:solidFill>
                <a:latin typeface="Roboto Mono"/>
              </a:rPr>
              <a:t>      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</a:t>
            </a:r>
            <a:r>
              <a:rPr lang="en-US" sz="1900" dirty="0" err="1">
                <a:solidFill>
                  <a:srgbClr val="2973B7"/>
                </a:solidFill>
                <a:latin typeface="Roboto Mono"/>
              </a:rPr>
              <a:t>textarea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v-model=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"message2"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placeholder=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"add multiple lines"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&gt;&lt;/</a:t>
            </a:r>
            <a:r>
              <a:rPr lang="en-US" sz="1900" dirty="0" err="1">
                <a:solidFill>
                  <a:srgbClr val="2973B7"/>
                </a:solidFill>
                <a:latin typeface="Roboto Mono"/>
              </a:rPr>
              <a:t>textarea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endParaRPr lang="de-DE" sz="1900" dirty="0">
              <a:solidFill>
                <a:srgbClr val="2973B7"/>
              </a:solidFill>
              <a:latin typeface="Roboto Mono"/>
            </a:endParaRPr>
          </a:p>
          <a:p>
            <a:pPr marL="0" indent="0">
              <a:buNone/>
            </a:pPr>
            <a:r>
              <a:rPr lang="de-DE" b="1" dirty="0"/>
              <a:t>Checkbox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2973B7"/>
                </a:solidFill>
                <a:latin typeface="Roboto Mono"/>
              </a:rPr>
              <a:t>      &lt;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input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type=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checkbox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id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checkbox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v-model=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checked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de-DE" sz="1900" dirty="0">
                <a:solidFill>
                  <a:srgbClr val="525252"/>
                </a:solidFill>
                <a:latin typeface="Roboto Mono"/>
              </a:rPr>
            </a:br>
            <a:r>
              <a:rPr lang="de-DE" sz="1900" dirty="0">
                <a:solidFill>
                  <a:srgbClr val="525252"/>
                </a:solidFill>
                <a:latin typeface="Roboto Mono"/>
              </a:rPr>
              <a:t>      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&lt;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label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for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checkbox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de-DE" sz="1900" dirty="0">
                <a:solidFill>
                  <a:srgbClr val="525252"/>
                </a:solidFill>
                <a:latin typeface="Roboto Mono"/>
              </a:rPr>
              <a:t>{{ </a:t>
            </a:r>
            <a:r>
              <a:rPr lang="de-DE" sz="1900" dirty="0" err="1">
                <a:solidFill>
                  <a:srgbClr val="525252"/>
                </a:solidFill>
                <a:latin typeface="Roboto Mono"/>
              </a:rPr>
              <a:t>checked</a:t>
            </a:r>
            <a:r>
              <a:rPr lang="de-DE" sz="1900" dirty="0">
                <a:solidFill>
                  <a:srgbClr val="525252"/>
                </a:solidFill>
                <a:latin typeface="Roboto Mono"/>
              </a:rPr>
              <a:t> }}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&lt;/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label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&gt;</a:t>
            </a:r>
          </a:p>
          <a:p>
            <a:pPr marL="0" indent="0">
              <a:buNone/>
            </a:pPr>
            <a:r>
              <a:rPr lang="de-DE" b="1" dirty="0"/>
              <a:t>Radio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&lt;input type=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"radio"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id=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"one"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value=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"One"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v-model=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"picked"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 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&lt;label for=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"one"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One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&lt;/label&gt;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 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</a:t>
            </a:r>
            <a:r>
              <a:rPr lang="en-US" sz="1900" dirty="0" err="1">
                <a:solidFill>
                  <a:srgbClr val="2973B7"/>
                </a:solidFill>
                <a:latin typeface="Roboto Mono"/>
              </a:rPr>
              <a:t>br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en-US" sz="1900" dirty="0">
                <a:solidFill>
                  <a:srgbClr val="2973B7"/>
                </a:solidFill>
                <a:latin typeface="Roboto Mono"/>
              </a:rPr>
            </a:b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&lt;input type=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"radio"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id=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"two"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value=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"Two"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v-model=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"picked"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 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&lt;label for=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"two"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Two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&lt;/label&gt;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 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</a:t>
            </a:r>
            <a:r>
              <a:rPr lang="en-US" sz="1900" dirty="0" err="1">
                <a:solidFill>
                  <a:srgbClr val="2973B7"/>
                </a:solidFill>
                <a:latin typeface="Roboto Mono"/>
              </a:rPr>
              <a:t>br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en-US" sz="1900" dirty="0">
                <a:solidFill>
                  <a:srgbClr val="2973B7"/>
                </a:solidFill>
                <a:latin typeface="Roboto Mono"/>
              </a:rPr>
            </a:b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&lt;span&gt;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Picked: {{ picked }}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&lt;/span&gt;</a:t>
            </a:r>
          </a:p>
          <a:p>
            <a:pPr marL="0" indent="0">
              <a:buNone/>
            </a:pPr>
            <a:r>
              <a:rPr lang="en-US" b="1" dirty="0"/>
              <a:t>Select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&lt;select v-model=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"selected"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en-US" sz="1900" dirty="0">
                <a:solidFill>
                  <a:srgbClr val="525252"/>
                </a:solidFill>
                <a:latin typeface="Roboto Mono"/>
              </a:rPr>
            </a:br>
            <a:r>
              <a:rPr lang="en-US" sz="1900" dirty="0">
                <a:solidFill>
                  <a:srgbClr val="2973B7"/>
                </a:solidFill>
                <a:latin typeface="Roboto Mono"/>
              </a:rPr>
              <a:t>	&lt;option&gt;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A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&lt;/option&gt;</a:t>
            </a:r>
            <a:br>
              <a:rPr lang="en-US" sz="1900" dirty="0">
                <a:solidFill>
                  <a:srgbClr val="2973B7"/>
                </a:solidFill>
                <a:latin typeface="Roboto Mono"/>
              </a:rPr>
            </a:br>
            <a:r>
              <a:rPr lang="en-US" sz="1900" dirty="0">
                <a:solidFill>
                  <a:srgbClr val="2973B7"/>
                </a:solidFill>
                <a:latin typeface="Roboto Mono"/>
              </a:rPr>
              <a:t>	&lt;option&gt;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B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&lt;/option&gt;</a:t>
            </a:r>
            <a:br>
              <a:rPr lang="en-US" sz="1900" dirty="0">
                <a:solidFill>
                  <a:srgbClr val="2973B7"/>
                </a:solidFill>
                <a:latin typeface="Roboto Mono"/>
              </a:rPr>
            </a:b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&lt;/select&gt;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 			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&lt;span&gt;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Selected: {{ selected }}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&lt;/span&gt;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E38C0F-710B-458F-B84C-E1FE51AC97DD}"/>
              </a:ext>
            </a:extLst>
          </p:cNvPr>
          <p:cNvSpPr txBox="1"/>
          <p:nvPr/>
        </p:nvSpPr>
        <p:spPr>
          <a:xfrm>
            <a:off x="5653377" y="6308209"/>
            <a:ext cx="63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Vue.js, 26.06.2019, </a:t>
            </a:r>
            <a:r>
              <a:rPr lang="de-DE" dirty="0">
                <a:hlinkClick r:id="rId3"/>
              </a:rPr>
              <a:t>https://v1.vuejs.org/guide/syntax.html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5362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Event </a:t>
            </a:r>
            <a:r>
              <a:rPr lang="de-DE" dirty="0" err="1"/>
              <a:t>Bindings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627"/>
            <a:ext cx="10515600" cy="5062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Click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2973B7"/>
                </a:solidFill>
                <a:latin typeface="Roboto Mono"/>
              </a:rPr>
              <a:t>      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&lt;button </a:t>
            </a:r>
            <a:r>
              <a:rPr lang="en-US" sz="2000" dirty="0" err="1">
                <a:solidFill>
                  <a:srgbClr val="2973B7"/>
                </a:solidFill>
                <a:latin typeface="Roboto Mono"/>
              </a:rPr>
              <a:t>v-on:click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“</a:t>
            </a:r>
            <a:r>
              <a:rPr lang="en-US" sz="2000" dirty="0" err="1">
                <a:solidFill>
                  <a:srgbClr val="42B983"/>
                </a:solidFill>
                <a:latin typeface="Roboto Mono"/>
              </a:rPr>
              <a:t>AddOne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()"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2000" dirty="0">
                <a:solidFill>
                  <a:srgbClr val="525252"/>
                </a:solidFill>
                <a:latin typeface="Roboto Mono"/>
              </a:rPr>
              <a:t>Add 1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&lt;/button&gt;</a:t>
            </a:r>
            <a:endParaRPr lang="de-DE" sz="1900" dirty="0">
              <a:solidFill>
                <a:srgbClr val="2973B7"/>
              </a:solidFill>
              <a:latin typeface="Roboto Mono"/>
            </a:endParaRPr>
          </a:p>
          <a:p>
            <a:pPr marL="0" indent="0">
              <a:buNone/>
            </a:pPr>
            <a:r>
              <a:rPr lang="de-DE" b="1" dirty="0"/>
              <a:t>Keyboard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2973B7"/>
                </a:solidFill>
                <a:latin typeface="Roboto Mono"/>
              </a:rPr>
              <a:t>      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&lt;input </a:t>
            </a:r>
            <a:r>
              <a:rPr lang="en-US" sz="2000" dirty="0" err="1">
                <a:solidFill>
                  <a:srgbClr val="2973B7"/>
                </a:solidFill>
                <a:latin typeface="Roboto Mono"/>
              </a:rPr>
              <a:t>v-on:keyup.page-down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“</a:t>
            </a:r>
            <a:r>
              <a:rPr lang="en-US" sz="2000" dirty="0" err="1">
                <a:solidFill>
                  <a:srgbClr val="42B983"/>
                </a:solidFill>
                <a:latin typeface="Roboto Mono"/>
              </a:rPr>
              <a:t>OnPageDown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()"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endParaRPr lang="de-DE" sz="1900" dirty="0">
              <a:solidFill>
                <a:srgbClr val="2973B7"/>
              </a:solidFill>
              <a:latin typeface="Roboto Mono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E38C0F-710B-458F-B84C-E1FE51AC97DD}"/>
              </a:ext>
            </a:extLst>
          </p:cNvPr>
          <p:cNvSpPr txBox="1"/>
          <p:nvPr/>
        </p:nvSpPr>
        <p:spPr>
          <a:xfrm>
            <a:off x="5613621" y="6308209"/>
            <a:ext cx="642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Vue.js, 26.06.2019, </a:t>
            </a:r>
            <a:r>
              <a:rPr lang="de-DE" dirty="0">
                <a:hlinkClick r:id="rId3"/>
              </a:rPr>
              <a:t>https://v1.vuejs.org/guide/syntax.html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0777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Style Options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Index.html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replaced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Basic </a:t>
            </a:r>
            <a:r>
              <a:rPr lang="de-DE" dirty="0" err="1"/>
              <a:t>bootstrap</a:t>
            </a:r>
            <a:r>
              <a:rPr lang="de-DE" dirty="0"/>
              <a:t> style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incliuded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stonehenge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9858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 UI </a:t>
            </a:r>
            <a:r>
              <a:rPr lang="de-DE" dirty="0" err="1"/>
              <a:t>Choices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General </a:t>
            </a:r>
            <a:r>
              <a:rPr lang="de-DE" dirty="0" err="1"/>
              <a:t>change</a:t>
            </a:r>
            <a:r>
              <a:rPr lang="de-DE" dirty="0"/>
              <a:t> in UI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by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customizing</a:t>
            </a:r>
            <a:r>
              <a:rPr lang="de-DE" dirty="0"/>
              <a:t> </a:t>
            </a:r>
            <a:r>
              <a:rPr lang="de-DE" b="1" dirty="0"/>
              <a:t>index.html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Default</a:t>
            </a:r>
          </a:p>
          <a:p>
            <a:r>
              <a:rPr lang="de-DE" dirty="0"/>
              <a:t>Bootstrap SPA </a:t>
            </a:r>
            <a:r>
              <a:rPr lang="de-DE" dirty="0" err="1"/>
              <a:t>menu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VsCode</a:t>
            </a:r>
            <a:r>
              <a:rPr lang="de-DE" b="1" dirty="0"/>
              <a:t> Style</a:t>
            </a:r>
          </a:p>
          <a:p>
            <a:r>
              <a:rPr lang="de-DE" dirty="0"/>
              <a:t>Alternate </a:t>
            </a:r>
            <a:r>
              <a:rPr lang="de-DE" dirty="0" err="1"/>
              <a:t>menu</a:t>
            </a:r>
            <a:r>
              <a:rPr lang="de-DE" dirty="0"/>
              <a:t> style</a:t>
            </a:r>
          </a:p>
          <a:p>
            <a:pPr marL="0" indent="0">
              <a:buNone/>
            </a:pPr>
            <a:r>
              <a:rPr lang="de-DE" b="1" dirty="0"/>
              <a:t>Classic Desktop</a:t>
            </a:r>
          </a:p>
          <a:p>
            <a:r>
              <a:rPr lang="de-DE" dirty="0"/>
              <a:t>Classic Menu support </a:t>
            </a:r>
            <a:r>
              <a:rPr lang="de-DE" dirty="0" err="1"/>
              <a:t>using</a:t>
            </a:r>
            <a:r>
              <a:rPr lang="de-DE" dirty="0"/>
              <a:t> CSS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36FA0DD-2DDA-46E6-9464-AC3292FE0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066" y="487046"/>
            <a:ext cx="3987800" cy="254222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797DFFE-B9F1-4D1B-A2DD-81369F540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667" y="2099521"/>
            <a:ext cx="4005698" cy="252654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E09E306-0342-46FF-AB16-1EB5B863F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2586" y="3760786"/>
            <a:ext cx="4138273" cy="261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06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Still a Browser </a:t>
            </a:r>
            <a:r>
              <a:rPr lang="de-DE" dirty="0" err="1"/>
              <a:t>required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Default Support</a:t>
            </a:r>
          </a:p>
          <a:p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  <a:p>
            <a:r>
              <a:rPr lang="de-DE" dirty="0"/>
              <a:t>Start in </a:t>
            </a:r>
            <a:r>
              <a:rPr lang="de-DE" dirty="0" err="1"/>
              <a:t>kiosk</a:t>
            </a:r>
            <a:r>
              <a:rPr lang="de-DE" dirty="0"/>
              <a:t> </a:t>
            </a:r>
            <a:r>
              <a:rPr lang="de-DE" dirty="0" err="1"/>
              <a:t>mode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b="1" dirty="0" err="1"/>
              <a:t>Missing</a:t>
            </a:r>
            <a:r>
              <a:rPr lang="de-DE" b="1" dirty="0"/>
              <a:t> </a:t>
            </a:r>
            <a:r>
              <a:rPr lang="de-DE" b="1" dirty="0" err="1"/>
              <a:t>Functionality</a:t>
            </a:r>
            <a:endParaRPr lang="de-DE" b="1" dirty="0"/>
          </a:p>
          <a:p>
            <a:r>
              <a:rPr lang="de-DE" dirty="0"/>
              <a:t>System Dialogs (File Open/Save, </a:t>
            </a:r>
            <a:r>
              <a:rPr lang="de-DE" dirty="0" err="1"/>
              <a:t>MessageBox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9703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C8323-66B5-44EF-A7B7-F8B4A7471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800" dirty="0">
                <a:latin typeface="Agency FB" panose="020B0503020202020204" pitchFamily="34" charset="0"/>
                <a:cs typeface="Aldhabi" panose="020B0604020202020204" pitchFamily="2" charset="-78"/>
              </a:rPr>
              <a:t>Pause</a:t>
            </a:r>
            <a:endParaRPr lang="de-DE" dirty="0">
              <a:latin typeface="Agency FB" panose="020B0503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ABFC34-C732-4803-A075-EC8C94BCB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99032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C8323-66B5-44EF-A7B7-F8B4A7471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800" dirty="0" err="1">
                <a:latin typeface="Agency FB" panose="020B0503020202020204" pitchFamily="34" charset="0"/>
                <a:cs typeface="Aldhabi" panose="020B0604020202020204" pitchFamily="2" charset="-78"/>
              </a:rPr>
              <a:t>Chromely</a:t>
            </a:r>
            <a:endParaRPr lang="de-DE" dirty="0">
              <a:latin typeface="Agency FB" panose="020B0503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ABFC34-C732-4803-A075-EC8C94BCB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cross-platform</a:t>
            </a:r>
            <a:r>
              <a:rPr lang="de-DE" dirty="0"/>
              <a:t> </a:t>
            </a:r>
            <a:r>
              <a:rPr lang="de-DE" dirty="0" err="1"/>
              <a:t>desktop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 err="1"/>
              <a:t>written</a:t>
            </a:r>
            <a:r>
              <a:rPr lang="de-DE" dirty="0"/>
              <a:t> in pure C#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91FD6835-C050-415E-B290-4FC5F83E7DB7}"/>
              </a:ext>
            </a:extLst>
          </p:cNvPr>
          <p:cNvSpPr txBox="1">
            <a:spLocks/>
          </p:cNvSpPr>
          <p:nvPr/>
        </p:nvSpPr>
        <p:spPr>
          <a:xfrm>
            <a:off x="1461715" y="5963478"/>
            <a:ext cx="9144000" cy="34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Frank Pfattheicher - .NET User Group Karlsruhe 24.10.2019</a:t>
            </a:r>
          </a:p>
        </p:txBody>
      </p:sp>
    </p:spTree>
    <p:extLst>
      <p:ext uri="{BB962C8B-B14F-4D97-AF65-F5344CB8AC3E}">
        <p14:creationId xmlns:p14="http://schemas.microsoft.com/office/powerpoint/2010/main" val="319905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DA419-DF13-4D30-A626-E97010DA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UI </a:t>
            </a:r>
            <a:r>
              <a:rPr lang="de-DE" dirty="0" err="1"/>
              <a:t>Techniques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029DEC-69C0-4366-8BE0-527EDE2D2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35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b="1" dirty="0"/>
              <a:t>Desktop</a:t>
            </a:r>
          </a:p>
          <a:p>
            <a:r>
              <a:rPr lang="de-DE" dirty="0" err="1"/>
              <a:t>Qt</a:t>
            </a:r>
            <a:endParaRPr lang="de-DE" dirty="0"/>
          </a:p>
          <a:p>
            <a:r>
              <a:rPr lang="de-DE" dirty="0"/>
              <a:t>GTK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Web</a:t>
            </a:r>
          </a:p>
          <a:p>
            <a:r>
              <a:rPr lang="de-DE" dirty="0"/>
              <a:t>HTML5</a:t>
            </a:r>
          </a:p>
          <a:p>
            <a:r>
              <a:rPr lang="de-DE" dirty="0"/>
              <a:t>SVG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Mobile</a:t>
            </a:r>
          </a:p>
          <a:p>
            <a:r>
              <a:rPr lang="de-DE" dirty="0"/>
              <a:t>Xamarin-Forms</a:t>
            </a:r>
          </a:p>
          <a:p>
            <a:r>
              <a:rPr lang="de-DE" dirty="0" err="1"/>
              <a:t>Cordova</a:t>
            </a:r>
            <a:r>
              <a:rPr lang="de-DE" dirty="0"/>
              <a:t> </a:t>
            </a:r>
            <a:r>
              <a:rPr lang="de-DE" dirty="0" err="1"/>
              <a:t>PhoneGap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0867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Browser </a:t>
            </a:r>
            <a:r>
              <a:rPr lang="de-DE" dirty="0" err="1"/>
              <a:t>replaced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CEF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r>
              <a:rPr lang="en-US" dirty="0"/>
              <a:t>Uses </a:t>
            </a:r>
            <a:r>
              <a:rPr lang="de-DE" dirty="0"/>
              <a:t>Chromium Embedded Framework (CEF)</a:t>
            </a:r>
            <a:br>
              <a:rPr lang="de-DE" dirty="0"/>
            </a:br>
            <a:r>
              <a:rPr lang="en-US" sz="2000" dirty="0"/>
              <a:t>A simple framework for embedding Chromium-based browsers in other applications.</a:t>
            </a:r>
            <a:endParaRPr lang="en-US" dirty="0"/>
          </a:p>
          <a:p>
            <a:r>
              <a:rPr lang="en-US" dirty="0"/>
              <a:t>Lightweight alternative to Electron.NET, Electron for .NET Core</a:t>
            </a:r>
            <a:endParaRPr lang="de-DE" dirty="0"/>
          </a:p>
          <a:p>
            <a:r>
              <a:rPr lang="en-US" dirty="0"/>
              <a:t>Based on </a:t>
            </a:r>
            <a:r>
              <a:rPr lang="en-US" dirty="0" err="1"/>
              <a:t>Xilium.CefGlue</a:t>
            </a:r>
            <a:r>
              <a:rPr lang="en-US" dirty="0"/>
              <a:t>, </a:t>
            </a:r>
            <a:r>
              <a:rPr lang="en-US" dirty="0" err="1"/>
              <a:t>CefSharp</a:t>
            </a:r>
            <a:r>
              <a:rPr lang="en-US" dirty="0"/>
              <a:t> implementations </a:t>
            </a:r>
            <a:br>
              <a:rPr lang="en-US" dirty="0"/>
            </a:br>
            <a:r>
              <a:rPr lang="en-US" dirty="0"/>
              <a:t>of embedded Chromium (CEF) </a:t>
            </a:r>
            <a:r>
              <a:rPr lang="en-US" b="1" dirty="0"/>
              <a:t>without</a:t>
            </a:r>
            <a:r>
              <a:rPr lang="en-US" dirty="0"/>
              <a:t> </a:t>
            </a:r>
            <a:r>
              <a:rPr lang="en-US" b="1" dirty="0"/>
              <a:t>WinForms </a:t>
            </a:r>
            <a:r>
              <a:rPr lang="en-US" dirty="0"/>
              <a:t>or</a:t>
            </a:r>
            <a:r>
              <a:rPr lang="en-US" b="1" dirty="0"/>
              <a:t> WPF</a:t>
            </a:r>
          </a:p>
          <a:p>
            <a:r>
              <a:rPr lang="en-US" dirty="0"/>
              <a:t>Uses Windows and Linux native GUI API as "thin" chromium hosts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F3B6F6-B683-43DA-BE01-37517422C6AB}"/>
              </a:ext>
            </a:extLst>
          </p:cNvPr>
          <p:cNvSpPr txBox="1"/>
          <p:nvPr/>
        </p:nvSpPr>
        <p:spPr>
          <a:xfrm>
            <a:off x="838200" y="6308209"/>
            <a:ext cx="1120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</a:t>
            </a:r>
            <a:r>
              <a:rPr lang="de-DE" dirty="0" err="1"/>
              <a:t>chromelyapps</a:t>
            </a:r>
            <a:r>
              <a:rPr lang="de-DE" dirty="0"/>
              <a:t>, 26.06.2019, </a:t>
            </a:r>
            <a:r>
              <a:rPr lang="de-DE" dirty="0">
                <a:hlinkClick r:id="rId3"/>
              </a:rPr>
              <a:t>https://github.com/chromelyapps/Chromely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96227C8-39B0-494C-934A-AADBE58D0308}"/>
              </a:ext>
            </a:extLst>
          </p:cNvPr>
          <p:cNvSpPr txBox="1"/>
          <p:nvPr/>
        </p:nvSpPr>
        <p:spPr>
          <a:xfrm>
            <a:off x="838200" y="6072955"/>
            <a:ext cx="1120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Chromium Embedded Framework, 26.06.2019, </a:t>
            </a:r>
            <a:r>
              <a:rPr lang="de-DE" dirty="0">
                <a:hlinkClick r:id="rId4"/>
              </a:rPr>
              <a:t>https://bitbucket.org/chromiumembedded/cef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771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Supported </a:t>
            </a:r>
            <a:r>
              <a:rPr lang="de-DE" dirty="0" err="1"/>
              <a:t>Platforms</a:t>
            </a:r>
            <a:endParaRPr lang="de-DE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69A0836E-9E53-4F11-90C2-175EFF70AD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710426"/>
              </p:ext>
            </p:extLst>
          </p:nvPr>
        </p:nvGraphicFramePr>
        <p:xfrm>
          <a:off x="838200" y="1690688"/>
          <a:ext cx="8401052" cy="3268980"/>
        </p:xfrm>
        <a:graphic>
          <a:graphicData uri="http://schemas.openxmlformats.org/drawingml/2006/table">
            <a:tbl>
              <a:tblPr/>
              <a:tblGrid>
                <a:gridCol w="2100263">
                  <a:extLst>
                    <a:ext uri="{9D8B030D-6E8A-4147-A177-3AD203B41FA5}">
                      <a16:colId xmlns:a16="http://schemas.microsoft.com/office/drawing/2014/main" val="2355456538"/>
                    </a:ext>
                  </a:extLst>
                </a:gridCol>
                <a:gridCol w="2100263">
                  <a:extLst>
                    <a:ext uri="{9D8B030D-6E8A-4147-A177-3AD203B41FA5}">
                      <a16:colId xmlns:a16="http://schemas.microsoft.com/office/drawing/2014/main" val="3366652977"/>
                    </a:ext>
                  </a:extLst>
                </a:gridCol>
                <a:gridCol w="2100263">
                  <a:extLst>
                    <a:ext uri="{9D8B030D-6E8A-4147-A177-3AD203B41FA5}">
                      <a16:colId xmlns:a16="http://schemas.microsoft.com/office/drawing/2014/main" val="493479895"/>
                    </a:ext>
                  </a:extLst>
                </a:gridCol>
                <a:gridCol w="2100263">
                  <a:extLst>
                    <a:ext uri="{9D8B030D-6E8A-4147-A177-3AD203B41FA5}">
                      <a16:colId xmlns:a16="http://schemas.microsoft.com/office/drawing/2014/main" val="17231664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b="1" dirty="0" err="1">
                          <a:effectLst/>
                        </a:rPr>
                        <a:t>Platform</a:t>
                      </a:r>
                      <a:endParaRPr lang="de-DE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>
                          <a:effectLst/>
                        </a:rPr>
                        <a:t>CefGlue.Winapi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>
                          <a:effectLst/>
                        </a:rPr>
                        <a:t>CefGlue.Gtk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>
                          <a:effectLst/>
                        </a:rPr>
                        <a:t>CefSharp.Winapi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890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Windows</a:t>
                      </a:r>
                      <a:r>
                        <a:rPr lang="de-DE" baseline="30000" dirty="0">
                          <a:effectLst/>
                        </a:rPr>
                        <a:t>(1)</a:t>
                      </a:r>
                      <a:r>
                        <a:rPr lang="de-DE" dirty="0">
                          <a:effectLst/>
                        </a:rPr>
                        <a:t> 32-bit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effectLst/>
                        </a:rPr>
                        <a:t>net461, netstandard2.0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effectLst/>
                        </a:rPr>
                        <a:t>net461, netstandard2.0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effectLst/>
                        </a:rPr>
                        <a:t>net461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09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Windows</a:t>
                      </a:r>
                      <a:r>
                        <a:rPr lang="de-DE" baseline="30000">
                          <a:effectLst/>
                        </a:rPr>
                        <a:t>(1)</a:t>
                      </a:r>
                      <a:r>
                        <a:rPr lang="de-DE">
                          <a:effectLst/>
                        </a:rPr>
                        <a:t> 64-bit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effectLst/>
                        </a:rPr>
                        <a:t>net461, netstandard2.0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effectLst/>
                        </a:rPr>
                        <a:t>---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effectLst/>
                        </a:rPr>
                        <a:t>---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243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Linux</a:t>
                      </a:r>
                      <a:r>
                        <a:rPr lang="de-DE" baseline="30000">
                          <a:effectLst/>
                        </a:rPr>
                        <a:t>(2)</a:t>
                      </a:r>
                      <a:r>
                        <a:rPr lang="de-DE">
                          <a:effectLst/>
                        </a:rPr>
                        <a:t> 32-bit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effectLst/>
                        </a:rPr>
                        <a:t>---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effectLst/>
                        </a:rPr>
                        <a:t>netstandard2.0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effectLst/>
                        </a:rPr>
                        <a:t>---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026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Linux</a:t>
                      </a:r>
                      <a:r>
                        <a:rPr lang="de-DE" baseline="30000">
                          <a:effectLst/>
                        </a:rPr>
                        <a:t>(2)</a:t>
                      </a:r>
                      <a:r>
                        <a:rPr lang="de-DE">
                          <a:effectLst/>
                        </a:rPr>
                        <a:t> 64-bit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effectLst/>
                        </a:rPr>
                        <a:t>---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effectLst/>
                        </a:rPr>
                        <a:t>netstandard2.0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effectLst/>
                        </a:rPr>
                        <a:t>---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45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MacOSX</a:t>
                      </a:r>
                      <a:r>
                        <a:rPr lang="de-DE" baseline="30000">
                          <a:effectLst/>
                        </a:rPr>
                        <a:t>(3)</a:t>
                      </a:r>
                      <a:r>
                        <a:rPr lang="de-DE">
                          <a:effectLst/>
                        </a:rPr>
                        <a:t> 64-bit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effectLst/>
                        </a:rPr>
                        <a:t>---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effectLst/>
                        </a:rPr>
                        <a:t>---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effectLst/>
                        </a:rPr>
                        <a:t>---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017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Linux ARM</a:t>
                      </a:r>
                      <a:r>
                        <a:rPr lang="de-DE" baseline="30000">
                          <a:effectLst/>
                        </a:rPr>
                        <a:t>(4)</a:t>
                      </a:r>
                      <a:endParaRPr lang="de-DE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effectLst/>
                        </a:rPr>
                        <a:t>---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effectLst/>
                        </a:rPr>
                        <a:t>netstandard2.0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effectLst/>
                        </a:rPr>
                        <a:t>---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094214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C1F3B6F6-B683-43DA-BE01-37517422C6AB}"/>
              </a:ext>
            </a:extLst>
          </p:cNvPr>
          <p:cNvSpPr txBox="1"/>
          <p:nvPr/>
        </p:nvSpPr>
        <p:spPr>
          <a:xfrm>
            <a:off x="4373216" y="6308209"/>
            <a:ext cx="766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</a:t>
            </a:r>
            <a:r>
              <a:rPr lang="de-DE" dirty="0" err="1"/>
              <a:t>chromelyapps</a:t>
            </a:r>
            <a:r>
              <a:rPr lang="de-DE" dirty="0"/>
              <a:t>, 24.10.2019, </a:t>
            </a:r>
            <a:r>
              <a:rPr lang="de-DE" dirty="0">
                <a:hlinkClick r:id="rId3"/>
              </a:rPr>
              <a:t>https://github.com/chromelyapps/Chromely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A44628C-383D-4B45-9139-D94E83FB23E3}"/>
              </a:ext>
            </a:extLst>
          </p:cNvPr>
          <p:cNvSpPr txBox="1"/>
          <p:nvPr/>
        </p:nvSpPr>
        <p:spPr>
          <a:xfrm>
            <a:off x="838200" y="5107880"/>
            <a:ext cx="8892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4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de-DE" altLang="de-DE" sz="1000" baseline="30000" dirty="0">
                <a:solidFill>
                  <a:srgbClr val="24292E"/>
                </a:solidFill>
                <a:latin typeface="-apple-system"/>
              </a:rPr>
              <a:t>(1)</a:t>
            </a:r>
            <a:r>
              <a:rPr lang="de-DE" altLang="de-DE" sz="1400" dirty="0">
                <a:solidFill>
                  <a:srgbClr val="24292E"/>
                </a:solidFill>
                <a:latin typeface="-apple-system"/>
              </a:rPr>
              <a:t>  Windows 7, Service Pack 1 and </a:t>
            </a:r>
            <a:r>
              <a:rPr lang="de-DE" altLang="de-DE" sz="1400" dirty="0" err="1">
                <a:solidFill>
                  <a:srgbClr val="24292E"/>
                </a:solidFill>
                <a:latin typeface="-apple-system"/>
              </a:rPr>
              <a:t>newer</a:t>
            </a:r>
            <a:br>
              <a:rPr lang="de-DE" altLang="de-DE" sz="1400" dirty="0">
                <a:solidFill>
                  <a:srgbClr val="24292E"/>
                </a:solidFill>
                <a:latin typeface="-apple-system"/>
              </a:rPr>
            </a:br>
            <a:r>
              <a:rPr lang="de-DE" altLang="de-DE" sz="14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de-DE" altLang="de-DE" sz="1000" baseline="30000" dirty="0">
                <a:solidFill>
                  <a:srgbClr val="24292E"/>
                </a:solidFill>
                <a:latin typeface="-apple-system"/>
              </a:rPr>
              <a:t>(2)</a:t>
            </a:r>
            <a:r>
              <a:rPr lang="de-DE" altLang="de-DE" sz="1400" dirty="0">
                <a:solidFill>
                  <a:srgbClr val="24292E"/>
                </a:solidFill>
                <a:latin typeface="-apple-system"/>
              </a:rPr>
              <a:t>  Ubuntu 16.04 and </a:t>
            </a:r>
            <a:r>
              <a:rPr lang="de-DE" altLang="de-DE" sz="1400" dirty="0" err="1">
                <a:solidFill>
                  <a:srgbClr val="24292E"/>
                </a:solidFill>
                <a:latin typeface="-apple-system"/>
              </a:rPr>
              <a:t>newer</a:t>
            </a:r>
            <a:r>
              <a:rPr lang="de-DE" altLang="de-DE" sz="1400" dirty="0">
                <a:solidFill>
                  <a:srgbClr val="24292E"/>
                </a:solidFill>
                <a:latin typeface="-apple-system"/>
              </a:rPr>
              <a:t>  (Mono </a:t>
            </a:r>
            <a:r>
              <a:rPr lang="de-DE" altLang="de-DE" sz="1400" dirty="0" err="1">
                <a:solidFill>
                  <a:srgbClr val="24292E"/>
                </a:solidFill>
                <a:latin typeface="-apple-system"/>
              </a:rPr>
              <a:t>currently</a:t>
            </a:r>
            <a:r>
              <a:rPr lang="de-DE" altLang="de-DE" sz="1400" dirty="0">
                <a:solidFill>
                  <a:srgbClr val="24292E"/>
                </a:solidFill>
                <a:latin typeface="-apple-system"/>
              </a:rPr>
              <a:t> not </a:t>
            </a:r>
            <a:r>
              <a:rPr lang="de-DE" altLang="de-DE" sz="1400" dirty="0" err="1">
                <a:solidFill>
                  <a:srgbClr val="24292E"/>
                </a:solidFill>
                <a:latin typeface="-apple-system"/>
              </a:rPr>
              <a:t>working</a:t>
            </a:r>
            <a:r>
              <a:rPr lang="de-DE" altLang="de-DE" sz="1400" dirty="0">
                <a:solidFill>
                  <a:srgbClr val="24292E"/>
                </a:solidFill>
                <a:latin typeface="-apple-system"/>
              </a:rPr>
              <a:t>, </a:t>
            </a:r>
            <a:r>
              <a:rPr lang="de-DE" altLang="de-DE" sz="1400" dirty="0" err="1">
                <a:solidFill>
                  <a:srgbClr val="24292E"/>
                </a:solidFill>
                <a:latin typeface="-apple-system"/>
              </a:rPr>
              <a:t>window</a:t>
            </a:r>
            <a:r>
              <a:rPr lang="de-DE" alt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1400" dirty="0" err="1">
                <a:solidFill>
                  <a:srgbClr val="24292E"/>
                </a:solidFill>
                <a:latin typeface="-apple-system"/>
              </a:rPr>
              <a:t>resizing</a:t>
            </a:r>
            <a:r>
              <a:rPr lang="de-DE" altLang="de-DE" sz="1400" dirty="0">
                <a:solidFill>
                  <a:srgbClr val="24292E"/>
                </a:solidFill>
                <a:latin typeface="-apple-system"/>
              </a:rPr>
              <a:t> not </a:t>
            </a:r>
            <a:r>
              <a:rPr lang="de-DE" altLang="de-DE" sz="1400" dirty="0" err="1">
                <a:solidFill>
                  <a:srgbClr val="24292E"/>
                </a:solidFill>
                <a:latin typeface="-apple-system"/>
              </a:rPr>
              <a:t>working</a:t>
            </a:r>
            <a:r>
              <a:rPr lang="de-DE" altLang="de-DE" sz="1400" dirty="0">
                <a:solidFill>
                  <a:srgbClr val="24292E"/>
                </a:solidFill>
                <a:latin typeface="-apple-system"/>
              </a:rPr>
              <a:t>)</a:t>
            </a:r>
            <a:br>
              <a:rPr lang="de-DE" altLang="de-DE" sz="1400" dirty="0">
                <a:solidFill>
                  <a:srgbClr val="24292E"/>
                </a:solidFill>
                <a:latin typeface="-apple-system"/>
              </a:rPr>
            </a:br>
            <a:r>
              <a:rPr lang="de-DE" altLang="de-DE" sz="14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de-DE" altLang="de-DE" sz="1000" baseline="30000" dirty="0">
                <a:solidFill>
                  <a:srgbClr val="24292E"/>
                </a:solidFill>
                <a:latin typeface="-apple-system"/>
              </a:rPr>
              <a:t>(3)</a:t>
            </a:r>
            <a:r>
              <a:rPr lang="de-DE" altLang="de-DE" sz="1400" dirty="0">
                <a:solidFill>
                  <a:srgbClr val="24292E"/>
                </a:solidFill>
                <a:latin typeface="-apple-system"/>
              </a:rPr>
              <a:t>  Work in </a:t>
            </a:r>
            <a:r>
              <a:rPr lang="de-DE" altLang="de-DE" sz="1400" dirty="0" err="1">
                <a:solidFill>
                  <a:srgbClr val="24292E"/>
                </a:solidFill>
                <a:latin typeface="-apple-system"/>
              </a:rPr>
              <a:t>progress</a:t>
            </a:r>
            <a:r>
              <a:rPr lang="de-DE" altLang="de-DE" sz="1400" dirty="0">
                <a:solidFill>
                  <a:srgbClr val="24292E"/>
                </a:solidFill>
                <a:latin typeface="-apple-system"/>
              </a:rPr>
              <a:t>...</a:t>
            </a:r>
            <a:br>
              <a:rPr lang="de-DE" altLang="de-DE" sz="1400" dirty="0">
                <a:solidFill>
                  <a:srgbClr val="24292E"/>
                </a:solidFill>
                <a:latin typeface="-apple-system"/>
              </a:rPr>
            </a:br>
            <a:r>
              <a:rPr lang="de-DE" altLang="de-DE" sz="14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de-DE" altLang="de-DE" sz="1000" baseline="30000" dirty="0">
                <a:solidFill>
                  <a:srgbClr val="24292E"/>
                </a:solidFill>
                <a:latin typeface="-apple-system"/>
              </a:rPr>
              <a:t>(4)</a:t>
            </a:r>
            <a:r>
              <a:rPr lang="de-DE" altLang="de-DE" sz="1400" dirty="0">
                <a:solidFill>
                  <a:srgbClr val="24292E"/>
                </a:solidFill>
                <a:latin typeface="-apple-system"/>
              </a:rPr>
              <a:t>  i.e. Raspberry Pi 3+  (</a:t>
            </a:r>
            <a:r>
              <a:rPr lang="de-DE" altLang="de-DE" sz="1400" dirty="0" err="1">
                <a:solidFill>
                  <a:srgbClr val="24292E"/>
                </a:solidFill>
                <a:latin typeface="-apple-system"/>
              </a:rPr>
              <a:t>manual</a:t>
            </a:r>
            <a:r>
              <a:rPr lang="de-DE" alt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1400" dirty="0" err="1">
                <a:solidFill>
                  <a:srgbClr val="24292E"/>
                </a:solidFill>
                <a:latin typeface="-apple-system"/>
              </a:rPr>
              <a:t>download</a:t>
            </a:r>
            <a:r>
              <a:rPr lang="de-DE" alt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1400" dirty="0" err="1">
                <a:solidFill>
                  <a:srgbClr val="24292E"/>
                </a:solidFill>
                <a:latin typeface="-apple-system"/>
              </a:rPr>
              <a:t>of</a:t>
            </a:r>
            <a:r>
              <a:rPr lang="de-DE" altLang="de-DE" sz="1400" dirty="0">
                <a:solidFill>
                  <a:srgbClr val="24292E"/>
                </a:solidFill>
                <a:latin typeface="-apple-system"/>
              </a:rPr>
              <a:t> CEF </a:t>
            </a:r>
            <a:r>
              <a:rPr lang="de-DE" altLang="de-DE" sz="1400" dirty="0" err="1">
                <a:solidFill>
                  <a:srgbClr val="24292E"/>
                </a:solidFill>
                <a:latin typeface="-apple-system"/>
              </a:rPr>
              <a:t>builds</a:t>
            </a:r>
            <a:r>
              <a:rPr lang="de-DE" alt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1400" dirty="0" err="1">
                <a:solidFill>
                  <a:srgbClr val="24292E"/>
                </a:solidFill>
                <a:latin typeface="-apple-system"/>
              </a:rPr>
              <a:t>for</a:t>
            </a:r>
            <a:r>
              <a:rPr lang="de-DE" altLang="de-DE" sz="1400" dirty="0">
                <a:solidFill>
                  <a:srgbClr val="24292E"/>
                </a:solidFill>
                <a:latin typeface="-apple-system"/>
              </a:rPr>
              <a:t> ARM </a:t>
            </a:r>
            <a:r>
              <a:rPr lang="de-DE" altLang="de-DE" sz="1400" dirty="0" err="1">
                <a:solidFill>
                  <a:srgbClr val="24292E"/>
                </a:solidFill>
                <a:latin typeface="-apple-system"/>
              </a:rPr>
              <a:t>available</a:t>
            </a:r>
            <a:r>
              <a:rPr lang="de-DE" altLang="de-DE" sz="1400" dirty="0">
                <a:solidFill>
                  <a:srgbClr val="24292E"/>
                </a:solidFill>
                <a:latin typeface="-apple-system"/>
              </a:rPr>
              <a:t> on </a:t>
            </a:r>
            <a:r>
              <a:rPr lang="de-DE" altLang="de-DE" sz="1400" dirty="0">
                <a:solidFill>
                  <a:srgbClr val="0366D6"/>
                </a:solidFill>
                <a:latin typeface="-apple-system"/>
                <a:hlinkClick r:id="rId4"/>
              </a:rPr>
              <a:t>http://chromely.org/cefbuilds/index.html</a:t>
            </a:r>
            <a:r>
              <a:rPr lang="de-DE" altLang="de-DE" sz="1400" dirty="0">
                <a:solidFill>
                  <a:srgbClr val="24292E"/>
                </a:solidFill>
                <a:latin typeface="-apple-system"/>
              </a:rPr>
              <a:t>)</a:t>
            </a:r>
            <a:endParaRPr lang="de-DE" altLang="de-DE" sz="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400" dirty="0" err="1">
                <a:solidFill>
                  <a:srgbClr val="24292E"/>
                </a:solidFill>
                <a:latin typeface="-apple-system"/>
              </a:rPr>
              <a:t>For</a:t>
            </a:r>
            <a:r>
              <a:rPr lang="de-DE" alt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1400" dirty="0" err="1">
                <a:solidFill>
                  <a:srgbClr val="24292E"/>
                </a:solidFill>
                <a:latin typeface="-apple-system"/>
              </a:rPr>
              <a:t>more</a:t>
            </a:r>
            <a:r>
              <a:rPr lang="de-DE" alt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1400" dirty="0" err="1">
                <a:solidFill>
                  <a:srgbClr val="24292E"/>
                </a:solidFill>
                <a:latin typeface="-apple-system"/>
              </a:rPr>
              <a:t>info</a:t>
            </a:r>
            <a:r>
              <a:rPr lang="de-DE" altLang="de-DE" sz="1400" dirty="0">
                <a:solidFill>
                  <a:srgbClr val="24292E"/>
                </a:solidFill>
                <a:latin typeface="-apple-system"/>
              </a:rPr>
              <a:t>/</a:t>
            </a:r>
            <a:r>
              <a:rPr lang="de-DE" altLang="de-DE" sz="1400" dirty="0" err="1">
                <a:solidFill>
                  <a:srgbClr val="24292E"/>
                </a:solidFill>
                <a:latin typeface="-apple-system"/>
              </a:rPr>
              <a:t>documentation</a:t>
            </a:r>
            <a:r>
              <a:rPr lang="de-DE" altLang="de-DE" sz="1400" dirty="0">
                <a:solidFill>
                  <a:srgbClr val="24292E"/>
                </a:solidFill>
                <a:latin typeface="-apple-system"/>
              </a:rPr>
              <a:t>, </a:t>
            </a:r>
            <a:r>
              <a:rPr lang="de-DE" altLang="de-DE" sz="1400" dirty="0" err="1">
                <a:solidFill>
                  <a:srgbClr val="24292E"/>
                </a:solidFill>
                <a:latin typeface="-apple-system"/>
              </a:rPr>
              <a:t>please</a:t>
            </a:r>
            <a:r>
              <a:rPr lang="de-DE" altLang="de-DE" sz="1400" dirty="0">
                <a:solidFill>
                  <a:srgbClr val="24292E"/>
                </a:solidFill>
                <a:latin typeface="-apple-system"/>
              </a:rPr>
              <a:t> check </a:t>
            </a:r>
            <a:r>
              <a:rPr lang="de-DE" altLang="de-DE" sz="1400" dirty="0" err="1">
                <a:solidFill>
                  <a:srgbClr val="0366D6"/>
                </a:solidFill>
                <a:latin typeface="-apple-system"/>
                <a:hlinkClick r:id="rId5"/>
              </a:rPr>
              <a:t>Chromely</a:t>
            </a:r>
            <a:r>
              <a:rPr lang="de-DE" altLang="de-DE" sz="1400" dirty="0">
                <a:solidFill>
                  <a:srgbClr val="0366D6"/>
                </a:solidFill>
                <a:latin typeface="-apple-system"/>
                <a:hlinkClick r:id="rId5"/>
              </a:rPr>
              <a:t> </a:t>
            </a:r>
            <a:r>
              <a:rPr lang="de-DE" altLang="de-DE" sz="1400" dirty="0" err="1">
                <a:solidFill>
                  <a:srgbClr val="0366D6"/>
                </a:solidFill>
                <a:latin typeface="-apple-system"/>
                <a:hlinkClick r:id="rId5"/>
              </a:rPr>
              <a:t>wiki</a:t>
            </a:r>
            <a:r>
              <a:rPr lang="de-DE" altLang="de-DE" sz="1400" dirty="0">
                <a:solidFill>
                  <a:srgbClr val="24292E"/>
                </a:solidFill>
                <a:latin typeface="-apple-system"/>
              </a:rPr>
              <a:t>.</a:t>
            </a:r>
            <a:endParaRPr lang="de-DE" altLang="de-DE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209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to</a:t>
            </a:r>
            <a:r>
              <a:rPr lang="de-DE" dirty="0"/>
              <a:t> Use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dirty="0"/>
              <a:t>Add </a:t>
            </a:r>
            <a:r>
              <a:rPr lang="de-DE" dirty="0" err="1"/>
              <a:t>Nuget</a:t>
            </a:r>
            <a:r>
              <a:rPr lang="de-DE" dirty="0"/>
              <a:t> Packages</a:t>
            </a:r>
          </a:p>
          <a:p>
            <a:pPr lvl="1"/>
            <a:r>
              <a:rPr lang="de-DE" dirty="0" err="1"/>
              <a:t>Chromely.Core</a:t>
            </a:r>
            <a:endParaRPr lang="de-DE" dirty="0"/>
          </a:p>
          <a:p>
            <a:pPr lvl="1"/>
            <a:r>
              <a:rPr lang="de-DE" dirty="0" err="1"/>
              <a:t>Chromely.CefGlue</a:t>
            </a:r>
            <a:endParaRPr lang="de-DE" dirty="0"/>
          </a:p>
          <a:p>
            <a:pPr lvl="1"/>
            <a:r>
              <a:rPr lang="de-DE" dirty="0" err="1"/>
              <a:t>Chromely.CefGlue.Winapi</a:t>
            </a:r>
            <a:endParaRPr lang="de-DE" dirty="0"/>
          </a:p>
          <a:p>
            <a:pPr lvl="1"/>
            <a:r>
              <a:rPr lang="de-DE" dirty="0" err="1"/>
              <a:t>Chromely.CefGlue.Gtk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Add </a:t>
            </a:r>
            <a:r>
              <a:rPr lang="de-DE" dirty="0" err="1"/>
              <a:t>some</a:t>
            </a:r>
            <a:r>
              <a:rPr lang="de-DE" dirty="0"/>
              <a:t> Hosting Code…</a:t>
            </a:r>
          </a:p>
        </p:txBody>
      </p:sp>
    </p:spTree>
    <p:extLst>
      <p:ext uri="{BB962C8B-B14F-4D97-AF65-F5344CB8AC3E}">
        <p14:creationId xmlns:p14="http://schemas.microsoft.com/office/powerpoint/2010/main" val="1088432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to</a:t>
            </a:r>
            <a:r>
              <a:rPr lang="de-DE" dirty="0"/>
              <a:t> Use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D73A49"/>
                </a:solidFill>
              </a:rPr>
              <a:t>class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6F42C1"/>
                </a:solidFill>
              </a:rPr>
              <a:t>Program</a:t>
            </a:r>
            <a:r>
              <a:rPr lang="de-DE" dirty="0">
                <a:solidFill>
                  <a:srgbClr val="24292E"/>
                </a:solidFill>
              </a:rPr>
              <a:t>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{ </a:t>
            </a:r>
          </a:p>
          <a:p>
            <a:pPr marL="0" indent="0">
              <a:buNone/>
            </a:pPr>
            <a:r>
              <a:rPr lang="en-US" dirty="0">
                <a:solidFill>
                  <a:srgbClr val="24292E"/>
                </a:solidFill>
              </a:rPr>
              <a:t>    </a:t>
            </a:r>
            <a:r>
              <a:rPr lang="en-US" dirty="0">
                <a:solidFill>
                  <a:srgbClr val="D73A49"/>
                </a:solidFill>
              </a:rPr>
              <a:t>static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>
                <a:solidFill>
                  <a:srgbClr val="D73A49"/>
                </a:solidFill>
              </a:rPr>
              <a:t>void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>
                <a:solidFill>
                  <a:srgbClr val="6F42C1"/>
                </a:solidFill>
              </a:rPr>
              <a:t>Main</a:t>
            </a:r>
            <a:r>
              <a:rPr lang="en-US" dirty="0">
                <a:solidFill>
                  <a:srgbClr val="24292E"/>
                </a:solidFill>
              </a:rPr>
              <a:t>(</a:t>
            </a:r>
            <a:r>
              <a:rPr lang="en-US" dirty="0">
                <a:solidFill>
                  <a:srgbClr val="D73A49"/>
                </a:solidFill>
              </a:rPr>
              <a:t>string</a:t>
            </a:r>
            <a:r>
              <a:rPr lang="en-US" dirty="0">
                <a:solidFill>
                  <a:srgbClr val="24292E"/>
                </a:solidFill>
              </a:rPr>
              <a:t>[] </a:t>
            </a:r>
            <a:r>
              <a:rPr lang="en-US" dirty="0" err="1">
                <a:solidFill>
                  <a:srgbClr val="24292E"/>
                </a:solidFill>
              </a:rPr>
              <a:t>args</a:t>
            </a:r>
            <a:r>
              <a:rPr lang="en-US" dirty="0">
                <a:solidFill>
                  <a:srgbClr val="24292E"/>
                </a:solidFill>
              </a:rPr>
              <a:t>)</a:t>
            </a:r>
            <a:br>
              <a:rPr lang="en-US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{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dirty="0" err="1">
                <a:solidFill>
                  <a:srgbClr val="D73A49"/>
                </a:solidFill>
              </a:rPr>
              <a:t>var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startUrl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>
                <a:solidFill>
                  <a:srgbClr val="D73A49"/>
                </a:solidFill>
              </a:rPr>
              <a:t>=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>
                <a:solidFill>
                  <a:srgbClr val="032F62"/>
                </a:solidFill>
              </a:rPr>
              <a:t>"https://google.com"</a:t>
            </a:r>
            <a:r>
              <a:rPr lang="de-DE" dirty="0">
                <a:solidFill>
                  <a:srgbClr val="24292E"/>
                </a:solidFill>
              </a:rPr>
              <a:t>;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dirty="0" err="1">
                <a:solidFill>
                  <a:srgbClr val="D73A49"/>
                </a:solidFill>
              </a:rPr>
              <a:t>var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config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>
                <a:solidFill>
                  <a:srgbClr val="D73A49"/>
                </a:solidFill>
              </a:rPr>
              <a:t>=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ChromelyConfiguration</a:t>
            </a:r>
            <a:r>
              <a:rPr lang="de-DE" dirty="0">
                <a:solidFill>
                  <a:srgbClr val="24292E"/>
                </a:solidFill>
              </a:rPr>
              <a:t> .</a:t>
            </a:r>
            <a:r>
              <a:rPr lang="de-DE" dirty="0">
                <a:solidFill>
                  <a:srgbClr val="6F42C1"/>
                </a:solidFill>
              </a:rPr>
              <a:t>Create</a:t>
            </a:r>
            <a:r>
              <a:rPr lang="de-DE" dirty="0">
                <a:solidFill>
                  <a:srgbClr val="24292E"/>
                </a:solidFill>
              </a:rPr>
              <a:t>()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WithHostMode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WindowState.Normal</a:t>
            </a:r>
            <a:r>
              <a:rPr lang="de-DE" dirty="0">
                <a:solidFill>
                  <a:srgbClr val="24292E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WithHostTitle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32F62"/>
                </a:solidFill>
              </a:rPr>
              <a:t>"</a:t>
            </a:r>
            <a:r>
              <a:rPr lang="de-DE" dirty="0" err="1">
                <a:solidFill>
                  <a:srgbClr val="032F62"/>
                </a:solidFill>
              </a:rPr>
              <a:t>chromely</a:t>
            </a:r>
            <a:r>
              <a:rPr lang="de-DE" dirty="0">
                <a:solidFill>
                  <a:srgbClr val="032F62"/>
                </a:solidFill>
              </a:rPr>
              <a:t>"</a:t>
            </a:r>
            <a:r>
              <a:rPr lang="de-DE" dirty="0">
                <a:solidFill>
                  <a:srgbClr val="24292E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WithHostIconFile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32F62"/>
                </a:solidFill>
              </a:rPr>
              <a:t>"chromely.ico"</a:t>
            </a:r>
            <a:r>
              <a:rPr lang="de-DE" dirty="0">
                <a:solidFill>
                  <a:srgbClr val="24292E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WithAppArgs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args</a:t>
            </a:r>
            <a:r>
              <a:rPr lang="de-DE" dirty="0">
                <a:solidFill>
                  <a:srgbClr val="24292E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WithHostBounds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05CC5"/>
                </a:solidFill>
              </a:rPr>
              <a:t>1000</a:t>
            </a:r>
            <a:r>
              <a:rPr lang="de-DE" dirty="0">
                <a:solidFill>
                  <a:srgbClr val="24292E"/>
                </a:solidFill>
              </a:rPr>
              <a:t>, </a:t>
            </a:r>
            <a:r>
              <a:rPr lang="de-DE" dirty="0">
                <a:solidFill>
                  <a:srgbClr val="005CC5"/>
                </a:solidFill>
              </a:rPr>
              <a:t>600</a:t>
            </a:r>
            <a:r>
              <a:rPr lang="de-DE" dirty="0">
                <a:solidFill>
                  <a:srgbClr val="24292E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WithStartUrl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startUrl</a:t>
            </a:r>
            <a:r>
              <a:rPr lang="de-DE" dirty="0">
                <a:solidFill>
                  <a:srgbClr val="24292E"/>
                </a:solidFill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24292E"/>
                </a:solidFill>
              </a:rPr>
              <a:t>        </a:t>
            </a:r>
            <a:r>
              <a:rPr lang="en-US" dirty="0">
                <a:solidFill>
                  <a:srgbClr val="D73A49"/>
                </a:solidFill>
              </a:rPr>
              <a:t>using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>
                <a:solidFill>
                  <a:srgbClr val="D73A49"/>
                </a:solidFill>
              </a:rPr>
              <a:t>var</a:t>
            </a:r>
            <a:r>
              <a:rPr lang="en-US" dirty="0">
                <a:solidFill>
                  <a:srgbClr val="24292E"/>
                </a:solidFill>
              </a:rPr>
              <a:t> window </a:t>
            </a:r>
            <a:r>
              <a:rPr lang="en-US" dirty="0">
                <a:solidFill>
                  <a:srgbClr val="D73A49"/>
                </a:solidFill>
              </a:rPr>
              <a:t>=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 err="1">
                <a:solidFill>
                  <a:srgbClr val="24292E"/>
                </a:solidFill>
              </a:rPr>
              <a:t>ChromelyWindow.</a:t>
            </a:r>
            <a:r>
              <a:rPr lang="en-US" dirty="0" err="1">
                <a:solidFill>
                  <a:srgbClr val="6F42C1"/>
                </a:solidFill>
              </a:rPr>
              <a:t>Create</a:t>
            </a:r>
            <a:r>
              <a:rPr lang="en-US" dirty="0">
                <a:solidFill>
                  <a:srgbClr val="24292E"/>
                </a:solidFill>
              </a:rPr>
              <a:t>(config); </a:t>
            </a:r>
            <a:br>
              <a:rPr lang="en-US" dirty="0">
                <a:solidFill>
                  <a:srgbClr val="24292E"/>
                </a:solidFill>
              </a:rPr>
            </a:br>
            <a:r>
              <a:rPr lang="en-US" dirty="0">
                <a:solidFill>
                  <a:srgbClr val="24292E"/>
                </a:solidFill>
              </a:rPr>
              <a:t>        </a:t>
            </a:r>
            <a:r>
              <a:rPr lang="de-DE" dirty="0" err="1">
                <a:solidFill>
                  <a:srgbClr val="24292E"/>
                </a:solidFill>
              </a:rPr>
              <a:t>window.</a:t>
            </a:r>
            <a:r>
              <a:rPr lang="de-DE" dirty="0" err="1">
                <a:solidFill>
                  <a:srgbClr val="6F42C1"/>
                </a:solidFill>
              </a:rPr>
              <a:t>Run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args</a:t>
            </a:r>
            <a:r>
              <a:rPr lang="de-DE" dirty="0">
                <a:solidFill>
                  <a:srgbClr val="24292E"/>
                </a:solidFill>
              </a:rPr>
              <a:t>);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}</a:t>
            </a:r>
            <a:r>
              <a:rPr lang="de-DE" sz="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de-DE" sz="6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F3B6F6-B683-43DA-BE01-37517422C6AB}"/>
              </a:ext>
            </a:extLst>
          </p:cNvPr>
          <p:cNvSpPr txBox="1"/>
          <p:nvPr/>
        </p:nvSpPr>
        <p:spPr>
          <a:xfrm>
            <a:off x="4349363" y="6308209"/>
            <a:ext cx="769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</a:t>
            </a:r>
            <a:r>
              <a:rPr lang="de-DE" dirty="0" err="1"/>
              <a:t>chromelyapps</a:t>
            </a:r>
            <a:r>
              <a:rPr lang="de-DE" dirty="0"/>
              <a:t>, 26.06.2019, </a:t>
            </a:r>
            <a:r>
              <a:rPr lang="de-DE" dirty="0">
                <a:hlinkClick r:id="rId3"/>
              </a:rPr>
              <a:t>https://github.com/chromelyapps/Chromely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6362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Bringing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togeter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380"/>
            <a:ext cx="10515600" cy="54506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200" dirty="0" err="1">
                <a:solidFill>
                  <a:srgbClr val="D73A49"/>
                </a:solidFill>
              </a:rPr>
              <a:t>class</a:t>
            </a:r>
            <a:r>
              <a:rPr lang="de-DE" sz="1200" dirty="0">
                <a:solidFill>
                  <a:srgbClr val="24292E"/>
                </a:solidFill>
              </a:rPr>
              <a:t> </a:t>
            </a:r>
            <a:r>
              <a:rPr lang="de-DE" sz="1200" dirty="0" err="1">
                <a:solidFill>
                  <a:srgbClr val="6F42C1"/>
                </a:solidFill>
              </a:rPr>
              <a:t>Program</a:t>
            </a:r>
            <a:r>
              <a:rPr lang="de-DE" sz="1200" dirty="0">
                <a:solidFill>
                  <a:srgbClr val="24292E"/>
                </a:solidFill>
              </a:rPr>
              <a:t> </a:t>
            </a:r>
            <a:br>
              <a:rPr lang="de-DE" sz="1200" dirty="0">
                <a:solidFill>
                  <a:srgbClr val="24292E"/>
                </a:solidFill>
              </a:rPr>
            </a:br>
            <a:r>
              <a:rPr lang="de-DE" sz="1200" dirty="0">
                <a:solidFill>
                  <a:srgbClr val="24292E"/>
                </a:solidFill>
              </a:rPr>
              <a:t>{ </a:t>
            </a:r>
            <a:br>
              <a:rPr lang="de-DE" sz="1200" dirty="0">
                <a:solidFill>
                  <a:srgbClr val="24292E"/>
                </a:solidFill>
              </a:rPr>
            </a:br>
            <a:r>
              <a:rPr lang="en-US" sz="1200" dirty="0">
                <a:solidFill>
                  <a:srgbClr val="24292E"/>
                </a:solidFill>
              </a:rPr>
              <a:t>    </a:t>
            </a:r>
            <a:r>
              <a:rPr lang="en-US" sz="1200" dirty="0">
                <a:solidFill>
                  <a:srgbClr val="D73A49"/>
                </a:solidFill>
              </a:rPr>
              <a:t>static</a:t>
            </a:r>
            <a:r>
              <a:rPr lang="en-US" sz="1200" dirty="0">
                <a:solidFill>
                  <a:srgbClr val="24292E"/>
                </a:solidFill>
              </a:rPr>
              <a:t> </a:t>
            </a:r>
            <a:r>
              <a:rPr lang="en-US" sz="1200" dirty="0">
                <a:solidFill>
                  <a:srgbClr val="D73A49"/>
                </a:solidFill>
              </a:rPr>
              <a:t>void</a:t>
            </a:r>
            <a:r>
              <a:rPr lang="en-US" sz="1200" dirty="0">
                <a:solidFill>
                  <a:srgbClr val="24292E"/>
                </a:solidFill>
              </a:rPr>
              <a:t> </a:t>
            </a:r>
            <a:r>
              <a:rPr lang="en-US" sz="1200" dirty="0">
                <a:solidFill>
                  <a:srgbClr val="6F42C1"/>
                </a:solidFill>
              </a:rPr>
              <a:t>Main</a:t>
            </a:r>
            <a:r>
              <a:rPr lang="en-US" sz="1200" dirty="0">
                <a:solidFill>
                  <a:srgbClr val="24292E"/>
                </a:solidFill>
              </a:rPr>
              <a:t>(</a:t>
            </a:r>
            <a:r>
              <a:rPr lang="en-US" sz="1200" dirty="0">
                <a:solidFill>
                  <a:srgbClr val="D73A49"/>
                </a:solidFill>
              </a:rPr>
              <a:t>string</a:t>
            </a:r>
            <a:r>
              <a:rPr lang="en-US" sz="1200" dirty="0">
                <a:solidFill>
                  <a:srgbClr val="24292E"/>
                </a:solidFill>
              </a:rPr>
              <a:t>[] </a:t>
            </a:r>
            <a:r>
              <a:rPr lang="en-US" sz="1200" dirty="0" err="1">
                <a:solidFill>
                  <a:srgbClr val="24292E"/>
                </a:solidFill>
              </a:rPr>
              <a:t>args</a:t>
            </a:r>
            <a:r>
              <a:rPr lang="en-US" sz="1200" dirty="0">
                <a:solidFill>
                  <a:srgbClr val="24292E"/>
                </a:solidFill>
              </a:rPr>
              <a:t>)</a:t>
            </a:r>
            <a:br>
              <a:rPr lang="en-US" sz="1200" dirty="0">
                <a:solidFill>
                  <a:srgbClr val="24292E"/>
                </a:solidFill>
              </a:rPr>
            </a:br>
            <a:r>
              <a:rPr lang="de-DE" sz="1200" dirty="0">
                <a:solidFill>
                  <a:srgbClr val="24292E"/>
                </a:solidFill>
              </a:rPr>
              <a:t>    {</a:t>
            </a:r>
            <a:br>
              <a:rPr lang="de-DE" sz="1200" dirty="0">
                <a:solidFill>
                  <a:srgbClr val="24292E"/>
                </a:solidFill>
              </a:rPr>
            </a:br>
            <a:r>
              <a:rPr lang="de-DE" sz="1200" dirty="0">
                <a:solidFill>
                  <a:srgbClr val="24292E"/>
                </a:solidFill>
              </a:rPr>
              <a:t>        </a:t>
            </a:r>
            <a:r>
              <a:rPr lang="de-DE" altLang="de-DE" sz="1200" dirty="0">
                <a:solidFill>
                  <a:srgbClr val="6A737D"/>
                </a:solidFill>
                <a:latin typeface="SFMono-Regular"/>
              </a:rPr>
              <a:t>// </a:t>
            </a:r>
            <a:r>
              <a:rPr lang="de-DE" altLang="de-DE" sz="1200" dirty="0" err="1">
                <a:solidFill>
                  <a:srgbClr val="6A737D"/>
                </a:solidFill>
                <a:latin typeface="SFMono-Regular"/>
              </a:rPr>
              <a:t>stonehenge</a:t>
            </a:r>
            <a:r>
              <a:rPr lang="de-DE" altLang="de-DE" sz="1200" dirty="0">
                <a:solidFill>
                  <a:srgbClr val="6A737D"/>
                </a:solidFill>
                <a:latin typeface="SFMono-Regular"/>
              </a:rPr>
              <a:t> Backend</a:t>
            </a:r>
            <a:br>
              <a:rPr lang="de-DE" altLang="de-DE" sz="1200" dirty="0">
                <a:latin typeface="Arial" panose="020B0604020202020204" pitchFamily="34" charset="0"/>
              </a:rPr>
            </a:br>
            <a:r>
              <a:rPr lang="de-DE" sz="1200" dirty="0">
                <a:solidFill>
                  <a:srgbClr val="24292E"/>
                </a:solidFill>
              </a:rPr>
              <a:t>        </a:t>
            </a:r>
            <a:r>
              <a:rPr lang="de-DE" altLang="de-DE" sz="1200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200" dirty="0" err="1">
                <a:solidFill>
                  <a:srgbClr val="24292E"/>
                </a:solidFill>
                <a:latin typeface="SFMono-Regular"/>
              </a:rPr>
              <a:t>provider</a:t>
            </a:r>
            <a:r>
              <a:rPr lang="de-DE" altLang="de-DE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2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200" dirty="0" err="1">
                <a:solidFill>
                  <a:srgbClr val="24292E"/>
                </a:solidFill>
                <a:latin typeface="SFMono-Regular"/>
              </a:rPr>
              <a:t>StonehengeResourceLoader</a:t>
            </a:r>
            <a:r>
              <a:rPr lang="de-DE" altLang="de-DE" sz="1200" dirty="0">
                <a:solidFill>
                  <a:srgbClr val="24292E"/>
                </a:solidFill>
                <a:latin typeface="SFMono-Regular"/>
              </a:rPr>
              <a:t> .</a:t>
            </a:r>
            <a:r>
              <a:rPr lang="de-DE" altLang="de-DE" sz="1200" dirty="0" err="1">
                <a:solidFill>
                  <a:srgbClr val="6F42C1"/>
                </a:solidFill>
                <a:latin typeface="SFMono-Regular"/>
              </a:rPr>
              <a:t>CreateDefaultLoader</a:t>
            </a:r>
            <a:r>
              <a:rPr lang="de-DE" altLang="de-DE" sz="12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sz="1200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200" dirty="0" err="1">
                <a:solidFill>
                  <a:srgbClr val="6F42C1"/>
                </a:solidFill>
                <a:latin typeface="SFMono-Regular"/>
              </a:rPr>
              <a:t>VueResourceProvider</a:t>
            </a:r>
            <a:r>
              <a:rPr lang="de-DE" altLang="de-DE" sz="1200" dirty="0">
                <a:solidFill>
                  <a:srgbClr val="24292E"/>
                </a:solidFill>
                <a:latin typeface="SFMono-Regular"/>
              </a:rPr>
              <a:t>());</a:t>
            </a:r>
            <a:br>
              <a:rPr lang="de-DE" altLang="de-DE" sz="1200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sz="1200" dirty="0">
                <a:solidFill>
                  <a:srgbClr val="24292E"/>
                </a:solidFill>
                <a:latin typeface="SFMono-Regular"/>
              </a:rPr>
              <a:t>        </a:t>
            </a:r>
            <a:r>
              <a:rPr lang="de-DE" altLang="de-DE" sz="1200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200" dirty="0" err="1">
                <a:solidFill>
                  <a:srgbClr val="24292E"/>
                </a:solidFill>
                <a:latin typeface="SFMono-Regular"/>
              </a:rPr>
              <a:t>options</a:t>
            </a:r>
            <a:r>
              <a:rPr lang="de-DE" altLang="de-DE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2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200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200" dirty="0" err="1">
                <a:solidFill>
                  <a:srgbClr val="6F42C1"/>
                </a:solidFill>
                <a:latin typeface="SFMono-Regular"/>
              </a:rPr>
              <a:t>StonehengeHostOptions</a:t>
            </a:r>
            <a:r>
              <a:rPr lang="de-DE" altLang="de-DE" sz="1200" dirty="0">
                <a:solidFill>
                  <a:srgbClr val="24292E"/>
                </a:solidFill>
                <a:latin typeface="SFMono-Regular"/>
              </a:rPr>
              <a:t> { Title </a:t>
            </a:r>
            <a:r>
              <a:rPr lang="de-DE" altLang="de-DE" sz="12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200" dirty="0">
                <a:solidFill>
                  <a:srgbClr val="032F62"/>
                </a:solidFill>
                <a:latin typeface="SFMono-Regular"/>
              </a:rPr>
              <a:t>"Demo"</a:t>
            </a:r>
            <a:r>
              <a:rPr lang="de-DE" altLang="de-DE" sz="12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sz="1200" dirty="0" err="1">
                <a:solidFill>
                  <a:srgbClr val="24292E"/>
                </a:solidFill>
                <a:latin typeface="SFMono-Regular"/>
              </a:rPr>
              <a:t>StartPage</a:t>
            </a:r>
            <a:r>
              <a:rPr lang="de-DE" altLang="de-DE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2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2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sz="1200" dirty="0" err="1">
                <a:solidFill>
                  <a:srgbClr val="032F62"/>
                </a:solidFill>
                <a:latin typeface="SFMono-Regular"/>
              </a:rPr>
              <a:t>start</a:t>
            </a:r>
            <a:r>
              <a:rPr lang="de-DE" altLang="de-DE" sz="12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sz="1200" dirty="0">
                <a:solidFill>
                  <a:srgbClr val="24292E"/>
                </a:solidFill>
                <a:latin typeface="SFMono-Regular"/>
              </a:rPr>
              <a:t>, };</a:t>
            </a:r>
            <a:br>
              <a:rPr lang="de-DE" altLang="de-DE" sz="1200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sz="1200" dirty="0">
                <a:solidFill>
                  <a:srgbClr val="24292E"/>
                </a:solidFill>
                <a:latin typeface="SFMono-Regular"/>
              </a:rPr>
              <a:t>        </a:t>
            </a:r>
            <a:r>
              <a:rPr lang="de-DE" altLang="de-DE" sz="1200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200" dirty="0">
                <a:solidFill>
                  <a:srgbClr val="24292E"/>
                </a:solidFill>
                <a:highlight>
                  <a:srgbClr val="FFFF00"/>
                </a:highlight>
                <a:latin typeface="SFMono-Regular"/>
              </a:rPr>
              <a:t>host</a:t>
            </a:r>
            <a:r>
              <a:rPr lang="de-DE" altLang="de-DE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2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200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200" dirty="0" err="1">
                <a:solidFill>
                  <a:srgbClr val="6F42C1"/>
                </a:solidFill>
                <a:latin typeface="SFMono-Regular"/>
              </a:rPr>
              <a:t>KestrelHost</a:t>
            </a:r>
            <a:r>
              <a:rPr lang="de-DE" altLang="de-DE" sz="12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sz="1200" dirty="0" err="1">
                <a:solidFill>
                  <a:srgbClr val="24292E"/>
                </a:solidFill>
                <a:latin typeface="SFMono-Regular"/>
              </a:rPr>
              <a:t>provider</a:t>
            </a:r>
            <a:r>
              <a:rPr lang="de-DE" altLang="de-DE" sz="12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sz="1200" dirty="0" err="1">
                <a:solidFill>
                  <a:srgbClr val="24292E"/>
                </a:solidFill>
                <a:latin typeface="SFMono-Regular"/>
              </a:rPr>
              <a:t>options</a:t>
            </a:r>
            <a:r>
              <a:rPr lang="de-DE" altLang="de-DE" sz="1200" dirty="0">
                <a:solidFill>
                  <a:srgbClr val="24292E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de-DE" altLang="de-DE" sz="1200" dirty="0">
                <a:solidFill>
                  <a:srgbClr val="24292E"/>
                </a:solidFill>
                <a:latin typeface="SFMono-Regular"/>
              </a:rPr>
              <a:t>        </a:t>
            </a:r>
            <a:r>
              <a:rPr lang="de-DE" altLang="de-DE" sz="1200" dirty="0" err="1">
                <a:solidFill>
                  <a:srgbClr val="D73A49"/>
                </a:solidFill>
                <a:latin typeface="SFMono-Regular"/>
              </a:rPr>
              <a:t>if</a:t>
            </a:r>
            <a:r>
              <a:rPr lang="de-DE" altLang="de-DE" sz="1200" dirty="0">
                <a:solidFill>
                  <a:srgbClr val="24292E"/>
                </a:solidFill>
                <a:latin typeface="SFMono-Regular"/>
              </a:rPr>
              <a:t> (</a:t>
            </a:r>
            <a:r>
              <a:rPr lang="de-DE" altLang="de-DE" sz="1200" dirty="0">
                <a:solidFill>
                  <a:srgbClr val="D73A49"/>
                </a:solidFill>
                <a:latin typeface="SFMono-Regular"/>
              </a:rPr>
              <a:t>!</a:t>
            </a:r>
            <a:r>
              <a:rPr lang="de-DE" altLang="de-DE" sz="1200" dirty="0" err="1">
                <a:solidFill>
                  <a:srgbClr val="24292E"/>
                </a:solidFill>
                <a:highlight>
                  <a:srgbClr val="FFFF00"/>
                </a:highlight>
                <a:latin typeface="SFMono-Regular"/>
              </a:rPr>
              <a:t>host</a:t>
            </a:r>
            <a:r>
              <a:rPr lang="de-DE" altLang="de-DE" sz="1200" dirty="0" err="1">
                <a:solidFill>
                  <a:srgbClr val="24292E"/>
                </a:solidFill>
                <a:latin typeface="SFMono-Regular"/>
              </a:rPr>
              <a:t>.</a:t>
            </a:r>
            <a:r>
              <a:rPr lang="de-DE" altLang="de-DE" sz="1200" dirty="0" err="1">
                <a:solidFill>
                  <a:srgbClr val="6F42C1"/>
                </a:solidFill>
                <a:latin typeface="SFMono-Regular"/>
              </a:rPr>
              <a:t>Start</a:t>
            </a:r>
            <a:r>
              <a:rPr lang="de-DE" altLang="de-DE" sz="12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sz="12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sz="1200" dirty="0" err="1">
                <a:solidFill>
                  <a:srgbClr val="032F62"/>
                </a:solidFill>
                <a:latin typeface="SFMono-Regular"/>
              </a:rPr>
              <a:t>localhost</a:t>
            </a:r>
            <a:r>
              <a:rPr lang="de-DE" altLang="de-DE" sz="12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sz="12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sz="1200" dirty="0">
                <a:solidFill>
                  <a:srgbClr val="005CC5"/>
                </a:solidFill>
                <a:latin typeface="SFMono-Regular"/>
              </a:rPr>
              <a:t>32000</a:t>
            </a:r>
            <a:r>
              <a:rPr lang="de-DE" altLang="de-DE" sz="1200" dirty="0">
                <a:solidFill>
                  <a:srgbClr val="24292E"/>
                </a:solidFill>
                <a:latin typeface="SFMono-Regular"/>
              </a:rPr>
              <a:t>)) </a:t>
            </a:r>
            <a:br>
              <a:rPr lang="de-DE" altLang="de-DE" sz="1200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sz="1200" dirty="0">
                <a:solidFill>
                  <a:srgbClr val="24292E"/>
                </a:solidFill>
                <a:latin typeface="SFMono-Regular"/>
              </a:rPr>
              <a:t>        { </a:t>
            </a:r>
            <a:br>
              <a:rPr lang="de-DE" altLang="de-DE" sz="1200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sz="1200" dirty="0">
                <a:solidFill>
                  <a:srgbClr val="24292E"/>
                </a:solidFill>
                <a:latin typeface="SFMono-Regular"/>
              </a:rPr>
              <a:t>            </a:t>
            </a:r>
            <a:r>
              <a:rPr lang="de-DE" altLang="de-DE" sz="1200" dirty="0" err="1">
                <a:solidFill>
                  <a:srgbClr val="24292E"/>
                </a:solidFill>
                <a:latin typeface="SFMono-Regular"/>
              </a:rPr>
              <a:t>Console.</a:t>
            </a:r>
            <a:r>
              <a:rPr lang="de-DE" altLang="de-DE" sz="1200" dirty="0" err="1">
                <a:solidFill>
                  <a:srgbClr val="6F42C1"/>
                </a:solidFill>
                <a:latin typeface="SFMono-Regular"/>
              </a:rPr>
              <a:t>WriteLine</a:t>
            </a:r>
            <a:r>
              <a:rPr lang="de-DE" altLang="de-DE" sz="12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sz="1200" dirty="0">
                <a:solidFill>
                  <a:srgbClr val="032F62"/>
                </a:solidFill>
                <a:latin typeface="SFMono-Regular"/>
              </a:rPr>
              <a:t>@"</a:t>
            </a:r>
            <a:r>
              <a:rPr lang="de-DE" altLang="de-DE" sz="1200" dirty="0" err="1">
                <a:solidFill>
                  <a:srgbClr val="032F62"/>
                </a:solidFill>
                <a:latin typeface="SFMono-Regular"/>
              </a:rPr>
              <a:t>Failed</a:t>
            </a:r>
            <a:r>
              <a:rPr lang="de-DE" altLang="de-DE" sz="1200" dirty="0">
                <a:solidFill>
                  <a:srgbClr val="032F62"/>
                </a:solidFill>
                <a:latin typeface="SFMono-Regular"/>
              </a:rPr>
              <a:t> </a:t>
            </a:r>
            <a:r>
              <a:rPr lang="de-DE" altLang="de-DE" sz="1200" dirty="0" err="1">
                <a:solidFill>
                  <a:srgbClr val="032F62"/>
                </a:solidFill>
                <a:latin typeface="SFMono-Regular"/>
              </a:rPr>
              <a:t>to</a:t>
            </a:r>
            <a:r>
              <a:rPr lang="de-DE" altLang="de-DE" sz="1200" dirty="0">
                <a:solidFill>
                  <a:srgbClr val="032F62"/>
                </a:solidFill>
                <a:latin typeface="SFMono-Regular"/>
              </a:rPr>
              <a:t> </a:t>
            </a:r>
            <a:r>
              <a:rPr lang="de-DE" altLang="de-DE" sz="1200" dirty="0" err="1">
                <a:solidFill>
                  <a:srgbClr val="032F62"/>
                </a:solidFill>
                <a:latin typeface="SFMono-Regular"/>
              </a:rPr>
              <a:t>start</a:t>
            </a:r>
            <a:r>
              <a:rPr lang="de-DE" altLang="de-DE" sz="1200" dirty="0">
                <a:solidFill>
                  <a:srgbClr val="032F62"/>
                </a:solidFill>
                <a:latin typeface="SFMono-Regular"/>
              </a:rPr>
              <a:t> </a:t>
            </a:r>
            <a:r>
              <a:rPr lang="de-DE" altLang="de-DE" sz="1200" dirty="0" err="1">
                <a:solidFill>
                  <a:srgbClr val="032F62"/>
                </a:solidFill>
                <a:latin typeface="SFMono-Regular"/>
              </a:rPr>
              <a:t>server</a:t>
            </a:r>
            <a:r>
              <a:rPr lang="de-DE" altLang="de-DE" sz="1200" dirty="0">
                <a:solidFill>
                  <a:srgbClr val="032F62"/>
                </a:solidFill>
                <a:latin typeface="SFMono-Regular"/>
              </a:rPr>
              <a:t> on: "</a:t>
            </a:r>
            <a:r>
              <a:rPr lang="de-DE" altLang="de-DE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200" dirty="0">
                <a:solidFill>
                  <a:srgbClr val="D73A49"/>
                </a:solidFill>
                <a:latin typeface="SFMono-Regular"/>
              </a:rPr>
              <a:t>+</a:t>
            </a:r>
            <a:r>
              <a:rPr lang="de-DE" altLang="de-DE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200" dirty="0" err="1">
                <a:solidFill>
                  <a:srgbClr val="24292E"/>
                </a:solidFill>
                <a:latin typeface="SFMono-Regular"/>
              </a:rPr>
              <a:t>server.BaseUrl</a:t>
            </a:r>
            <a:r>
              <a:rPr lang="de-DE" altLang="de-DE" sz="1200" dirty="0">
                <a:solidFill>
                  <a:srgbClr val="24292E"/>
                </a:solidFill>
                <a:latin typeface="SFMono-Regular"/>
              </a:rPr>
              <a:t>); </a:t>
            </a:r>
            <a:br>
              <a:rPr lang="de-DE" altLang="de-DE" sz="1200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sz="1200" dirty="0">
                <a:solidFill>
                  <a:srgbClr val="24292E"/>
                </a:solidFill>
                <a:latin typeface="SFMono-Regular"/>
              </a:rPr>
              <a:t>            </a:t>
            </a:r>
            <a:r>
              <a:rPr lang="de-DE" altLang="de-DE" sz="1200" dirty="0" err="1">
                <a:solidFill>
                  <a:srgbClr val="24292E"/>
                </a:solidFill>
                <a:latin typeface="SFMono-Regular"/>
              </a:rPr>
              <a:t>Environment.</a:t>
            </a:r>
            <a:r>
              <a:rPr lang="de-DE" altLang="de-DE" sz="1200" dirty="0" err="1">
                <a:solidFill>
                  <a:srgbClr val="6F42C1"/>
                </a:solidFill>
                <a:latin typeface="SFMono-Regular"/>
              </a:rPr>
              <a:t>Exit</a:t>
            </a:r>
            <a:r>
              <a:rPr lang="de-DE" altLang="de-DE" sz="12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sz="1200" dirty="0">
                <a:solidFill>
                  <a:srgbClr val="005CC5"/>
                </a:solidFill>
                <a:latin typeface="SFMono-Regular"/>
              </a:rPr>
              <a:t>1</a:t>
            </a:r>
            <a:r>
              <a:rPr lang="de-DE" altLang="de-DE" sz="1200" dirty="0">
                <a:solidFill>
                  <a:srgbClr val="24292E"/>
                </a:solidFill>
                <a:latin typeface="SFMono-Regular"/>
              </a:rPr>
              <a:t>); </a:t>
            </a:r>
            <a:br>
              <a:rPr lang="de-DE" altLang="de-DE" sz="1200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sz="1200" dirty="0">
                <a:solidFill>
                  <a:srgbClr val="24292E"/>
                </a:solidFill>
                <a:latin typeface="SFMono-Regular"/>
              </a:rPr>
              <a:t>        }</a:t>
            </a:r>
            <a:r>
              <a:rPr lang="de-DE" altLang="de-DE" sz="1200" dirty="0"/>
              <a:t> </a:t>
            </a:r>
            <a:endParaRPr lang="de-DE" altLang="de-DE" sz="1200" dirty="0"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lang="de-DE" sz="1200" dirty="0">
                <a:solidFill>
                  <a:srgbClr val="24292E"/>
                </a:solidFill>
              </a:rPr>
            </a:br>
            <a:r>
              <a:rPr lang="de-DE" sz="1200" dirty="0">
                <a:solidFill>
                  <a:srgbClr val="24292E"/>
                </a:solidFill>
              </a:rPr>
              <a:t>        </a:t>
            </a:r>
            <a:r>
              <a:rPr lang="de-DE" altLang="de-DE" sz="1400" dirty="0">
                <a:solidFill>
                  <a:srgbClr val="6A737D"/>
                </a:solidFill>
                <a:latin typeface="SFMono-Regular"/>
              </a:rPr>
              <a:t>// </a:t>
            </a:r>
            <a:r>
              <a:rPr lang="de-DE" altLang="de-DE" sz="1400" dirty="0" err="1">
                <a:solidFill>
                  <a:srgbClr val="6A737D"/>
                </a:solidFill>
                <a:latin typeface="SFMono-Regular"/>
              </a:rPr>
              <a:t>Chromely</a:t>
            </a:r>
            <a:r>
              <a:rPr lang="de-DE" altLang="de-DE" sz="1400" dirty="0">
                <a:solidFill>
                  <a:srgbClr val="6A737D"/>
                </a:solidFill>
                <a:latin typeface="SFMono-Regular"/>
              </a:rPr>
              <a:t> Frontend</a:t>
            </a:r>
            <a:br>
              <a:rPr lang="de-DE" altLang="de-DE" sz="1400" dirty="0">
                <a:latin typeface="Arial" panose="020B0604020202020204" pitchFamily="34" charset="0"/>
              </a:rPr>
            </a:br>
            <a:r>
              <a:rPr lang="de-DE" sz="1400" dirty="0">
                <a:solidFill>
                  <a:srgbClr val="24292E"/>
                </a:solidFill>
              </a:rPr>
              <a:t>        </a:t>
            </a:r>
            <a:r>
              <a:rPr lang="de-DE" sz="1400" dirty="0" err="1">
                <a:solidFill>
                  <a:srgbClr val="D73A49"/>
                </a:solidFill>
              </a:rPr>
              <a:t>var</a:t>
            </a:r>
            <a:r>
              <a:rPr lang="de-DE" sz="1400" dirty="0">
                <a:solidFill>
                  <a:srgbClr val="24292E"/>
                </a:solidFill>
              </a:rPr>
              <a:t> </a:t>
            </a:r>
            <a:r>
              <a:rPr lang="de-DE" sz="1400" dirty="0" err="1">
                <a:solidFill>
                  <a:srgbClr val="24292E"/>
                </a:solidFill>
              </a:rPr>
              <a:t>config</a:t>
            </a:r>
            <a:r>
              <a:rPr lang="de-DE" sz="1400" dirty="0">
                <a:solidFill>
                  <a:srgbClr val="24292E"/>
                </a:solidFill>
              </a:rPr>
              <a:t> </a:t>
            </a:r>
            <a:r>
              <a:rPr lang="de-DE" sz="1400" dirty="0">
                <a:solidFill>
                  <a:srgbClr val="D73A49"/>
                </a:solidFill>
              </a:rPr>
              <a:t>=</a:t>
            </a:r>
            <a:r>
              <a:rPr lang="de-DE" sz="1400" dirty="0">
                <a:solidFill>
                  <a:srgbClr val="24292E"/>
                </a:solidFill>
              </a:rPr>
              <a:t> </a:t>
            </a:r>
            <a:r>
              <a:rPr lang="de-DE" sz="1400" dirty="0" err="1">
                <a:solidFill>
                  <a:srgbClr val="24292E"/>
                </a:solidFill>
              </a:rPr>
              <a:t>ChromelyConfiguration</a:t>
            </a:r>
            <a:r>
              <a:rPr lang="de-DE" sz="1400" dirty="0">
                <a:solidFill>
                  <a:srgbClr val="24292E"/>
                </a:solidFill>
              </a:rPr>
              <a:t> .</a:t>
            </a:r>
            <a:r>
              <a:rPr lang="de-DE" sz="1400" dirty="0">
                <a:solidFill>
                  <a:srgbClr val="6F42C1"/>
                </a:solidFill>
              </a:rPr>
              <a:t>Create</a:t>
            </a:r>
            <a:r>
              <a:rPr lang="de-DE" sz="1400" dirty="0">
                <a:solidFill>
                  <a:srgbClr val="24292E"/>
                </a:solidFill>
              </a:rPr>
              <a:t>() </a:t>
            </a:r>
            <a:br>
              <a:rPr lang="de-DE" sz="1400" dirty="0">
                <a:solidFill>
                  <a:srgbClr val="24292E"/>
                </a:solidFill>
              </a:rPr>
            </a:br>
            <a:r>
              <a:rPr lang="de-DE" sz="1400" dirty="0">
                <a:solidFill>
                  <a:srgbClr val="24292E"/>
                </a:solidFill>
              </a:rPr>
              <a:t>	.</a:t>
            </a:r>
            <a:r>
              <a:rPr lang="de-DE" sz="1400" dirty="0" err="1">
                <a:solidFill>
                  <a:srgbClr val="6F42C1"/>
                </a:solidFill>
              </a:rPr>
              <a:t>WithHostMode</a:t>
            </a:r>
            <a:r>
              <a:rPr lang="de-DE" sz="1400" dirty="0">
                <a:solidFill>
                  <a:srgbClr val="24292E"/>
                </a:solidFill>
              </a:rPr>
              <a:t>(</a:t>
            </a:r>
            <a:r>
              <a:rPr lang="de-DE" sz="1400" dirty="0" err="1">
                <a:solidFill>
                  <a:srgbClr val="24292E"/>
                </a:solidFill>
              </a:rPr>
              <a:t>WindowState.Normal</a:t>
            </a:r>
            <a:r>
              <a:rPr lang="de-DE" sz="1400" dirty="0">
                <a:solidFill>
                  <a:srgbClr val="24292E"/>
                </a:solidFill>
              </a:rPr>
              <a:t>) </a:t>
            </a:r>
            <a:br>
              <a:rPr lang="de-DE" sz="1400" dirty="0">
                <a:solidFill>
                  <a:srgbClr val="24292E"/>
                </a:solidFill>
              </a:rPr>
            </a:br>
            <a:r>
              <a:rPr lang="de-DE" sz="1400" dirty="0">
                <a:solidFill>
                  <a:srgbClr val="24292E"/>
                </a:solidFill>
              </a:rPr>
              <a:t>	.</a:t>
            </a:r>
            <a:r>
              <a:rPr lang="de-DE" sz="1400" dirty="0" err="1">
                <a:solidFill>
                  <a:srgbClr val="6F42C1"/>
                </a:solidFill>
              </a:rPr>
              <a:t>WithHostTitle</a:t>
            </a:r>
            <a:r>
              <a:rPr lang="de-DE" sz="1400" dirty="0">
                <a:solidFill>
                  <a:srgbClr val="24292E"/>
                </a:solidFill>
              </a:rPr>
              <a:t>(</a:t>
            </a:r>
            <a:r>
              <a:rPr lang="de-DE" sz="1400" dirty="0">
                <a:solidFill>
                  <a:srgbClr val="032F62"/>
                </a:solidFill>
              </a:rPr>
              <a:t>"</a:t>
            </a:r>
            <a:r>
              <a:rPr lang="de-DE" sz="1400" dirty="0" err="1">
                <a:solidFill>
                  <a:srgbClr val="032F62"/>
                </a:solidFill>
              </a:rPr>
              <a:t>chromely</a:t>
            </a:r>
            <a:r>
              <a:rPr lang="de-DE" sz="1400" dirty="0">
                <a:solidFill>
                  <a:srgbClr val="032F62"/>
                </a:solidFill>
              </a:rPr>
              <a:t>"</a:t>
            </a:r>
            <a:r>
              <a:rPr lang="de-DE" sz="1400" dirty="0">
                <a:solidFill>
                  <a:srgbClr val="24292E"/>
                </a:solidFill>
              </a:rPr>
              <a:t>) </a:t>
            </a:r>
            <a:br>
              <a:rPr lang="de-DE" sz="1400" dirty="0">
                <a:solidFill>
                  <a:srgbClr val="24292E"/>
                </a:solidFill>
              </a:rPr>
            </a:br>
            <a:r>
              <a:rPr lang="de-DE" sz="1400" dirty="0">
                <a:solidFill>
                  <a:srgbClr val="24292E"/>
                </a:solidFill>
              </a:rPr>
              <a:t>	.</a:t>
            </a:r>
            <a:r>
              <a:rPr lang="de-DE" sz="1400" dirty="0" err="1">
                <a:solidFill>
                  <a:srgbClr val="6F42C1"/>
                </a:solidFill>
              </a:rPr>
              <a:t>WithHostIconFile</a:t>
            </a:r>
            <a:r>
              <a:rPr lang="de-DE" sz="1400" dirty="0">
                <a:solidFill>
                  <a:srgbClr val="24292E"/>
                </a:solidFill>
              </a:rPr>
              <a:t>(</a:t>
            </a:r>
            <a:r>
              <a:rPr lang="de-DE" sz="1400" dirty="0">
                <a:solidFill>
                  <a:srgbClr val="032F62"/>
                </a:solidFill>
              </a:rPr>
              <a:t>"chromely.ico"</a:t>
            </a:r>
            <a:r>
              <a:rPr lang="de-DE" sz="1400" dirty="0">
                <a:solidFill>
                  <a:srgbClr val="24292E"/>
                </a:solidFill>
              </a:rPr>
              <a:t>) </a:t>
            </a:r>
            <a:br>
              <a:rPr lang="de-DE" sz="1400" dirty="0">
                <a:solidFill>
                  <a:srgbClr val="24292E"/>
                </a:solidFill>
              </a:rPr>
            </a:br>
            <a:r>
              <a:rPr lang="de-DE" sz="1400" dirty="0">
                <a:solidFill>
                  <a:srgbClr val="24292E"/>
                </a:solidFill>
              </a:rPr>
              <a:t>	.</a:t>
            </a:r>
            <a:r>
              <a:rPr lang="de-DE" sz="1400" dirty="0" err="1">
                <a:solidFill>
                  <a:srgbClr val="6F42C1"/>
                </a:solidFill>
              </a:rPr>
              <a:t>WithAppArgs</a:t>
            </a:r>
            <a:r>
              <a:rPr lang="de-DE" sz="1400" dirty="0">
                <a:solidFill>
                  <a:srgbClr val="24292E"/>
                </a:solidFill>
              </a:rPr>
              <a:t>(</a:t>
            </a:r>
            <a:r>
              <a:rPr lang="de-DE" sz="1400" dirty="0" err="1">
                <a:solidFill>
                  <a:srgbClr val="24292E"/>
                </a:solidFill>
              </a:rPr>
              <a:t>args</a:t>
            </a:r>
            <a:r>
              <a:rPr lang="de-DE" sz="1400" dirty="0">
                <a:solidFill>
                  <a:srgbClr val="24292E"/>
                </a:solidFill>
              </a:rPr>
              <a:t>) </a:t>
            </a:r>
            <a:br>
              <a:rPr lang="de-DE" sz="1400" dirty="0">
                <a:solidFill>
                  <a:srgbClr val="24292E"/>
                </a:solidFill>
              </a:rPr>
            </a:br>
            <a:r>
              <a:rPr lang="de-DE" sz="1400" dirty="0">
                <a:solidFill>
                  <a:srgbClr val="24292E"/>
                </a:solidFill>
              </a:rPr>
              <a:t>	.</a:t>
            </a:r>
            <a:r>
              <a:rPr lang="de-DE" sz="1400" dirty="0" err="1">
                <a:solidFill>
                  <a:srgbClr val="6F42C1"/>
                </a:solidFill>
              </a:rPr>
              <a:t>WithHostBounds</a:t>
            </a:r>
            <a:r>
              <a:rPr lang="de-DE" sz="1400" dirty="0">
                <a:solidFill>
                  <a:srgbClr val="24292E"/>
                </a:solidFill>
              </a:rPr>
              <a:t>(</a:t>
            </a:r>
            <a:r>
              <a:rPr lang="de-DE" sz="1400" dirty="0">
                <a:solidFill>
                  <a:srgbClr val="005CC5"/>
                </a:solidFill>
              </a:rPr>
              <a:t>1000</a:t>
            </a:r>
            <a:r>
              <a:rPr lang="de-DE" sz="1400" dirty="0">
                <a:solidFill>
                  <a:srgbClr val="24292E"/>
                </a:solidFill>
              </a:rPr>
              <a:t>, </a:t>
            </a:r>
            <a:r>
              <a:rPr lang="de-DE" sz="1400" dirty="0">
                <a:solidFill>
                  <a:srgbClr val="005CC5"/>
                </a:solidFill>
              </a:rPr>
              <a:t>600</a:t>
            </a:r>
            <a:r>
              <a:rPr lang="de-DE" sz="1400" dirty="0">
                <a:solidFill>
                  <a:srgbClr val="24292E"/>
                </a:solidFill>
              </a:rPr>
              <a:t>) </a:t>
            </a:r>
            <a:br>
              <a:rPr lang="de-DE" sz="1400" dirty="0">
                <a:solidFill>
                  <a:srgbClr val="24292E"/>
                </a:solidFill>
              </a:rPr>
            </a:br>
            <a:r>
              <a:rPr lang="de-DE" sz="1400" dirty="0">
                <a:solidFill>
                  <a:srgbClr val="24292E"/>
                </a:solidFill>
              </a:rPr>
              <a:t>	.</a:t>
            </a:r>
            <a:r>
              <a:rPr lang="de-DE" sz="1400" dirty="0" err="1">
                <a:solidFill>
                  <a:srgbClr val="6F42C1"/>
                </a:solidFill>
              </a:rPr>
              <a:t>WithStartUrl</a:t>
            </a:r>
            <a:r>
              <a:rPr lang="de-DE" sz="1400" dirty="0">
                <a:solidFill>
                  <a:srgbClr val="24292E"/>
                </a:solidFill>
              </a:rPr>
              <a:t>(</a:t>
            </a:r>
            <a:r>
              <a:rPr lang="de-DE" altLang="de-DE" sz="1400" dirty="0" err="1">
                <a:solidFill>
                  <a:srgbClr val="24292E"/>
                </a:solidFill>
                <a:highlight>
                  <a:srgbClr val="FFFF00"/>
                </a:highlight>
                <a:latin typeface="SFMono-Regular"/>
              </a:rPr>
              <a:t>host.BaseUrl</a:t>
            </a:r>
            <a:r>
              <a:rPr lang="de-DE" sz="1400" dirty="0">
                <a:solidFill>
                  <a:srgbClr val="24292E"/>
                </a:solidFill>
              </a:rPr>
              <a:t>);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4292E"/>
                </a:solidFill>
              </a:rPr>
              <a:t>        </a:t>
            </a:r>
            <a:r>
              <a:rPr lang="en-US" sz="1400" dirty="0">
                <a:solidFill>
                  <a:srgbClr val="D73A49"/>
                </a:solidFill>
              </a:rPr>
              <a:t>using</a:t>
            </a:r>
            <a:r>
              <a:rPr lang="en-US" sz="1400" dirty="0">
                <a:solidFill>
                  <a:srgbClr val="24292E"/>
                </a:solidFill>
              </a:rPr>
              <a:t> </a:t>
            </a:r>
            <a:r>
              <a:rPr lang="en-US" sz="1400" dirty="0">
                <a:solidFill>
                  <a:srgbClr val="D73A49"/>
                </a:solidFill>
              </a:rPr>
              <a:t>var</a:t>
            </a:r>
            <a:r>
              <a:rPr lang="en-US" sz="1400" dirty="0">
                <a:solidFill>
                  <a:srgbClr val="24292E"/>
                </a:solidFill>
              </a:rPr>
              <a:t> window </a:t>
            </a:r>
            <a:r>
              <a:rPr lang="en-US" sz="1400" dirty="0">
                <a:solidFill>
                  <a:srgbClr val="D73A49"/>
                </a:solidFill>
              </a:rPr>
              <a:t>=</a:t>
            </a:r>
            <a:r>
              <a:rPr lang="en-US" sz="1400" dirty="0">
                <a:solidFill>
                  <a:srgbClr val="24292E"/>
                </a:solidFill>
              </a:rPr>
              <a:t> </a:t>
            </a:r>
            <a:r>
              <a:rPr lang="en-US" sz="1400" dirty="0" err="1">
                <a:solidFill>
                  <a:srgbClr val="24292E"/>
                </a:solidFill>
              </a:rPr>
              <a:t>ChromelyWindow.</a:t>
            </a:r>
            <a:r>
              <a:rPr lang="en-US" sz="1400" dirty="0" err="1">
                <a:solidFill>
                  <a:srgbClr val="6F42C1"/>
                </a:solidFill>
              </a:rPr>
              <a:t>Create</a:t>
            </a:r>
            <a:r>
              <a:rPr lang="en-US" sz="1400" dirty="0">
                <a:solidFill>
                  <a:srgbClr val="24292E"/>
                </a:solidFill>
              </a:rPr>
              <a:t>(config); </a:t>
            </a:r>
            <a:br>
              <a:rPr lang="en-US" sz="1400" dirty="0">
                <a:solidFill>
                  <a:srgbClr val="24292E"/>
                </a:solidFill>
              </a:rPr>
            </a:br>
            <a:r>
              <a:rPr lang="de-DE" sz="1400" dirty="0">
                <a:solidFill>
                  <a:srgbClr val="24292E"/>
                </a:solidFill>
              </a:rPr>
              <a:t>        </a:t>
            </a:r>
            <a:r>
              <a:rPr lang="de-DE" sz="1400" dirty="0" err="1">
                <a:solidFill>
                  <a:srgbClr val="24292E"/>
                </a:solidFill>
              </a:rPr>
              <a:t>window.</a:t>
            </a:r>
            <a:r>
              <a:rPr lang="de-DE" sz="1400" dirty="0" err="1">
                <a:solidFill>
                  <a:srgbClr val="6F42C1"/>
                </a:solidFill>
              </a:rPr>
              <a:t>Run</a:t>
            </a:r>
            <a:r>
              <a:rPr lang="de-DE" sz="1400" dirty="0">
                <a:solidFill>
                  <a:srgbClr val="24292E"/>
                </a:solidFill>
              </a:rPr>
              <a:t>(</a:t>
            </a:r>
            <a:r>
              <a:rPr lang="de-DE" sz="1400" dirty="0" err="1">
                <a:solidFill>
                  <a:srgbClr val="24292E"/>
                </a:solidFill>
              </a:rPr>
              <a:t>args</a:t>
            </a:r>
            <a:r>
              <a:rPr lang="de-DE" sz="1400" dirty="0">
                <a:solidFill>
                  <a:srgbClr val="24292E"/>
                </a:solidFill>
              </a:rPr>
              <a:t>); </a:t>
            </a:r>
            <a:br>
              <a:rPr lang="de-DE" sz="1400" dirty="0">
                <a:solidFill>
                  <a:srgbClr val="24292E"/>
                </a:solidFill>
              </a:rPr>
            </a:br>
            <a:r>
              <a:rPr lang="de-DE" sz="1200" dirty="0">
                <a:solidFill>
                  <a:srgbClr val="24292E"/>
                </a:solidFill>
              </a:rPr>
              <a:t>}</a:t>
            </a:r>
            <a:r>
              <a:rPr lang="de-DE" sz="12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de-DE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1131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Known</a:t>
            </a:r>
            <a:r>
              <a:rPr lang="de-DE" dirty="0"/>
              <a:t> Problems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dirty="0"/>
              <a:t>Debugging</a:t>
            </a:r>
          </a:p>
          <a:p>
            <a:pPr lvl="1"/>
            <a:r>
              <a:rPr lang="de-DE" dirty="0"/>
              <a:t>.NET Core 2.x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build</a:t>
            </a:r>
            <a:r>
              <a:rPr lang="de-DE" dirty="0"/>
              <a:t> an EXE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– publish </a:t>
            </a:r>
            <a:r>
              <a:rPr lang="de-DE" dirty="0" err="1"/>
              <a:t>required</a:t>
            </a:r>
            <a:endParaRPr lang="de-DE" dirty="0"/>
          </a:p>
          <a:p>
            <a:pPr lvl="2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debugging</a:t>
            </a:r>
            <a:r>
              <a:rPr lang="de-DE" dirty="0"/>
              <a:t> possible</a:t>
            </a:r>
          </a:p>
          <a:p>
            <a:endParaRPr lang="de-DE" dirty="0"/>
          </a:p>
          <a:p>
            <a:r>
              <a:rPr lang="de-DE" dirty="0"/>
              <a:t>GTK </a:t>
            </a:r>
            <a:r>
              <a:rPr lang="de-DE" dirty="0" err="1"/>
              <a:t>Window</a:t>
            </a:r>
            <a:r>
              <a:rPr lang="de-DE" dirty="0"/>
              <a:t> Handling (Linux)</a:t>
            </a:r>
          </a:p>
          <a:p>
            <a:pPr lvl="1"/>
            <a:r>
              <a:rPr lang="de-DE" dirty="0" err="1"/>
              <a:t>window</a:t>
            </a:r>
            <a:r>
              <a:rPr lang="de-DE" dirty="0"/>
              <a:t> </a:t>
            </a:r>
            <a:r>
              <a:rPr lang="de-DE" dirty="0" err="1"/>
              <a:t>resizing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work</a:t>
            </a:r>
            <a:endParaRPr lang="de-DE" dirty="0"/>
          </a:p>
          <a:p>
            <a:pPr lvl="1"/>
            <a:r>
              <a:rPr lang="de-DE" dirty="0" err="1"/>
              <a:t>tooltips</a:t>
            </a:r>
            <a:r>
              <a:rPr lang="de-DE" dirty="0"/>
              <a:t> at 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position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6983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Desktop </a:t>
            </a:r>
            <a:r>
              <a:rPr lang="de-DE" dirty="0" err="1"/>
              <a:t>Applications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dirty="0"/>
              <a:t>System Dialogs</a:t>
            </a:r>
          </a:p>
          <a:p>
            <a:pPr lvl="1"/>
            <a:r>
              <a:rPr lang="de-DE" dirty="0" err="1"/>
              <a:t>MessageBox</a:t>
            </a:r>
            <a:endParaRPr lang="de-DE" dirty="0"/>
          </a:p>
          <a:p>
            <a:pPr lvl="1"/>
            <a:r>
              <a:rPr lang="de-DE" dirty="0" err="1"/>
              <a:t>FileOpen</a:t>
            </a:r>
            <a:endParaRPr lang="de-DE" dirty="0"/>
          </a:p>
          <a:p>
            <a:pPr lvl="1"/>
            <a:r>
              <a:rPr lang="de-DE" dirty="0" err="1"/>
              <a:t>FileSave</a:t>
            </a:r>
            <a:endParaRPr lang="de-DE" dirty="0"/>
          </a:p>
          <a:p>
            <a:pPr lvl="1"/>
            <a:r>
              <a:rPr lang="de-DE" dirty="0" err="1"/>
              <a:t>SelectFolder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163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C0C01E-ED40-4577-B74B-EA2A8F28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UI Components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D0272E-D8E7-44DD-B3D9-9AFDDE202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527"/>
            <a:ext cx="10515600" cy="4351338"/>
          </a:xfrm>
        </p:spPr>
        <p:txBody>
          <a:bodyPr/>
          <a:lstStyle/>
          <a:p>
            <a:r>
              <a:rPr lang="de-DE" dirty="0"/>
              <a:t>HTML5 </a:t>
            </a:r>
            <a:r>
              <a:rPr lang="de-DE" dirty="0" err="1"/>
              <a:t>provides</a:t>
            </a:r>
            <a:r>
              <a:rPr lang="de-DE" dirty="0"/>
              <a:t> simple </a:t>
            </a:r>
            <a:r>
              <a:rPr lang="de-DE" dirty="0" err="1"/>
              <a:t>controls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lang="de-DE" dirty="0"/>
          </a:p>
          <a:p>
            <a:pPr lvl="1"/>
            <a:r>
              <a:rPr lang="de-DE" dirty="0" err="1"/>
              <a:t>label</a:t>
            </a:r>
            <a:endParaRPr lang="de-DE" dirty="0"/>
          </a:p>
          <a:p>
            <a:pPr lvl="1"/>
            <a:r>
              <a:rPr lang="de-DE" dirty="0" err="1"/>
              <a:t>input</a:t>
            </a:r>
            <a:endParaRPr lang="de-DE" dirty="0"/>
          </a:p>
          <a:p>
            <a:pPr lvl="1"/>
            <a:r>
              <a:rPr lang="de-DE" dirty="0" err="1"/>
              <a:t>select</a:t>
            </a:r>
            <a:r>
              <a:rPr lang="de-DE" dirty="0"/>
              <a:t> / </a:t>
            </a:r>
            <a:r>
              <a:rPr lang="de-DE" dirty="0" err="1"/>
              <a:t>option</a:t>
            </a:r>
            <a:r>
              <a:rPr lang="de-DE" dirty="0"/>
              <a:t> / </a:t>
            </a:r>
            <a:r>
              <a:rPr lang="de-DE" dirty="0" err="1"/>
              <a:t>optgroup</a:t>
            </a:r>
            <a:r>
              <a:rPr lang="de-DE" dirty="0"/>
              <a:t> </a:t>
            </a:r>
          </a:p>
          <a:p>
            <a:pPr lvl="1"/>
            <a:r>
              <a:rPr lang="de-DE" dirty="0" err="1"/>
              <a:t>textarea</a:t>
            </a:r>
            <a:endParaRPr lang="de-DE" dirty="0"/>
          </a:p>
          <a:p>
            <a:pPr lvl="1"/>
            <a:r>
              <a:rPr lang="de-DE" dirty="0" err="1"/>
              <a:t>button</a:t>
            </a:r>
            <a:endParaRPr lang="de-DE" dirty="0"/>
          </a:p>
          <a:p>
            <a:pPr lvl="1"/>
            <a:r>
              <a:rPr lang="de-DE" dirty="0" err="1"/>
              <a:t>datalist</a:t>
            </a:r>
            <a:br>
              <a:rPr lang="de-DE" dirty="0"/>
            </a:br>
            <a:r>
              <a:rPr lang="de-DE" sz="2000" dirty="0"/>
              <a:t>(</a:t>
            </a:r>
            <a:r>
              <a:rPr lang="en-US" sz="2000" dirty="0"/>
              <a:t>drop-down list of the pre-defined options as they input data)</a:t>
            </a:r>
            <a:endParaRPr lang="de-DE" sz="2000" dirty="0"/>
          </a:p>
          <a:p>
            <a:endParaRPr lang="de-DE" dirty="0"/>
          </a:p>
          <a:p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enough</a:t>
            </a:r>
            <a:r>
              <a:rPr lang="de-DE" dirty="0"/>
              <a:t>…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3779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C0C01E-ED40-4577-B74B-EA2A8F28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UI Components (</a:t>
            </a:r>
            <a:r>
              <a:rPr lang="de-DE" dirty="0" err="1"/>
              <a:t>Vue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D0272E-D8E7-44DD-B3D9-9AFDDE202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Vue</a:t>
            </a:r>
            <a:r>
              <a:rPr lang="de-DE" dirty="0"/>
              <a:t> </a:t>
            </a:r>
            <a:r>
              <a:rPr lang="de-DE" dirty="0" err="1"/>
              <a:t>requires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register</a:t>
            </a:r>
            <a:r>
              <a:rPr lang="de-DE" dirty="0"/>
              <a:t> a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with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Tag-name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properties</a:t>
            </a:r>
            <a:r>
              <a:rPr lang="de-DE" dirty="0"/>
              <a:t> (</a:t>
            </a:r>
            <a:r>
              <a:rPr lang="de-DE" dirty="0" err="1"/>
              <a:t>data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Template (HTML </a:t>
            </a:r>
            <a:r>
              <a:rPr lang="de-DE" dirty="0" err="1"/>
              <a:t>presentation</a:t>
            </a:r>
            <a:r>
              <a:rPr lang="de-DE" dirty="0"/>
              <a:t>)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71168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Components - 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019"/>
            <a:ext cx="11027054" cy="502554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b="1" dirty="0" err="1"/>
              <a:t>Define</a:t>
            </a:r>
            <a:r>
              <a:rPr lang="de-DE" b="1" dirty="0"/>
              <a:t> a View </a:t>
            </a:r>
            <a:r>
              <a:rPr lang="de-DE" b="1" dirty="0" err="1"/>
              <a:t>as</a:t>
            </a:r>
            <a:r>
              <a:rPr lang="de-DE" b="1" dirty="0"/>
              <a:t> „</a:t>
            </a:r>
            <a:r>
              <a:rPr lang="de-DE" b="1" dirty="0">
                <a:solidFill>
                  <a:schemeClr val="accent1"/>
                </a:solidFill>
              </a:rPr>
              <a:t>tree-view</a:t>
            </a:r>
            <a:r>
              <a:rPr lang="de-DE" b="1" dirty="0"/>
              <a:t>.html“, </a:t>
            </a:r>
            <a:r>
              <a:rPr lang="de-DE" b="1" dirty="0" err="1"/>
              <a:t>define</a:t>
            </a:r>
            <a:r>
              <a:rPr lang="de-DE" b="1" dirty="0"/>
              <a:t> </a:t>
            </a:r>
            <a:r>
              <a:rPr lang="de-DE" b="1" dirty="0" err="1">
                <a:solidFill>
                  <a:schemeClr val="accent1"/>
                </a:solidFill>
              </a:rPr>
              <a:t>rootnodes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/>
              <a:t>as</a:t>
            </a:r>
            <a:r>
              <a:rPr lang="de-DE" b="1" dirty="0"/>
              <a:t> </a:t>
            </a:r>
            <a:r>
              <a:rPr lang="de-DE" b="1" dirty="0" err="1"/>
              <a:t>parameter</a:t>
            </a:r>
            <a:endParaRPr lang="de-DE" b="1" dirty="0"/>
          </a:p>
          <a:p>
            <a:pPr marL="0" indent="0">
              <a:buNone/>
            </a:pPr>
            <a:r>
              <a:rPr lang="de-D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&lt;!--</a:t>
            </a:r>
            <a:r>
              <a:rPr lang="de-DE" sz="20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CustomElement:</a:t>
            </a:r>
            <a:r>
              <a:rPr lang="de-DE" sz="2000" b="1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rootnodes</a:t>
            </a:r>
            <a:r>
              <a:rPr lang="de-DE" sz="20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de-D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-&gt;</a:t>
            </a:r>
            <a:br>
              <a:rPr lang="de-DE" sz="20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&lt;</a:t>
            </a:r>
            <a:r>
              <a:rPr lang="de-DE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ul</a:t>
            </a:r>
            <a:r>
              <a:rPr lang="de-D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style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…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</a:t>
            </a:r>
            <a:r>
              <a:rPr lang="de-DE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tree-node</a:t>
            </a:r>
            <a:r>
              <a:rPr lang="de-D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v-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of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rootnodes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child.Id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„</a:t>
            </a:r>
          </a:p>
          <a:p>
            <a:pPr marL="0" indent="0">
              <a:buNone/>
            </a:pP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		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select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', $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</a:p>
          <a:p>
            <a:pPr marL="0" indent="0">
              <a:buNone/>
            </a:pP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		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toggle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toggle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', $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b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de-DE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ul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de-D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The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used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as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HTML5 tag, so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you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can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now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/>
              <a:t>tree</a:t>
            </a:r>
            <a:r>
              <a:rPr lang="de-DE" sz="2000" b="1" dirty="0"/>
              <a:t>-view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a </a:t>
            </a:r>
            <a:r>
              <a:rPr lang="de-DE" sz="2000" dirty="0" err="1"/>
              <a:t>element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endParaRPr lang="de-D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/>
              <a:t>The filename defines the HTML tag-name</a:t>
            </a:r>
          </a:p>
          <a:p>
            <a:endParaRPr lang="de-DE" b="1" dirty="0"/>
          </a:p>
          <a:p>
            <a:r>
              <a:rPr lang="de-DE" b="1" dirty="0"/>
              <a:t>The </a:t>
            </a:r>
            <a:r>
              <a:rPr lang="de-DE" b="1" dirty="0" err="1"/>
              <a:t>CustomElement</a:t>
            </a:r>
            <a:r>
              <a:rPr lang="de-DE" b="1" dirty="0"/>
              <a:t> </a:t>
            </a:r>
            <a:r>
              <a:rPr lang="de-DE" b="1" dirty="0" err="1"/>
              <a:t>comment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hint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stonehenge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create</a:t>
            </a:r>
            <a:r>
              <a:rPr lang="de-DE" b="1" dirty="0"/>
              <a:t> a </a:t>
            </a:r>
            <a:r>
              <a:rPr lang="de-DE" b="1" dirty="0" err="1"/>
              <a:t>Vue</a:t>
            </a:r>
            <a:r>
              <a:rPr lang="de-DE" b="1" dirty="0"/>
              <a:t> </a:t>
            </a:r>
            <a:r>
              <a:rPr lang="de-DE" b="1" dirty="0" err="1"/>
              <a:t>component</a:t>
            </a:r>
            <a:r>
              <a:rPr lang="de-DE" b="1" dirty="0"/>
              <a:t>.</a:t>
            </a:r>
          </a:p>
          <a:p>
            <a:endParaRPr lang="de-DE" b="1" dirty="0"/>
          </a:p>
          <a:p>
            <a:r>
              <a:rPr lang="de-DE" b="1" dirty="0" err="1"/>
              <a:t>Names</a:t>
            </a:r>
            <a:r>
              <a:rPr lang="de-DE" b="1" dirty="0"/>
              <a:t> </a:t>
            </a:r>
            <a:r>
              <a:rPr lang="de-DE" b="1" dirty="0" err="1"/>
              <a:t>following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colon</a:t>
            </a:r>
            <a:r>
              <a:rPr lang="de-DE" b="1" dirty="0"/>
              <a:t> </a:t>
            </a:r>
            <a:r>
              <a:rPr lang="de-DE" b="1" dirty="0" err="1"/>
              <a:t>are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names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variables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component</a:t>
            </a:r>
            <a:r>
              <a:rPr lang="de-DE" b="1" dirty="0"/>
              <a:t> </a:t>
            </a:r>
            <a:r>
              <a:rPr lang="de-DE" b="1" dirty="0" err="1"/>
              <a:t>should</a:t>
            </a:r>
            <a:r>
              <a:rPr lang="de-DE" b="1" dirty="0"/>
              <a:t> </a:t>
            </a:r>
            <a:r>
              <a:rPr lang="de-DE" b="1" dirty="0" err="1"/>
              <a:t>expose</a:t>
            </a:r>
            <a:r>
              <a:rPr lang="de-DE" b="1" dirty="0"/>
              <a:t>.</a:t>
            </a:r>
          </a:p>
          <a:p>
            <a:pPr marL="457200" lvl="1" indent="0">
              <a:buNone/>
            </a:pPr>
            <a:r>
              <a:rPr lang="de-DE" b="1" dirty="0"/>
              <a:t>(</a:t>
            </a:r>
            <a:r>
              <a:rPr lang="de-DE" b="1" dirty="0" err="1"/>
              <a:t>comma</a:t>
            </a:r>
            <a:r>
              <a:rPr lang="de-DE" b="1" dirty="0"/>
              <a:t> </a:t>
            </a:r>
            <a:r>
              <a:rPr lang="de-DE" b="1" dirty="0" err="1"/>
              <a:t>sepearated</a:t>
            </a:r>
            <a:r>
              <a:rPr lang="de-DE" b="1" dirty="0"/>
              <a:t> </a:t>
            </a:r>
            <a:r>
              <a:rPr lang="de-DE" b="1" dirty="0" err="1"/>
              <a:t>list</a:t>
            </a:r>
            <a:r>
              <a:rPr lang="de-DE" b="1" dirty="0"/>
              <a:t>)</a:t>
            </a:r>
          </a:p>
          <a:p>
            <a:pPr marL="0" indent="0">
              <a:buNone/>
            </a:pPr>
            <a:endParaRPr lang="de-DE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F58336-70B2-4104-B5E2-535549A85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8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Occupancy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01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3DB44-5BA7-4CF5-99FF-B3966E2E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Projects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9FC0D-0AF8-4F25-A811-62F74EE3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XAML</a:t>
            </a:r>
          </a:p>
          <a:p>
            <a:r>
              <a:rPr lang="de-DE" dirty="0" err="1"/>
              <a:t>Avalonia</a:t>
            </a:r>
            <a:r>
              <a:rPr lang="de-DE" dirty="0"/>
              <a:t> - </a:t>
            </a:r>
            <a:r>
              <a:rPr lang="de-DE" dirty="0">
                <a:hlinkClick r:id="rId3"/>
              </a:rPr>
              <a:t>http://avaloniaui.net/</a:t>
            </a:r>
            <a:endParaRPr lang="de-DE" dirty="0"/>
          </a:p>
          <a:p>
            <a:r>
              <a:rPr lang="de-DE" dirty="0" err="1"/>
              <a:t>OmniGUI</a:t>
            </a:r>
            <a:r>
              <a:rPr lang="de-DE" dirty="0"/>
              <a:t> - </a:t>
            </a:r>
            <a:r>
              <a:rPr lang="de-DE" dirty="0">
                <a:hlinkClick r:id="rId4"/>
              </a:rPr>
              <a:t>https://github.com/OmniGUI/OmniGUI</a:t>
            </a:r>
            <a:endParaRPr lang="de-DE" dirty="0"/>
          </a:p>
          <a:p>
            <a:r>
              <a:rPr lang="de-DE" dirty="0"/>
              <a:t>Uno </a:t>
            </a:r>
            <a:r>
              <a:rPr lang="de-DE" dirty="0" err="1"/>
              <a:t>Platform</a:t>
            </a:r>
            <a:r>
              <a:rPr lang="de-DE" dirty="0"/>
              <a:t> - </a:t>
            </a:r>
            <a:r>
              <a:rPr lang="de-DE" dirty="0">
                <a:hlinkClick r:id="rId5"/>
              </a:rPr>
              <a:t>https://platform.uno/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HTML</a:t>
            </a:r>
          </a:p>
          <a:p>
            <a:r>
              <a:rPr lang="de-DE" dirty="0" err="1"/>
              <a:t>Electron</a:t>
            </a:r>
            <a:r>
              <a:rPr lang="de-DE" dirty="0"/>
              <a:t> - </a:t>
            </a:r>
            <a:r>
              <a:rPr lang="de-DE" dirty="0">
                <a:hlinkClick r:id="rId6"/>
              </a:rPr>
              <a:t>https://electronjs.org/ </a:t>
            </a:r>
            <a:endParaRPr lang="de-DE" dirty="0"/>
          </a:p>
          <a:p>
            <a:r>
              <a:rPr lang="de-DE" dirty="0"/>
              <a:t>Electron.NET - </a:t>
            </a:r>
            <a:r>
              <a:rPr lang="de-DE" dirty="0">
                <a:hlinkClick r:id="rId7"/>
              </a:rPr>
              <a:t>https://github.com/ElectronNET/Electron.NET</a:t>
            </a:r>
            <a:endParaRPr lang="de-DE" dirty="0"/>
          </a:p>
          <a:p>
            <a:r>
              <a:rPr lang="de-DE" dirty="0" err="1"/>
              <a:t>Blazor</a:t>
            </a:r>
            <a:r>
              <a:rPr lang="de-DE" dirty="0"/>
              <a:t> - </a:t>
            </a:r>
            <a:r>
              <a:rPr lang="de-DE" dirty="0">
                <a:hlinkClick r:id="rId8"/>
              </a:rPr>
              <a:t>https://dotnet.microsoft.com/apps/aspnet/web-apps/client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EE8778-58FC-40AE-BDC6-E43F4F8BEAEC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27379" y="4133276"/>
            <a:ext cx="3026421" cy="92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361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A2417-4E66-4B92-8E73-5698F741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Components - 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2A0EF3-523C-4363-AAA1-95AB4812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b="1" dirty="0" err="1"/>
              <a:t>Define</a:t>
            </a:r>
            <a:r>
              <a:rPr lang="de-DE" b="1" dirty="0"/>
              <a:t> a </a:t>
            </a:r>
            <a:r>
              <a:rPr lang="de-DE" b="1" dirty="0" err="1"/>
              <a:t>second</a:t>
            </a:r>
            <a:r>
              <a:rPr lang="de-DE" b="1" dirty="0"/>
              <a:t> View </a:t>
            </a:r>
            <a:r>
              <a:rPr lang="de-DE" b="1" dirty="0" err="1"/>
              <a:t>as</a:t>
            </a:r>
            <a:r>
              <a:rPr lang="de-DE" b="1" dirty="0"/>
              <a:t> „tree-node.html“, </a:t>
            </a:r>
            <a:r>
              <a:rPr lang="de-DE" b="1" dirty="0" err="1"/>
              <a:t>define</a:t>
            </a:r>
            <a:r>
              <a:rPr lang="de-DE" b="1" dirty="0"/>
              <a:t> </a:t>
            </a:r>
            <a:r>
              <a:rPr lang="de-DE" b="1" dirty="0" err="1">
                <a:solidFill>
                  <a:schemeClr val="accent1"/>
                </a:solidFill>
              </a:rPr>
              <a:t>node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/>
              <a:t>as</a:t>
            </a:r>
            <a:r>
              <a:rPr lang="de-DE" b="1" dirty="0"/>
              <a:t> </a:t>
            </a:r>
            <a:r>
              <a:rPr lang="de-DE" b="1" dirty="0" err="1"/>
              <a:t>parameter</a:t>
            </a:r>
            <a:endParaRPr lang="de-DE" b="1" dirty="0"/>
          </a:p>
          <a:p>
            <a:pPr marL="0" indent="0">
              <a:buNone/>
            </a:pPr>
            <a:endParaRPr lang="de-DE" sz="2300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300" i="1" dirty="0">
                <a:solidFill>
                  <a:srgbClr val="808080"/>
                </a:solidFill>
                <a:latin typeface="Consolas" panose="020B0609020204030204" pitchFamily="49" charset="0"/>
              </a:rPr>
              <a:t>&lt;!--</a:t>
            </a:r>
            <a:r>
              <a:rPr lang="de-DE" sz="23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CustomElement:</a:t>
            </a:r>
            <a:r>
              <a:rPr lang="de-DE" sz="2300" b="1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node</a:t>
            </a:r>
            <a:r>
              <a:rPr lang="de-DE" sz="2300" i="1" dirty="0">
                <a:solidFill>
                  <a:srgbClr val="808080"/>
                </a:solidFill>
                <a:latin typeface="Consolas" panose="020B0609020204030204" pitchFamily="49" charset="0"/>
              </a:rPr>
              <a:t>--&gt;</a:t>
            </a:r>
            <a:br>
              <a:rPr lang="de-DE" sz="23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li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v-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IsVisible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div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   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v-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HasChildren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Icon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style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cursor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pointer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b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de-DE" sz="2300" b="1" dirty="0">
                <a:solidFill>
                  <a:srgbClr val="660E7A"/>
                </a:solidFill>
                <a:latin typeface="Consolas" panose="020B0609020204030204" pitchFamily="49" charset="0"/>
              </a:rPr>
              <a:t>@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click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toggle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',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   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v-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far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fa-circle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660E7A"/>
                </a:solidFill>
                <a:latin typeface="Consolas" panose="020B0609020204030204" pitchFamily="49" charset="0"/>
              </a:rPr>
              <a:t>@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click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toggle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',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   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style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cursor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pointer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660E7A"/>
                </a:solidFill>
                <a:latin typeface="Consolas" panose="020B0609020204030204" pitchFamily="49" charset="0"/>
              </a:rPr>
              <a:t>@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click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select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',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&amp;nbsp;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de-DE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</a:t>
            </a:r>
            <a:r>
              <a:rPr lang="de-DE" sz="23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Name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}}&lt;/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de-DE" sz="23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ul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style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list-style-type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none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    &lt;</a:t>
            </a:r>
            <a:r>
              <a:rPr lang="de-DE" sz="23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tree-node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v-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of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Children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b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 </a:t>
            </a:r>
            <a:r>
              <a:rPr lang="de-DE" sz="2300" b="1" dirty="0">
                <a:solidFill>
                  <a:srgbClr val="660E7A"/>
                </a:solidFill>
                <a:latin typeface="Consolas" panose="020B0609020204030204" pitchFamily="49" charset="0"/>
              </a:rPr>
              <a:t>@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select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', 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)" </a:t>
            </a:r>
            <a:r>
              <a:rPr lang="de-DE" sz="2300" b="1" dirty="0">
                <a:solidFill>
                  <a:srgbClr val="660E7A"/>
                </a:solidFill>
                <a:latin typeface="Consolas" panose="020B0609020204030204" pitchFamily="49" charset="0"/>
              </a:rPr>
              <a:t>@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toggle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toggle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', 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&lt;/</a:t>
            </a:r>
            <a:r>
              <a:rPr lang="de-DE" sz="23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ul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li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094627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Components –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019"/>
            <a:ext cx="11027054" cy="502554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de-DE" b="1" dirty="0" err="1"/>
              <a:t>Define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ViewModel </a:t>
            </a:r>
            <a:r>
              <a:rPr lang="de-DE" b="1" dirty="0" err="1"/>
              <a:t>as</a:t>
            </a:r>
            <a:r>
              <a:rPr lang="de-DE" b="1" dirty="0"/>
              <a:t> „</a:t>
            </a:r>
            <a:r>
              <a:rPr lang="de-DE" b="1" dirty="0" err="1"/>
              <a:t>TreeNode.cs</a:t>
            </a:r>
            <a:r>
              <a:rPr lang="de-DE" b="1" dirty="0"/>
              <a:t>“</a:t>
            </a:r>
          </a:p>
          <a:p>
            <a:pPr marL="0" indent="0">
              <a:buNone/>
            </a:pP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Name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Children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bool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IsVisible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_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parent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?.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IsExpanded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??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bool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IsExpanded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bool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IsSelected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bool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HasChildren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Children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Count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808080"/>
                </a:solidFill>
                <a:latin typeface="Consolas" panose="020B0609020204030204" pitchFamily="49" charset="0"/>
              </a:rPr>
              <a:t>Icon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IsExpanded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-folder-open"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-folder"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808080"/>
                </a:solidFill>
                <a:latin typeface="Consolas" panose="020B0609020204030204" pitchFamily="49" charset="0"/>
              </a:rPr>
              <a:t>Class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IsSelected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tree-selected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""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readonly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_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parent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Guid.NewGuid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"N"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Name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Children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new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_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parent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AllNodes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yield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foreach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var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in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Children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.SelectMany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child.AllNodes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()))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yield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FindNodeById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AllNodes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FirstOrDefault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de-D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0589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Components - </a:t>
            </a:r>
            <a:r>
              <a:rPr lang="de-DE" dirty="0" err="1"/>
              <a:t>Usage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019"/>
            <a:ext cx="11027054" cy="50255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b="1" dirty="0"/>
              <a:t>In </a:t>
            </a:r>
            <a:r>
              <a:rPr lang="de-DE" b="1" dirty="0" err="1"/>
              <a:t>the</a:t>
            </a:r>
            <a:r>
              <a:rPr lang="de-DE" b="1" dirty="0"/>
              <a:t> View </a:t>
            </a:r>
            <a:r>
              <a:rPr lang="de-DE" b="1" dirty="0" err="1"/>
              <a:t>simply</a:t>
            </a:r>
            <a:r>
              <a:rPr lang="de-DE" b="1" dirty="0"/>
              <a:t> </a:t>
            </a:r>
            <a:r>
              <a:rPr lang="de-DE" b="1" dirty="0" err="1"/>
              <a:t>use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„</a:t>
            </a:r>
            <a:r>
              <a:rPr lang="de-DE" b="1" dirty="0" err="1"/>
              <a:t>tree</a:t>
            </a:r>
            <a:r>
              <a:rPr lang="de-DE" b="1" dirty="0"/>
              <a:t>-view“ tag and bind </a:t>
            </a:r>
            <a:r>
              <a:rPr lang="de-DE" b="1" dirty="0" err="1"/>
              <a:t>rootnodes</a:t>
            </a:r>
            <a:r>
              <a:rPr lang="de-DE" b="1" dirty="0"/>
              <a:t>.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	&lt;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h3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&gt;A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TreeView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h3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	&lt;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tree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-view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v-bind</a:t>
            </a:r>
            <a:r>
              <a:rPr lang="de-DE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:rootnodes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RootNodes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b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v-on</a:t>
            </a:r>
            <a:r>
              <a:rPr lang="de-DE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:select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TreeSelect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($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)" </a:t>
            </a:r>
            <a:b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		    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v-on</a:t>
            </a:r>
            <a:r>
              <a:rPr lang="de-DE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:toggle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TreeToggle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($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In </a:t>
            </a:r>
            <a:r>
              <a:rPr lang="de-D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the</a:t>
            </a: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ViewModel </a:t>
            </a:r>
            <a:r>
              <a:rPr lang="de-D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</a:t>
            </a: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RootNodes</a:t>
            </a: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and handle </a:t>
            </a:r>
            <a:r>
              <a:rPr lang="de-D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</a:t>
            </a: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and </a:t>
            </a:r>
            <a:r>
              <a:rPr lang="de-D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toggle</a:t>
            </a: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RootNodes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ActionMethod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TreeToggle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var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RootNodes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FindNodeById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null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IsExpanded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 !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IsExpanded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ActionMethod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TreeSelect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… }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2266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C8323-66B5-44EF-A7B7-F8B4A7471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800" dirty="0" err="1">
                <a:latin typeface="Agency FB" panose="020B0503020202020204" pitchFamily="34" charset="0"/>
                <a:cs typeface="Aldhabi" panose="020B0604020202020204" pitchFamily="2" charset="-78"/>
              </a:rPr>
              <a:t>Done</a:t>
            </a:r>
            <a:r>
              <a:rPr lang="de-DE" sz="8800" dirty="0">
                <a:latin typeface="Agency FB" panose="020B0503020202020204" pitchFamily="34" charset="0"/>
                <a:cs typeface="Aldhabi" panose="020B0604020202020204" pitchFamily="2" charset="-78"/>
              </a:rPr>
              <a:t>.</a:t>
            </a:r>
            <a:endParaRPr lang="de-DE" dirty="0">
              <a:latin typeface="Agency FB" panose="020B0503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ABFC34-C732-4803-A075-EC8C94BCB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1347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3DB44-5BA7-4CF5-99FF-B3966E2E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Electron.NET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9FC0D-0AF8-4F25-A811-62F74EE3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Tooling</a:t>
            </a:r>
          </a:p>
          <a:p>
            <a:r>
              <a:rPr lang="en-US" dirty="0"/>
              <a:t>dotnet tool install </a:t>
            </a:r>
            <a:r>
              <a:rPr lang="en-US" dirty="0" err="1"/>
              <a:t>ElectronNET.CLI</a:t>
            </a:r>
            <a:r>
              <a:rPr lang="en-US" dirty="0"/>
              <a:t> -g</a:t>
            </a:r>
            <a:endParaRPr lang="de-DE" dirty="0"/>
          </a:p>
          <a:p>
            <a:r>
              <a:rPr lang="de-DE" dirty="0"/>
              <a:t>node.js v8.6.0</a:t>
            </a:r>
          </a:p>
          <a:p>
            <a:r>
              <a:rPr lang="en-US" dirty="0" err="1"/>
              <a:t>npm</a:t>
            </a:r>
            <a:r>
              <a:rPr lang="en-US" dirty="0"/>
              <a:t> install electron-builder –global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390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3DB44-5BA7-4CF5-99FF-B3966E2E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stonehenge</a:t>
            </a:r>
            <a:r>
              <a:rPr lang="de-DE" dirty="0"/>
              <a:t> Design Goals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9FC0D-0AF8-4F25-A811-62F74EE3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All </a:t>
            </a:r>
            <a:r>
              <a:rPr lang="de-DE" dirty="0" err="1"/>
              <a:t>platforms</a:t>
            </a:r>
            <a:r>
              <a:rPr lang="de-DE" dirty="0"/>
              <a:t> </a:t>
            </a:r>
            <a:r>
              <a:rPr lang="de-DE" dirty="0" err="1"/>
              <a:t>supporting</a:t>
            </a:r>
            <a:r>
              <a:rPr lang="de-DE" dirty="0"/>
              <a:t> .NET Core</a:t>
            </a:r>
          </a:p>
          <a:p>
            <a:endParaRPr lang="de-DE" dirty="0"/>
          </a:p>
          <a:p>
            <a:r>
              <a:rPr lang="de-DE" dirty="0"/>
              <a:t>Minimal </a:t>
            </a:r>
            <a:r>
              <a:rPr lang="de-DE" dirty="0" err="1"/>
              <a:t>dependencies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JavaScript </a:t>
            </a:r>
            <a:r>
              <a:rPr lang="de-DE" dirty="0" err="1"/>
              <a:t>tooling</a:t>
            </a:r>
            <a:r>
              <a:rPr lang="de-DE" dirty="0"/>
              <a:t> (</a:t>
            </a:r>
            <a:r>
              <a:rPr lang="de-DE" dirty="0" err="1"/>
              <a:t>Node</a:t>
            </a:r>
            <a:r>
              <a:rPr lang="de-DE" dirty="0"/>
              <a:t>) </a:t>
            </a:r>
            <a:r>
              <a:rPr lang="de-DE" dirty="0" err="1"/>
              <a:t>required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GRUNT, NPM, …</a:t>
            </a:r>
          </a:p>
          <a:p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JavaScript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problems</a:t>
            </a:r>
            <a:endParaRPr lang="de-DE" dirty="0"/>
          </a:p>
          <a:p>
            <a:endParaRPr lang="de-DE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77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3DB44-5BA7-4CF5-99FF-B3966E2E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Tradeoffs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9FC0D-0AF8-4F25-A811-62F74EE3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Server-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b="1" dirty="0" err="1"/>
              <a:t>state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Chatty</a:t>
            </a:r>
            <a:endParaRPr lang="de-DE" dirty="0"/>
          </a:p>
          <a:p>
            <a:endParaRPr lang="de-DE" b="1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b="1" dirty="0"/>
              <a:t>IE11</a:t>
            </a:r>
            <a:r>
              <a:rPr lang="de-DE" dirty="0"/>
              <a:t> support</a:t>
            </a:r>
          </a:p>
          <a:p>
            <a:pPr marL="0" indent="0">
              <a:buNone/>
            </a:pPr>
            <a:r>
              <a:rPr lang="de-DE" dirty="0"/>
              <a:t>   </a:t>
            </a:r>
            <a:r>
              <a:rPr lang="de-DE" sz="2400" dirty="0"/>
              <a:t>(due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missing</a:t>
            </a:r>
            <a:r>
              <a:rPr lang="de-DE" sz="2400" dirty="0"/>
              <a:t> </a:t>
            </a:r>
            <a:r>
              <a:rPr lang="de-DE" sz="2400" dirty="0" err="1">
                <a:solidFill>
                  <a:srgbClr val="0070C0"/>
                </a:solidFill>
              </a:rPr>
              <a:t>async</a:t>
            </a:r>
            <a:r>
              <a:rPr lang="de-DE" sz="2400" dirty="0">
                <a:solidFill>
                  <a:srgbClr val="0070C0"/>
                </a:solidFill>
              </a:rPr>
              <a:t>/</a:t>
            </a:r>
            <a:r>
              <a:rPr lang="de-DE" sz="2400" dirty="0" err="1">
                <a:solidFill>
                  <a:srgbClr val="0070C0"/>
                </a:solidFill>
              </a:rPr>
              <a:t>await</a:t>
            </a:r>
            <a:r>
              <a:rPr lang="de-DE" sz="2400" dirty="0"/>
              <a:t> support)</a:t>
            </a:r>
          </a:p>
        </p:txBody>
      </p:sp>
    </p:spTree>
    <p:extLst>
      <p:ext uri="{BB962C8B-B14F-4D97-AF65-F5344CB8AC3E}">
        <p14:creationId xmlns:p14="http://schemas.microsoft.com/office/powerpoint/2010/main" val="382388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4C920-458D-4B65-9E57-2FB1377E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WPF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D736F0F-D004-4F91-9051-C98BC18229BF}"/>
              </a:ext>
            </a:extLst>
          </p:cNvPr>
          <p:cNvSpPr txBox="1"/>
          <p:nvPr/>
        </p:nvSpPr>
        <p:spPr>
          <a:xfrm>
            <a:off x="977394" y="6308209"/>
            <a:ext cx="11209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Source: Microsoft, 08.06.2019, </a:t>
            </a:r>
            <a:r>
              <a:rPr lang="de-DE" dirty="0">
                <a:hlinkClick r:id="rId3"/>
              </a:rPr>
              <a:t>https://docs.microsoft.com/en-us/dotnet/framework/wpf/advanced/wpf-architecture</a:t>
            </a:r>
            <a:endParaRPr lang="de-DE" dirty="0"/>
          </a:p>
        </p:txBody>
      </p:sp>
      <p:pic>
        <p:nvPicPr>
          <p:cNvPr id="6" name="Picture 2" descr="La posiciÃ³n de WPF dentro de .NET Framework.">
            <a:extLst>
              <a:ext uri="{FF2B5EF4-FFF2-40B4-BE49-F238E27FC236}">
                <a16:creationId xmlns:a16="http://schemas.microsoft.com/office/drawing/2014/main" id="{EFF0F45B-F479-40AD-9030-8FB7CE14A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254" y="1439302"/>
            <a:ext cx="3878547" cy="479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22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8/87/MVVMPattern.png">
            <a:extLst>
              <a:ext uri="{FF2B5EF4-FFF2-40B4-BE49-F238E27FC236}">
                <a16:creationId xmlns:a16="http://schemas.microsoft.com/office/drawing/2014/main" id="{10A7CCF3-E21F-41A2-B7DA-9FD5CE5397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600" y="2323946"/>
            <a:ext cx="7344800" cy="221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44C920-458D-4B65-9E57-2FB1377E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WPF - MVVM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D736F0F-D004-4F91-9051-C98BC18229BF}"/>
              </a:ext>
            </a:extLst>
          </p:cNvPr>
          <p:cNvSpPr txBox="1"/>
          <p:nvPr/>
        </p:nvSpPr>
        <p:spPr>
          <a:xfrm>
            <a:off x="3681455" y="6308209"/>
            <a:ext cx="83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Wikipedia, 08.06.2019, </a:t>
            </a:r>
            <a:r>
              <a:rPr lang="de-DE" dirty="0">
                <a:hlinkClick r:id="rId4"/>
              </a:rPr>
              <a:t>https://de.wikipedia.org/wiki/Model_View_ViewModel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F8FBC63-CB63-4DFD-9FB2-49A7101F789B}"/>
              </a:ext>
            </a:extLst>
          </p:cNvPr>
          <p:cNvSpPr txBox="1"/>
          <p:nvPr/>
        </p:nvSpPr>
        <p:spPr>
          <a:xfrm>
            <a:off x="2717799" y="3541216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XAML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FEE6319-B62A-4823-9E88-EC83BF5C9C5F}"/>
              </a:ext>
            </a:extLst>
          </p:cNvPr>
          <p:cNvSpPr txBox="1"/>
          <p:nvPr/>
        </p:nvSpPr>
        <p:spPr>
          <a:xfrm>
            <a:off x="5311774" y="3473574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>
                    <a:lumMod val="75000"/>
                  </a:schemeClr>
                </a:solidFill>
              </a:rPr>
              <a:t>C#</a:t>
            </a:r>
            <a:endParaRPr lang="de-DE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2A137B8-D8AC-464A-87EC-50DA3678CB2F}"/>
              </a:ext>
            </a:extLst>
          </p:cNvPr>
          <p:cNvSpPr txBox="1"/>
          <p:nvPr/>
        </p:nvSpPr>
        <p:spPr>
          <a:xfrm>
            <a:off x="7750686" y="3464843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C#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30F93FD-79CC-4D04-AC87-931BF63D0A51}"/>
              </a:ext>
            </a:extLst>
          </p:cNvPr>
          <p:cNvSpPr/>
          <p:nvPr/>
        </p:nvSpPr>
        <p:spPr>
          <a:xfrm>
            <a:off x="2274342" y="4405138"/>
            <a:ext cx="256966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PresentationFramework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FB050D0-0AEB-4457-BF5F-1AEDD8D49AE7}"/>
              </a:ext>
            </a:extLst>
          </p:cNvPr>
          <p:cNvSpPr/>
          <p:nvPr/>
        </p:nvSpPr>
        <p:spPr>
          <a:xfrm>
            <a:off x="5311773" y="4405138"/>
            <a:ext cx="4121663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.NET Core</a:t>
            </a:r>
          </a:p>
        </p:txBody>
      </p:sp>
    </p:spTree>
    <p:extLst>
      <p:ext uri="{BB962C8B-B14F-4D97-AF65-F5344CB8AC3E}">
        <p14:creationId xmlns:p14="http://schemas.microsoft.com/office/powerpoint/2010/main" val="2755904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1330</Words>
  <Application>Microsoft Office PowerPoint</Application>
  <PresentationFormat>Breitbild</PresentationFormat>
  <Paragraphs>476</Paragraphs>
  <Slides>43</Slides>
  <Notes>43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52" baseType="lpstr">
      <vt:lpstr>Agency FB</vt:lpstr>
      <vt:lpstr>-apple-system</vt:lpstr>
      <vt:lpstr>Arial</vt:lpstr>
      <vt:lpstr>Calibri</vt:lpstr>
      <vt:lpstr>Calibri Light</vt:lpstr>
      <vt:lpstr>Consolas</vt:lpstr>
      <vt:lpstr>Roboto Mono</vt:lpstr>
      <vt:lpstr>SFMono-Regular</vt:lpstr>
      <vt:lpstr>Office</vt:lpstr>
      <vt:lpstr>stonehenge</vt:lpstr>
      <vt:lpstr>History of Desktop User Interface Techniques</vt:lpstr>
      <vt:lpstr>Other UI Techniques</vt:lpstr>
      <vt:lpstr>Other Projects</vt:lpstr>
      <vt:lpstr>Electron.NET</vt:lpstr>
      <vt:lpstr>stonehenge Design Goals</vt:lpstr>
      <vt:lpstr>Design Tradeoffs</vt:lpstr>
      <vt:lpstr>WPF</vt:lpstr>
      <vt:lpstr>WPF - MVVM</vt:lpstr>
      <vt:lpstr>Move to HTML</vt:lpstr>
      <vt:lpstr>Binding using client JS</vt:lpstr>
      <vt:lpstr>Client - Vus.js, Bootstrap &amp; Fontawesome</vt:lpstr>
      <vt:lpstr>Theory   Practice</vt:lpstr>
      <vt:lpstr>Getting Started</vt:lpstr>
      <vt:lpstr>Getting Started</vt:lpstr>
      <vt:lpstr>Getting Started</vt:lpstr>
      <vt:lpstr>Go!</vt:lpstr>
      <vt:lpstr>Hosting Options</vt:lpstr>
      <vt:lpstr>How does it work 1/3?</vt:lpstr>
      <vt:lpstr>How does it work 2/3?</vt:lpstr>
      <vt:lpstr>How does it work 3/3?</vt:lpstr>
      <vt:lpstr>Vue Bindings</vt:lpstr>
      <vt:lpstr>Vue Advanced Bindings</vt:lpstr>
      <vt:lpstr>Vue Event Bindings</vt:lpstr>
      <vt:lpstr>Style Options</vt:lpstr>
      <vt:lpstr>Client UI Choices</vt:lpstr>
      <vt:lpstr>Still a Browser required</vt:lpstr>
      <vt:lpstr>Pause</vt:lpstr>
      <vt:lpstr>Chromely</vt:lpstr>
      <vt:lpstr>Browser replaced by CEF</vt:lpstr>
      <vt:lpstr>Supported Platforms</vt:lpstr>
      <vt:lpstr>Simple to Use</vt:lpstr>
      <vt:lpstr>Simple to Use</vt:lpstr>
      <vt:lpstr>Bringing it togeter</vt:lpstr>
      <vt:lpstr>Known Problems</vt:lpstr>
      <vt:lpstr>Missing for Desktop Applications</vt:lpstr>
      <vt:lpstr>UI Components</vt:lpstr>
      <vt:lpstr>UI Components (Vue)</vt:lpstr>
      <vt:lpstr>Vue Components - View</vt:lpstr>
      <vt:lpstr>Vue Components - View</vt:lpstr>
      <vt:lpstr>Vue Components – Model</vt:lpstr>
      <vt:lpstr>Vue Components - Usage</vt:lpstr>
      <vt:lpstr>Done.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stonehenge</dc:title>
  <dc:creator>Frank Pfattheicher</dc:creator>
  <cp:lastModifiedBy>Frank Pfattheicher</cp:lastModifiedBy>
  <cp:revision>83</cp:revision>
  <cp:lastPrinted>2019-10-24T12:43:56Z</cp:lastPrinted>
  <dcterms:created xsi:type="dcterms:W3CDTF">2019-05-15T07:14:27Z</dcterms:created>
  <dcterms:modified xsi:type="dcterms:W3CDTF">2019-10-24T15:11:06Z</dcterms:modified>
</cp:coreProperties>
</file>