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3" r:id="rId5"/>
    <p:sldId id="265" r:id="rId6"/>
    <p:sldId id="266" r:id="rId7"/>
    <p:sldId id="262" r:id="rId8"/>
    <p:sldId id="264" r:id="rId9"/>
    <p:sldId id="267" r:id="rId10"/>
    <p:sldId id="268" r:id="rId11"/>
    <p:sldId id="261" r:id="rId12"/>
    <p:sldId id="283" r:id="rId13"/>
    <p:sldId id="284" r:id="rId14"/>
    <p:sldId id="285" r:id="rId15"/>
    <p:sldId id="288" r:id="rId16"/>
    <p:sldId id="282" r:id="rId17"/>
    <p:sldId id="286" r:id="rId18"/>
    <p:sldId id="287" r:id="rId19"/>
    <p:sldId id="269" r:id="rId20"/>
    <p:sldId id="270" r:id="rId21"/>
    <p:sldId id="271" r:id="rId22"/>
    <p:sldId id="272" r:id="rId23"/>
    <p:sldId id="289" r:id="rId24"/>
    <p:sldId id="273" r:id="rId25"/>
    <p:sldId id="274" r:id="rId26"/>
    <p:sldId id="275" r:id="rId27"/>
    <p:sldId id="276" r:id="rId28"/>
    <p:sldId id="277" r:id="rId29"/>
    <p:sldId id="278" r:id="rId30"/>
    <p:sldId id="280" r:id="rId31"/>
    <p:sldId id="281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3847" autoAdjust="0"/>
  </p:normalViewPr>
  <p:slideViewPr>
    <p:cSldViewPr snapToGrid="0">
      <p:cViewPr varScale="1">
        <p:scale>
          <a:sx n="120" d="100"/>
          <a:sy n="120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76805-D814-49AD-A4D2-A14BF4375319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8083-629E-482F-B439-E9A81033C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3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de-de/aspnet/core/fundamentals/servers/kestre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Graphical</a:t>
            </a:r>
            <a:r>
              <a:rPr lang="de-DE" dirty="0"/>
              <a:t> Windows </a:t>
            </a:r>
            <a:r>
              <a:rPr lang="de-DE" dirty="0" err="1"/>
              <a:t>Uis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3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 v-model syncs the input with the data after each input event. You can add the lazy modifier to instead sync after change events: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synced after "change" instead of "input" --&gt;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v-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model.lazy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="msg" 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75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v-on:click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@click="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doSomething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50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8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0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Vue.js „</a:t>
            </a:r>
            <a:r>
              <a:rPr lang="de-DE" dirty="0" err="1"/>
              <a:t>bubbelt</a:t>
            </a:r>
            <a:r>
              <a:rPr lang="de-DE" dirty="0"/>
              <a:t>“ Events nicht….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85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9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50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26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index.html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5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93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Framework</a:t>
            </a:r>
          </a:p>
          <a:p>
            <a:r>
              <a:rPr lang="de-DE" dirty="0" err="1"/>
              <a:t>Depends</a:t>
            </a:r>
            <a:r>
              <a:rPr lang="de-DE" dirty="0"/>
              <a:t> on CLR</a:t>
            </a:r>
          </a:p>
          <a:p>
            <a:r>
              <a:rPr lang="de-DE" dirty="0" err="1"/>
              <a:t>Depends</a:t>
            </a:r>
            <a:r>
              <a:rPr lang="de-DE" dirty="0"/>
              <a:t> on User32 == Windows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71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decide what client (JavaScript) framework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Vue.js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deploys embedded resources to the client. So we need to create a resource provider.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adding the Vue provider enables delivering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automaatically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generated Vue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define application title and a start page name and some other as hosting options.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 have to decide what hosting environment to use.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description uses [Kestrel], the .NET Core default stack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https://docs.microsoft.com/de-de/aspnet/core/fundamentals/servers/kestrel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have to start the server giving a listening address and a TCP 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Title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86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9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0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ok ? 'YES' : 'NO‘ 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{{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MessageText.split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('').reverse().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 }} </a:t>
            </a:r>
            <a:br>
              <a:rPr lang="de-DE" dirty="0"/>
            </a:b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full syntax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v-bind:href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shorthand --&gt;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 ... &lt;/a&gt;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v-</a:t>
            </a:r>
            <a:r>
              <a:rPr lang="de-DE" dirty="0" err="1"/>
              <a:t>else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B8083-629E-482F-B439-E9A81033C76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251C7-A0F7-4C2D-9751-42971438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217F1B-7F94-4283-8C5C-0FEDAA43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219D6-3F21-4535-B282-A852AB4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031B3-6609-4F7F-ADC0-84BEC5D5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9865B-F3F2-45A2-8019-58DDDD79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1D942-2575-4BD6-B84F-752672C4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22FA1-C100-4F24-A395-6C8FF80B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D235D-6168-4A54-9B49-E6A08F7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21701-0372-4709-91FA-DA674DDF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B46C6-6C81-402A-8AF1-CB198872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6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036A99-39DA-477B-97F1-28D909AC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4C921A-AE1B-4C2F-9508-6DF2262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E6C2B-6174-4F7C-BBE5-A2BD14FA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5B2CB-E560-45D5-BD69-1942D5E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9A219-532F-4C08-90AD-70C02FC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C3364-95C1-49FA-9723-04A05ABD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A68B1-6B29-43C6-8405-8E139BB8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AE859-3684-4CEA-8ECC-0285EEF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B7547-B6F3-4163-A49A-D7C96FBA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674F-795E-4E28-AF21-85F89A9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C8267-B8EA-42E0-98FD-B8242FFB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E5993-6772-44C3-ABAA-F333D26C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122DA-E4E2-47EF-9B88-D235EDE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22D1C-797C-4188-8DF6-4F3C41A0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A1FD5-4BE1-405D-A9AB-1AD009E0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2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61787-B7F2-42CF-9B88-FD56BAE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AACC4-3487-4D55-A87C-01157291A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E418-35F5-4950-80DC-702ABA06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B6226-F503-4E8D-9EBA-F4A6E2F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973E5-EB25-423F-A902-63A129D7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135339-3B7B-4602-8FA2-04D4D67F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1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41FA-5E9A-47C8-A0C6-91F7A12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72E26-BA9B-4A42-8091-58E08015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186CA-F9BB-481A-A2BF-46AB3E07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9126F-51C9-437D-B5F4-A59FD7F4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B0AD72-7C11-4295-957E-430379DC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33A30A-A61C-42EF-81F7-1504C351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2967FA-CAC6-4912-A595-5EE482DF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20BD5D-82A9-4AB4-A966-E3B253A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1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66B00-F350-4046-9AC3-C345135D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3243C2-5E3C-4521-A394-372E001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7968F3-2B7F-4520-906E-4D80FC6E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64BBE-787D-422E-A6D2-5DE35476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5DADE8-BD9A-43DF-A746-687EF46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42A578-B353-4629-A0CD-141956D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A4E6B-1EDA-4F50-B0A8-6EA4EBCC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FC53-B34C-40D8-807C-367BB962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A8D52-67F5-439B-B18E-82CFB9FF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82F54-3287-4030-A6F3-57D2318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AE1908-A4BE-4A84-AD5A-F506EF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FD27F-64F2-4D84-8E82-027CD7FF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747F5-2D11-49B5-B9BA-34DA89C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59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27A5E-8C87-41A5-9C6B-04788B7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6A165-5B93-49ED-87CB-B04FC04E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CCD7F-9C59-4C0B-93DB-013E81F4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B4BC6B-2D7C-43C1-ABD7-93302C3E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FFB1A-237A-40BC-8089-D470B74F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364256-7883-41DE-A03E-B5B9EC6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30E57D-E06A-4BBA-8495-F53A6C90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D46A6-2AC5-4DF7-A3AB-6D372726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EA6A-C290-4A31-9E04-64669340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5C41-353F-4262-932C-7692C85C322C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80AD2-7B4B-401F-A8C7-C0685E28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B96A4-CAB8-483B-AE73-D415985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9362-08C2-424C-A0B5-D9E3D549D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.vuejs.org/guide/synta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chromiumembedded/ce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omelyapps/Chromel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valoniaui.net/" TargetMode="External"/><Relationship Id="rId7" Type="http://schemas.openxmlformats.org/officeDocument/2006/relationships/hyperlink" Target="https://dotnet.microsoft.com/apps/aspnet/web-apps/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ctronNET/Electron.NET" TargetMode="External"/><Relationship Id="rId5" Type="http://schemas.openxmlformats.org/officeDocument/2006/relationships/hyperlink" Target="https://electronjs.org/" TargetMode="External"/><Relationship Id="rId4" Type="http://schemas.openxmlformats.org/officeDocument/2006/relationships/hyperlink" Target="https://github.com/OmniGUI/OmniGU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wpf-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odel_View_ViewMod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stonehenge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38756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3018" y="3411401"/>
            <a:ext cx="16827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3"/>
                </a:solidFill>
              </a:rPr>
              <a:t>HTML</a:t>
            </a:r>
            <a:endParaRPr lang="de-DE" sz="2400" b="1" dirty="0">
              <a:solidFill>
                <a:schemeClr val="accent3"/>
              </a:solidFill>
            </a:endParaRPr>
          </a:p>
          <a:p>
            <a:pPr algn="ctr"/>
            <a:r>
              <a:rPr lang="de-DE" b="1" dirty="0" err="1">
                <a:solidFill>
                  <a:schemeClr val="accent3"/>
                </a:solidFill>
              </a:rPr>
              <a:t>generated</a:t>
            </a:r>
            <a:r>
              <a:rPr lang="de-DE" b="1" dirty="0">
                <a:solidFill>
                  <a:schemeClr val="accent3"/>
                </a:solidFill>
              </a:rPr>
              <a:t> JS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717366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AC642D-FC37-4BF7-BDAB-20F7DAC497AE}"/>
              </a:ext>
            </a:extLst>
          </p:cNvPr>
          <p:cNvSpPr txBox="1"/>
          <p:nvPr/>
        </p:nvSpPr>
        <p:spPr>
          <a:xfrm>
            <a:off x="4441070" y="3335074"/>
            <a:ext cx="805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HTTP</a:t>
            </a:r>
          </a:p>
        </p:txBody>
      </p:sp>
      <p:pic>
        <p:nvPicPr>
          <p:cNvPr id="10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F16101D0-AE93-4634-9609-63D79E1A4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16" b="17611"/>
          <a:stretch/>
        </p:blipFill>
        <p:spPr bwMode="auto">
          <a:xfrm>
            <a:off x="5840146" y="2323946"/>
            <a:ext cx="4501144" cy="18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DF27BE3-0C71-449C-BF6D-34B99D1B9951}"/>
              </a:ext>
            </a:extLst>
          </p:cNvPr>
          <p:cNvSpPr/>
          <p:nvPr/>
        </p:nvSpPr>
        <p:spPr>
          <a:xfrm>
            <a:off x="5311773" y="2478757"/>
            <a:ext cx="528374" cy="16660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stonehenge3</a:t>
            </a:r>
          </a:p>
        </p:txBody>
      </p:sp>
    </p:spTree>
    <p:extLst>
      <p:ext uri="{BB962C8B-B14F-4D97-AF65-F5344CB8AC3E}">
        <p14:creationId xmlns:p14="http://schemas.microsoft.com/office/powerpoint/2010/main" val="308289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Project</a:t>
            </a:r>
          </a:p>
          <a:p>
            <a:r>
              <a:rPr lang="en-US" sz="2400" dirty="0"/>
              <a:t>File - New Project - Visual C# - .NET Core - Console App (.NET Core)</a:t>
            </a:r>
          </a:p>
          <a:p>
            <a:r>
              <a:rPr lang="en-US" sz="2400" dirty="0"/>
              <a:t>Choose .NET Core 2.1 or 2.2 as target framework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Add Code to Main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();</a:t>
            </a:r>
            <a:br>
              <a:rPr lang="de-DE" altLang="de-DE" sz="1900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StonehengeResourceLoader.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vue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sz="19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{ Title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1900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„</a:t>
            </a:r>
            <a:r>
              <a:rPr lang="de-DE" altLang="de-DE" sz="1900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sz="19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1900" dirty="0">
                <a:solidFill>
                  <a:srgbClr val="24292E"/>
                </a:solidFill>
                <a:latin typeface="SFMono-Regular"/>
              </a:rPr>
              <a:t> };</a:t>
            </a:r>
          </a:p>
          <a:p>
            <a:pPr marL="0" indent="0">
              <a:buNone/>
            </a:pPr>
            <a:r>
              <a:rPr lang="de-DE" altLang="de-DE" sz="1900" dirty="0"/>
              <a:t>	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host </a:t>
            </a:r>
            <a:r>
              <a:rPr lang="de-DE" altLang="de-DE" sz="2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host.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sz="2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sz="2000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);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	</a:t>
            </a:r>
            <a:r>
              <a:rPr lang="de-DE" altLang="de-DE" sz="2000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sz="2000" dirty="0" err="1">
                <a:solidFill>
                  <a:srgbClr val="6F42C1"/>
                </a:solidFill>
                <a:latin typeface="SFMono-Regular"/>
              </a:rPr>
              <a:t>ReadLine</a:t>
            </a:r>
            <a:r>
              <a:rPr lang="de-DE" altLang="de-DE" sz="2000" dirty="0">
                <a:solidFill>
                  <a:srgbClr val="24292E"/>
                </a:solidFill>
                <a:latin typeface="SFMono-Regular"/>
              </a:rPr>
              <a:t>();</a:t>
            </a:r>
            <a:r>
              <a:rPr lang="de-DE" altLang="de-DE" sz="2000" dirty="0"/>
              <a:t> 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AD957F-8188-45EF-BE8B-4DE3F868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Console.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WriteLine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@"Sample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starting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FMono-Regular"/>
              </a:rPr>
              <a:t>"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);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content</a:t>
            </a:r>
            <a:endParaRPr lang="de-DE" b="1" dirty="0"/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Create a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named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>
                <a:solidFill>
                  <a:srgbClr val="24292E"/>
                </a:solidFill>
                <a:latin typeface="-apple-system"/>
              </a:rPr>
              <a:t>start.html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within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the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app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solution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folder</a:t>
            </a:r>
            <a:endParaRPr lang="de-DE" altLang="de-DE" sz="27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&lt;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&gt;Hello Client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from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{{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}}!&lt;/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p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&lt;/</a:t>
            </a:r>
            <a:r>
              <a:rPr lang="de-DE" altLang="de-DE" dirty="0">
                <a:solidFill>
                  <a:srgbClr val="22863A"/>
                </a:solidFill>
                <a:latin typeface="SFMono-Regular"/>
              </a:rPr>
              <a:t>div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&gt;</a:t>
            </a:r>
            <a:r>
              <a:rPr lang="de-DE" altLang="de-DE" sz="800" dirty="0"/>
              <a:t> </a:t>
            </a:r>
          </a:p>
          <a:p>
            <a:pPr marL="0" indent="0">
              <a:buNone/>
            </a:pP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Mark start.html </a:t>
            </a:r>
            <a:r>
              <a:rPr lang="de-DE" altLang="de-DE" sz="2700" dirty="0" err="1">
                <a:solidFill>
                  <a:srgbClr val="24292E"/>
                </a:solidFill>
                <a:latin typeface="-apple-system"/>
              </a:rPr>
              <a:t>as</a:t>
            </a:r>
            <a:r>
              <a:rPr lang="de-DE" altLang="de-DE" sz="27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de-DE" altLang="de-DE" sz="2700" b="1" dirty="0" err="1">
                <a:solidFill>
                  <a:srgbClr val="24292E"/>
                </a:solidFill>
                <a:latin typeface="-apple-system"/>
              </a:rPr>
              <a:t>EmbeddedRessource</a:t>
            </a: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de-DE" altLang="de-DE" sz="27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r>
              <a:rPr lang="de-DE" b="1" dirty="0"/>
              <a:t>Add </a:t>
            </a:r>
            <a:r>
              <a:rPr lang="de-DE" b="1" dirty="0" err="1"/>
              <a:t>corresponding</a:t>
            </a:r>
            <a:r>
              <a:rPr lang="de-DE" b="1" dirty="0"/>
              <a:t> </a:t>
            </a:r>
            <a:r>
              <a:rPr lang="de-DE" b="1" dirty="0" err="1"/>
              <a:t>server</a:t>
            </a:r>
            <a:r>
              <a:rPr lang="de-DE" b="1" dirty="0"/>
              <a:t> </a:t>
            </a:r>
            <a:r>
              <a:rPr lang="de-DE" b="1" dirty="0" err="1"/>
              <a:t>side</a:t>
            </a:r>
            <a:r>
              <a:rPr lang="de-DE" b="1" dirty="0"/>
              <a:t> ViewModel</a:t>
            </a:r>
          </a:p>
          <a:p>
            <a:pPr marL="0" indent="0">
              <a:buNone/>
            </a:pPr>
            <a:r>
              <a:rPr lang="de-DE" dirty="0"/>
              <a:t>Create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b="1" dirty="0" err="1"/>
              <a:t>StartVm</a:t>
            </a:r>
            <a:r>
              <a:rPr lang="de-DE" dirty="0"/>
              <a:t> in </a:t>
            </a:r>
            <a:r>
              <a:rPr lang="de-DE" b="1" dirty="0" err="1"/>
              <a:t>ViewModels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	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StartVm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: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ActiveViewModel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{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string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ComputerName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=&gt;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Environment.MachineName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	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5ED4F19-164A-43C2-BF45-3A4F8A62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public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string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ComputerName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=&gt;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Environment.MachineName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;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08BB5-9B2A-435B-965C-2801ACA3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Go!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7CE7E80-1D7F-4E99-96BB-13E9124F7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2577306"/>
            <a:ext cx="9629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Doc TODOs </a:t>
            </a:r>
            <a:r>
              <a:rPr lang="de-DE" dirty="0"/>
              <a:t>!!!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de-DE" dirty="0"/>
              <a:t>Index.html kann ersetzt werden</a:t>
            </a:r>
          </a:p>
          <a:p>
            <a:r>
              <a:rPr lang="de-DE" dirty="0"/>
              <a:t>Ersetzungen in index.html</a:t>
            </a:r>
          </a:p>
          <a:p>
            <a:pPr lvl="1"/>
            <a:r>
              <a:rPr lang="de-DE" dirty="0"/>
              <a:t>{.min}</a:t>
            </a:r>
          </a:p>
          <a:p>
            <a:pPr lvl="1"/>
            <a:r>
              <a:rPr lang="de-DE" dirty="0"/>
              <a:t>{{</a:t>
            </a:r>
            <a:r>
              <a:rPr lang="de-DE"/>
              <a:t>template</a:t>
            </a:r>
            <a:r>
              <a:rPr lang="de-DE" dirty="0"/>
              <a:t>}}</a:t>
            </a:r>
          </a:p>
          <a:p>
            <a:r>
              <a:rPr lang="de-DE" dirty="0"/>
              <a:t>/</a:t>
            </a:r>
            <a:r>
              <a:rPr lang="de-DE" dirty="0" err="1"/>
              <a:t>script</a:t>
            </a:r>
            <a:r>
              <a:rPr lang="de-DE" dirty="0"/>
              <a:t> /</a:t>
            </a:r>
            <a:r>
              <a:rPr lang="de-DE" dirty="0" err="1"/>
              <a:t>styles</a:t>
            </a:r>
            <a:r>
              <a:rPr lang="de-DE" dirty="0"/>
              <a:t> </a:t>
            </a:r>
            <a:r>
              <a:rPr lang="de-DE" dirty="0" err="1"/>
              <a:t>ordner</a:t>
            </a:r>
            <a:endParaRPr lang="de-DE" dirty="0"/>
          </a:p>
          <a:p>
            <a:r>
              <a:rPr lang="de-DE" dirty="0"/>
              <a:t>_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r>
              <a:rPr lang="de-DE" dirty="0"/>
              <a:t>Property </a:t>
            </a:r>
            <a:r>
              <a:rPr lang="de-DE" dirty="0" err="1"/>
              <a:t>transfer</a:t>
            </a:r>
            <a:endParaRPr lang="de-DE" dirty="0"/>
          </a:p>
          <a:p>
            <a:r>
              <a:rPr lang="de-DE" dirty="0"/>
              <a:t>Session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DI Container _</a:t>
            </a:r>
            <a:r>
              <a:rPr lang="de-DE" dirty="0" err="1"/>
              <a:t>loader.Services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5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- Vus.js, Bootstrap &amp; </a:t>
            </a:r>
            <a:r>
              <a:rPr lang="de-DE" dirty="0" err="1"/>
              <a:t>Fontawesome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Vue.js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Client 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ViewModels</a:t>
            </a:r>
            <a:endParaRPr lang="de-DE" dirty="0"/>
          </a:p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bindings</a:t>
            </a:r>
            <a:r>
              <a:rPr lang="de-DE" dirty="0"/>
              <a:t> and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/>
              <a:t>Router support via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pPr marL="0" indent="0">
              <a:buNone/>
            </a:pPr>
            <a:r>
              <a:rPr lang="de-DE" b="1" dirty="0"/>
              <a:t>Bootstrap</a:t>
            </a:r>
          </a:p>
          <a:p>
            <a:pPr marL="0" indent="0">
              <a:buNone/>
            </a:pPr>
            <a:r>
              <a:rPr lang="de-DE" dirty="0"/>
              <a:t>Simple </a:t>
            </a:r>
            <a:r>
              <a:rPr lang="de-DE" dirty="0" err="1"/>
              <a:t>layout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Fontawesome</a:t>
            </a:r>
            <a:endParaRPr lang="de-DE" b="1" dirty="0"/>
          </a:p>
          <a:p>
            <a:r>
              <a:rPr lang="de-DE" dirty="0"/>
              <a:t>Supports </a:t>
            </a:r>
            <a:r>
              <a:rPr lang="de-DE" dirty="0" err="1"/>
              <a:t>symbols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50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1/3?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Startup</a:t>
            </a:r>
          </a:p>
          <a:p>
            <a:r>
              <a:rPr lang="de-DE" dirty="0"/>
              <a:t>Search all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=&gt;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pages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Title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PageTitle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PageSortIndex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300" b="1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ViewModel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ViewModel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dirty="0"/>
              <a:t>Default ViewModel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UpperCamelCase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filename</a:t>
            </a:r>
            <a:r>
              <a:rPr lang="de-DE" dirty="0"/>
              <a:t> + „</a:t>
            </a:r>
            <a:r>
              <a:rPr lang="de-DE" dirty="0" err="1"/>
              <a:t>Vm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 err="1"/>
              <a:t>Example</a:t>
            </a:r>
            <a:r>
              <a:rPr lang="de-DE" dirty="0"/>
              <a:t>: start.html =&gt; </a:t>
            </a:r>
            <a:r>
              <a:rPr lang="de-DE" dirty="0" err="1"/>
              <a:t>StartVm</a:t>
            </a:r>
            <a:endParaRPr lang="de-DE" dirty="0"/>
          </a:p>
          <a:p>
            <a:r>
              <a:rPr lang="de-DE" dirty="0"/>
              <a:t>Parse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CustomElement</a:t>
            </a:r>
            <a:r>
              <a:rPr lang="de-DE" dirty="0"/>
              <a:t> </a:t>
            </a:r>
            <a:r>
              <a:rPr lang="de-DE" dirty="0" err="1"/>
              <a:t>comment</a:t>
            </a:r>
            <a:br>
              <a:rPr lang="de-DE" dirty="0"/>
            </a:b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CustomElement</a:t>
            </a:r>
            <a:r>
              <a:rPr lang="de-DE" sz="2300" b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de-DE" sz="2300" i="1" dirty="0" err="1">
                <a:solidFill>
                  <a:srgbClr val="0064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ListOfProperies</a:t>
            </a:r>
            <a: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br>
              <a:rPr lang="de-DE" sz="2300" b="1" dirty="0">
                <a:solidFill>
                  <a:srgbClr val="006400"/>
                </a:solidFill>
                <a:latin typeface="Consolas" panose="020B0609020204030204" pitchFamily="49" charset="0"/>
              </a:rPr>
            </a:br>
            <a:r>
              <a:rPr lang="de-DE" sz="2400" dirty="0"/>
              <a:t>This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component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properties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bind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endParaRPr lang="de-DE" sz="2400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routes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-router</a:t>
            </a:r>
          </a:p>
          <a:p>
            <a:r>
              <a:rPr lang="de-DE" dirty="0"/>
              <a:t>Register </a:t>
            </a:r>
            <a:r>
              <a:rPr lang="de-DE" dirty="0" err="1"/>
              <a:t>vue-components</a:t>
            </a:r>
            <a:r>
              <a:rPr lang="de-DE" dirty="0"/>
              <a:t> in </a:t>
            </a:r>
            <a:r>
              <a:rPr lang="de-DE" dirty="0" err="1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4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2/3?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index.html</a:t>
            </a:r>
          </a:p>
          <a:p>
            <a:r>
              <a:rPr lang="de-DE" dirty="0"/>
              <a:t>Search all </a:t>
            </a:r>
            <a:r>
              <a:rPr lang="de-DE" dirty="0" err="1"/>
              <a:t>css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styles</a:t>
            </a:r>
            <a:r>
              <a:rPr lang="de-DE" dirty="0"/>
              <a:t> and /</a:t>
            </a:r>
            <a:r>
              <a:rPr lang="de-DE" dirty="0" err="1"/>
              <a:t>themes</a:t>
            </a:r>
            <a:r>
              <a:rPr lang="de-DE" dirty="0"/>
              <a:t> </a:t>
            </a:r>
            <a:r>
              <a:rPr lang="de-DE" dirty="0" err="1"/>
              <a:t>folders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stonehengeUserStylesheets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--&gt;</a:t>
            </a:r>
            <a:endParaRPr lang="de-DE" sz="2600" b="1" dirty="0"/>
          </a:p>
          <a:p>
            <a:r>
              <a:rPr lang="de-DE" dirty="0"/>
              <a:t>Search all </a:t>
            </a:r>
            <a:r>
              <a:rPr lang="de-DE" dirty="0" err="1"/>
              <a:t>js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/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folder</a:t>
            </a:r>
            <a:br>
              <a:rPr lang="de-DE" dirty="0"/>
            </a:br>
            <a:r>
              <a:rPr lang="de-DE" dirty="0"/>
              <a:t>Insert </a:t>
            </a:r>
            <a:r>
              <a:rPr lang="de-DE" dirty="0" err="1"/>
              <a:t>them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placeholder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index.html</a:t>
            </a:r>
            <a:br>
              <a:rPr lang="de-DE" dirty="0"/>
            </a:b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&lt;!—</a:t>
            </a:r>
            <a:r>
              <a:rPr lang="de-DE" sz="2600" b="1" dirty="0" err="1">
                <a:solidFill>
                  <a:srgbClr val="006400"/>
                </a:solidFill>
                <a:latin typeface="Consolas" panose="020B0609020204030204" pitchFamily="49" charset="0"/>
              </a:rPr>
              <a:t>stonehengeUserScripts</a:t>
            </a:r>
            <a:r>
              <a:rPr lang="de-DE" sz="2600" b="1" dirty="0">
                <a:solidFill>
                  <a:srgbClr val="006400"/>
                </a:solidFill>
                <a:latin typeface="Consolas" panose="020B0609020204030204" pitchFamily="49" charset="0"/>
              </a:rPr>
              <a:t>-&gt;</a:t>
            </a:r>
            <a:endParaRPr lang="de-DE" sz="2600" b="1" dirty="0"/>
          </a:p>
          <a:p>
            <a:r>
              <a:rPr lang="de-DE" dirty="0"/>
              <a:t>Create app.js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at </a:t>
            </a:r>
            <a:r>
              <a:rPr lang="de-DE" dirty="0" err="1"/>
              <a:t>startup</a:t>
            </a:r>
            <a:endParaRPr lang="de-DE" dirty="0"/>
          </a:p>
          <a:p>
            <a:pPr lvl="1"/>
            <a:r>
              <a:rPr lang="de-DE" dirty="0"/>
              <a:t>Title</a:t>
            </a:r>
          </a:p>
          <a:p>
            <a:pPr lvl="1"/>
            <a:r>
              <a:rPr lang="de-DE" dirty="0" err="1"/>
              <a:t>Routes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54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3/3?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5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Delivering</a:t>
            </a:r>
            <a:r>
              <a:rPr lang="de-DE" b="1" dirty="0"/>
              <a:t> Page</a:t>
            </a:r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.html</a:t>
            </a:r>
          </a:p>
          <a:p>
            <a:r>
              <a:rPr lang="de-DE" dirty="0"/>
              <a:t>Create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_user.js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page</a:t>
            </a:r>
            <a:r>
              <a:rPr lang="de-DE" dirty="0"/>
              <a:t>.js</a:t>
            </a:r>
          </a:p>
          <a:p>
            <a:r>
              <a:rPr lang="de-DE" dirty="0" err="1"/>
              <a:t>Serialize</a:t>
            </a:r>
            <a:r>
              <a:rPr lang="de-DE" dirty="0"/>
              <a:t> ViewModel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</a:t>
            </a:r>
            <a:br>
              <a:rPr lang="de-DE" dirty="0"/>
            </a:br>
            <a:r>
              <a:rPr lang="de-DE" dirty="0"/>
              <a:t>and send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request</a:t>
            </a:r>
            <a:br>
              <a:rPr lang="de-DE" dirty="0"/>
            </a:br>
            <a:r>
              <a:rPr lang="de-DE" dirty="0"/>
              <a:t>	</a:t>
            </a:r>
            <a:r>
              <a:rPr lang="de-DE" sz="2600" dirty="0">
                <a:solidFill>
                  <a:srgbClr val="7030A0"/>
                </a:solidFill>
                <a:latin typeface="Consolas" panose="020B0609020204030204" pitchFamily="49" charset="0"/>
              </a:rPr>
              <a:t>GET /ViewModel/</a:t>
            </a:r>
            <a:r>
              <a:rPr lang="de-DE" sz="2600" dirty="0" err="1">
                <a:solidFill>
                  <a:srgbClr val="7030A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ViewModelClassName</a:t>
            </a:r>
            <a:endParaRPr lang="de-DE" sz="2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82"/>
            <a:ext cx="10515600" cy="5062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Content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&lt;p&gt;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Message: "{{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MessageText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}}"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&lt;/p&gt;</a:t>
            </a:r>
          </a:p>
          <a:p>
            <a:pPr marL="0" indent="0">
              <a:buNone/>
            </a:pPr>
            <a:r>
              <a:rPr lang="de-DE" b="1" dirty="0"/>
              <a:t>Raw HTML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73B7"/>
                </a:solidFill>
                <a:latin typeface="Roboto Mono"/>
              </a:rPr>
              <a:t>	&lt;div&gt;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{{{ </a:t>
            </a:r>
            <a:r>
              <a:rPr lang="de-DE" sz="2000" dirty="0" err="1">
                <a:solidFill>
                  <a:srgbClr val="525252"/>
                </a:solidFill>
                <a:latin typeface="Roboto Mono"/>
              </a:rPr>
              <a:t>RawHtml</a:t>
            </a:r>
            <a:r>
              <a:rPr lang="de-DE" sz="2000" dirty="0">
                <a:solidFill>
                  <a:srgbClr val="525252"/>
                </a:solidFill>
                <a:latin typeface="Roboto Mono"/>
              </a:rPr>
              <a:t> }}}</a:t>
            </a:r>
            <a:r>
              <a:rPr lang="de-DE" sz="2000" dirty="0">
                <a:solidFill>
                  <a:srgbClr val="2973B7"/>
                </a:solidFill>
                <a:latin typeface="Roboto Mono"/>
              </a:rPr>
              <a:t>&lt;/div&gt;</a:t>
            </a:r>
          </a:p>
          <a:p>
            <a:pPr marL="0" indent="0">
              <a:buNone/>
            </a:pPr>
            <a:r>
              <a:rPr lang="de-DE" b="1" dirty="0"/>
              <a:t>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&lt;div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v-bind:class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ClassName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&gt;&lt;/div&gt;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&lt;a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v-bind:href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TargetUrl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...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&lt;/a&gt;</a:t>
            </a:r>
          </a:p>
          <a:p>
            <a:pPr marL="0" indent="0">
              <a:buNone/>
            </a:pPr>
            <a:r>
              <a:rPr lang="en-US" b="1" dirty="0"/>
              <a:t>Conditional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&lt;h1 v-if=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"awesome"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Vue is awesome!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Lists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973B7"/>
                </a:solidFill>
                <a:latin typeface="Roboto Mono"/>
              </a:rPr>
              <a:t>	&lt;ul id=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"example-1"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    &lt;li v-for=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"item in Items"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{{ </a:t>
            </a:r>
            <a:r>
              <a:rPr lang="en-US" sz="2000" dirty="0" err="1">
                <a:solidFill>
                  <a:srgbClr val="525252"/>
                </a:solidFill>
                <a:latin typeface="Roboto Mono"/>
              </a:rPr>
              <a:t>item.message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 }}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&lt;/li&gt;</a:t>
            </a:r>
            <a:br>
              <a:rPr lang="en-US" sz="2000" dirty="0">
                <a:solidFill>
                  <a:srgbClr val="2973B7"/>
                </a:solidFill>
                <a:latin typeface="Roboto Mono"/>
              </a:rPr>
            </a:br>
            <a:r>
              <a:rPr lang="en-US" sz="2000" dirty="0">
                <a:solidFill>
                  <a:srgbClr val="2973B7"/>
                </a:solidFill>
                <a:latin typeface="Roboto Mono"/>
              </a:rPr>
              <a:t>	&lt;/ul&gt;</a:t>
            </a:r>
            <a:endParaRPr lang="de-DE" sz="2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55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AE96-CEB6-48E0-817A-0D20CDD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of User Interface 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00FFA-41DB-4A9A-8044-9F32F39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1992</a:t>
            </a:r>
            <a:r>
              <a:rPr lang="de-DE" dirty="0"/>
              <a:t> - MFC (Microsoft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 err="1"/>
              <a:t>Modified</a:t>
            </a:r>
            <a:r>
              <a:rPr lang="de-DE" dirty="0"/>
              <a:t> Model-View-Controller-Architecture</a:t>
            </a:r>
          </a:p>
          <a:p>
            <a:r>
              <a:rPr lang="de-DE" b="1" dirty="0"/>
              <a:t>2002</a:t>
            </a:r>
            <a:r>
              <a:rPr lang="de-DE" dirty="0"/>
              <a:t> - </a:t>
            </a:r>
            <a:r>
              <a:rPr lang="de-DE" dirty="0" err="1"/>
              <a:t>WinForms</a:t>
            </a:r>
            <a:endParaRPr lang="de-DE" dirty="0"/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Framework</a:t>
            </a:r>
          </a:p>
          <a:p>
            <a:pPr lvl="1"/>
            <a:r>
              <a:rPr lang="de-DE" dirty="0"/>
              <a:t>Code Behind</a:t>
            </a:r>
          </a:p>
          <a:p>
            <a:r>
              <a:rPr lang="de-DE" b="1" dirty="0"/>
              <a:t>2006</a:t>
            </a:r>
            <a:r>
              <a:rPr lang="de-DE" dirty="0"/>
              <a:t> - WPF</a:t>
            </a:r>
          </a:p>
          <a:p>
            <a:pPr lvl="1"/>
            <a:r>
              <a:rPr lang="de-DE" dirty="0" err="1"/>
              <a:t>Comming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.NET 3.0</a:t>
            </a:r>
          </a:p>
          <a:p>
            <a:pPr lvl="1"/>
            <a:r>
              <a:rPr lang="de-DE" dirty="0"/>
              <a:t>MVVM (Model-View-ViewModel)</a:t>
            </a:r>
          </a:p>
        </p:txBody>
      </p:sp>
    </p:spTree>
    <p:extLst>
      <p:ext uri="{BB962C8B-B14F-4D97-AF65-F5344CB8AC3E}">
        <p14:creationId xmlns:p14="http://schemas.microsoft.com/office/powerpoint/2010/main" val="329528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Input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"message1"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placeholder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edit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me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2973B7"/>
                </a:solidFill>
                <a:latin typeface="Roboto Mono"/>
              </a:rPr>
            </a:b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"message2"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placeholder=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"add multiple lines"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&gt;&lt;/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textarea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Checkbox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input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type=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id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de-DE" sz="1900" dirty="0">
                <a:solidFill>
                  <a:srgbClr val="525252"/>
                </a:solidFill>
                <a:latin typeface="Roboto Mono"/>
              </a:rPr>
            </a:br>
            <a:r>
              <a:rPr lang="de-DE" sz="1900" dirty="0">
                <a:solidFill>
                  <a:srgbClr val="525252"/>
                </a:solidFill>
                <a:latin typeface="Roboto Mono"/>
              </a:rPr>
              <a:t>      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 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for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 err="1">
                <a:solidFill>
                  <a:srgbClr val="42B983"/>
                </a:solidFill>
                <a:latin typeface="Roboto Mono"/>
              </a:rPr>
              <a:t>checkbox</a:t>
            </a:r>
            <a:r>
              <a:rPr lang="de-DE" sz="1900" dirty="0">
                <a:solidFill>
                  <a:srgbClr val="42B983"/>
                </a:solidFill>
                <a:latin typeface="Roboto Mono"/>
              </a:rPr>
              <a:t>"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{{ </a:t>
            </a:r>
            <a:r>
              <a:rPr lang="de-DE" sz="1900" dirty="0" err="1">
                <a:solidFill>
                  <a:srgbClr val="525252"/>
                </a:solidFill>
                <a:latin typeface="Roboto Mono"/>
              </a:rPr>
              <a:t>checked</a:t>
            </a:r>
            <a:r>
              <a:rPr lang="de-DE" sz="1900" dirty="0">
                <a:solidFill>
                  <a:srgbClr val="525252"/>
                </a:solidFill>
                <a:latin typeface="Roboto Mono"/>
              </a:rPr>
              <a:t> }}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&lt;/</a:t>
            </a:r>
            <a:r>
              <a:rPr lang="de-DE" sz="1900" dirty="0" err="1">
                <a:solidFill>
                  <a:srgbClr val="2973B7"/>
                </a:solidFill>
                <a:latin typeface="Roboto Mono"/>
              </a:rPr>
              <a:t>label</a:t>
            </a:r>
            <a:r>
              <a:rPr lang="de-DE" sz="1900" dirty="0">
                <a:solidFill>
                  <a:srgbClr val="2973B7"/>
                </a:solidFill>
                <a:latin typeface="Roboto Mono"/>
              </a:rPr>
              <a:t>&gt;</a:t>
            </a:r>
          </a:p>
          <a:p>
            <a:pPr marL="0" indent="0">
              <a:buNone/>
            </a:pPr>
            <a:r>
              <a:rPr lang="de-DE" b="1" dirty="0"/>
              <a:t>Radio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"one"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One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&lt;input type=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"radio"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id=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value=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"picked"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&lt;label for=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"two"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Two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&lt;/label&gt;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</a:t>
            </a:r>
            <a:r>
              <a:rPr lang="en-US" sz="1900" dirty="0" err="1">
                <a:solidFill>
                  <a:srgbClr val="2973B7"/>
                </a:solidFill>
                <a:latin typeface="Roboto Mono"/>
              </a:rPr>
              <a:t>br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Picked: {{ picked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&lt;select v-model=</a:t>
            </a:r>
            <a:r>
              <a:rPr lang="en-US" sz="1900" dirty="0">
                <a:solidFill>
                  <a:srgbClr val="42B983"/>
                </a:solidFill>
                <a:latin typeface="Roboto Mono"/>
              </a:rPr>
              <a:t>"selected"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&gt;</a:t>
            </a:r>
            <a:br>
              <a:rPr lang="en-US" sz="1900" dirty="0">
                <a:solidFill>
                  <a:srgbClr val="525252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A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	&lt;option&gt;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B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&lt;/option&gt;</a:t>
            </a:r>
            <a:br>
              <a:rPr lang="en-US" sz="1900" dirty="0">
                <a:solidFill>
                  <a:srgbClr val="2973B7"/>
                </a:solidFill>
                <a:latin typeface="Roboto Mono"/>
              </a:rPr>
            </a:b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&lt;/select&gt;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 			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2973B7"/>
                </a:solidFill>
                <a:latin typeface="Roboto Mono"/>
              </a:rPr>
              <a:t>      &lt;span&gt;</a:t>
            </a:r>
            <a:r>
              <a:rPr lang="en-US" sz="1900" dirty="0">
                <a:solidFill>
                  <a:srgbClr val="525252"/>
                </a:solidFill>
                <a:latin typeface="Roboto Mono"/>
              </a:rPr>
              <a:t>Selected: {{ selected }}</a:t>
            </a:r>
            <a:r>
              <a:rPr lang="en-US" sz="1900" dirty="0">
                <a:solidFill>
                  <a:srgbClr val="2973B7"/>
                </a:solidFill>
                <a:latin typeface="Roboto Mono"/>
              </a:rPr>
              <a:t>&lt;/span&gt;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36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Event </a:t>
            </a:r>
            <a:r>
              <a:rPr lang="de-DE" dirty="0" err="1"/>
              <a:t>Bindings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627"/>
            <a:ext cx="10515600" cy="506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Click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&lt;button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v-on:click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AddOne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r>
              <a:rPr lang="en-US" sz="2000" dirty="0">
                <a:solidFill>
                  <a:srgbClr val="525252"/>
                </a:solidFill>
                <a:latin typeface="Roboto Mono"/>
              </a:rPr>
              <a:t>Add 1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&lt;/button&gt;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  <a:p>
            <a:pPr marL="0" indent="0">
              <a:buNone/>
            </a:pPr>
            <a:r>
              <a:rPr lang="de-DE" b="1" dirty="0"/>
              <a:t>Keyboard</a:t>
            </a:r>
          </a:p>
          <a:p>
            <a:pPr marL="0" indent="0">
              <a:buNone/>
            </a:pPr>
            <a:r>
              <a:rPr lang="de-DE" sz="1900" dirty="0">
                <a:solidFill>
                  <a:srgbClr val="2973B7"/>
                </a:solidFill>
                <a:latin typeface="Roboto Mono"/>
              </a:rPr>
              <a:t>      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&lt;input </a:t>
            </a:r>
            <a:r>
              <a:rPr lang="en-US" sz="2000" dirty="0" err="1">
                <a:solidFill>
                  <a:srgbClr val="2973B7"/>
                </a:solidFill>
                <a:latin typeface="Roboto Mono"/>
              </a:rPr>
              <a:t>v-on:keyup.page-down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=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“</a:t>
            </a:r>
            <a:r>
              <a:rPr lang="en-US" sz="2000" dirty="0" err="1">
                <a:solidFill>
                  <a:srgbClr val="42B983"/>
                </a:solidFill>
                <a:latin typeface="Roboto Mono"/>
              </a:rPr>
              <a:t>OnPageDown</a:t>
            </a:r>
            <a:r>
              <a:rPr lang="en-US" sz="2000" dirty="0">
                <a:solidFill>
                  <a:srgbClr val="42B983"/>
                </a:solidFill>
                <a:latin typeface="Roboto Mono"/>
              </a:rPr>
              <a:t>()"</a:t>
            </a:r>
            <a:r>
              <a:rPr lang="en-US" sz="2000" dirty="0">
                <a:solidFill>
                  <a:srgbClr val="2973B7"/>
                </a:solidFill>
                <a:latin typeface="Roboto Mono"/>
              </a:rPr>
              <a:t>&gt;</a:t>
            </a:r>
            <a:endParaRPr lang="de-DE" sz="1900" dirty="0">
              <a:solidFill>
                <a:srgbClr val="2973B7"/>
              </a:solidFill>
              <a:latin typeface="Roboto Mon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E38C0F-710B-458F-B84C-E1FE51AC97DD}"/>
              </a:ext>
            </a:extLst>
          </p:cNvPr>
          <p:cNvSpPr txBox="1"/>
          <p:nvPr/>
        </p:nvSpPr>
        <p:spPr>
          <a:xfrm>
            <a:off x="5742432" y="6308209"/>
            <a:ext cx="63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Vue.js, 26.6.2019, </a:t>
            </a:r>
            <a:r>
              <a:rPr lang="de-DE" dirty="0">
                <a:hlinkClick r:id="rId3"/>
              </a:rPr>
              <a:t>https://v1.vuejs.org/guide/syntax.html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77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View </a:t>
            </a:r>
            <a:r>
              <a:rPr lang="de-DE" b="1" dirty="0" err="1"/>
              <a:t>as</a:t>
            </a:r>
            <a:r>
              <a:rPr lang="de-DE" b="1" dirty="0"/>
              <a:t> „tree-view.html“,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rootnodes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0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0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rootnodes</a:t>
            </a:r>
            <a:r>
              <a:rPr lang="de-DE" sz="20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  <a:t>-&gt;</a:t>
            </a:r>
            <a:br>
              <a:rPr lang="de-DE" sz="20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rootnodes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child.Id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„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		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b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used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HTML5 tag, so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/>
              <a:t>tree</a:t>
            </a:r>
            <a:r>
              <a:rPr lang="de-DE" sz="2000" b="1" dirty="0"/>
              <a:t>-view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element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/>
              <a:t>The </a:t>
            </a:r>
            <a:r>
              <a:rPr lang="de-DE" b="1" dirty="0" err="1"/>
              <a:t>CustomElement</a:t>
            </a:r>
            <a:r>
              <a:rPr lang="de-DE" b="1" dirty="0"/>
              <a:t> </a:t>
            </a:r>
            <a:r>
              <a:rPr lang="de-DE" b="1" dirty="0" err="1"/>
              <a:t>comment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hint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stonehenge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a </a:t>
            </a:r>
            <a:r>
              <a:rPr lang="de-DE" b="1" dirty="0" err="1"/>
              <a:t>Vue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.</a:t>
            </a:r>
          </a:p>
          <a:p>
            <a:r>
              <a:rPr lang="de-DE" b="1" dirty="0" err="1"/>
              <a:t>Names</a:t>
            </a:r>
            <a:r>
              <a:rPr lang="de-DE" b="1" dirty="0"/>
              <a:t> </a:t>
            </a:r>
            <a:r>
              <a:rPr lang="de-DE" b="1" dirty="0" err="1"/>
              <a:t>following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colon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names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variables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b="1" dirty="0" err="1"/>
              <a:t>should</a:t>
            </a:r>
            <a:r>
              <a:rPr lang="de-DE" b="1" dirty="0"/>
              <a:t> </a:t>
            </a:r>
            <a:r>
              <a:rPr lang="de-DE" b="1" dirty="0" err="1"/>
              <a:t>expose</a:t>
            </a:r>
            <a:r>
              <a:rPr lang="de-DE" b="1" dirty="0"/>
              <a:t>.</a:t>
            </a:r>
          </a:p>
          <a:p>
            <a:pPr marL="457200" lvl="1" indent="0">
              <a:buNone/>
            </a:pPr>
            <a:r>
              <a:rPr lang="de-DE" b="1" dirty="0"/>
              <a:t>(</a:t>
            </a:r>
            <a:r>
              <a:rPr lang="de-DE" b="1" dirty="0" err="1"/>
              <a:t>comma</a:t>
            </a:r>
            <a:r>
              <a:rPr lang="de-DE" b="1" dirty="0"/>
              <a:t> </a:t>
            </a:r>
            <a:r>
              <a:rPr lang="de-DE" b="1" dirty="0" err="1"/>
              <a:t>sepearated</a:t>
            </a:r>
            <a:r>
              <a:rPr lang="de-DE" b="1" dirty="0"/>
              <a:t> </a:t>
            </a:r>
            <a:r>
              <a:rPr lang="de-DE" b="1" dirty="0" err="1"/>
              <a:t>list</a:t>
            </a:r>
            <a:r>
              <a:rPr lang="de-DE" b="1" dirty="0"/>
              <a:t>)</a:t>
            </a:r>
          </a:p>
          <a:p>
            <a:pPr marL="0" indent="0">
              <a:buNone/>
            </a:pPr>
            <a:br>
              <a:rPr lang="de-DE" b="1" dirty="0"/>
            </a:br>
            <a:endParaRPr lang="de-D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F58336-70B2-4104-B5E2-535549A8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8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0D0D0"/>
                </a:solidFill>
                <a:effectLst/>
                <a:latin typeface="Consolas" panose="020B0609020204030204" pitchFamily="49" charset="0"/>
              </a:rPr>
              <a:t>Occupancy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A2417-4E66-4B92-8E73-5698F74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A0EF3-523C-4363-AAA1-95AB4812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a </a:t>
            </a:r>
            <a:r>
              <a:rPr lang="de-DE" b="1" dirty="0" err="1"/>
              <a:t>second</a:t>
            </a:r>
            <a:r>
              <a:rPr lang="de-DE" b="1" dirty="0"/>
              <a:t> View </a:t>
            </a:r>
            <a:r>
              <a:rPr lang="de-DE" b="1" dirty="0" err="1"/>
              <a:t>as</a:t>
            </a:r>
            <a:r>
              <a:rPr lang="de-DE" b="1" dirty="0"/>
              <a:t> „tree-node.html“, </a:t>
            </a: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node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parameter</a:t>
            </a:r>
            <a:endParaRPr lang="de-DE" b="1" dirty="0"/>
          </a:p>
          <a:p>
            <a:pPr marL="0" indent="0">
              <a:buNone/>
            </a:pPr>
            <a:endParaRPr lang="de-DE" sz="23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&lt;!--</a:t>
            </a:r>
            <a:r>
              <a:rPr lang="de-DE" sz="23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CustomElement:</a:t>
            </a:r>
            <a:r>
              <a:rPr lang="de-DE" sz="2300" b="1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node</a:t>
            </a:r>
            <a: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  <a:t>--&gt;</a:t>
            </a:r>
            <a:br>
              <a:rPr lang="de-DE" sz="23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IsVisible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HasChildren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Icon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fa-circle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&lt;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pointer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click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&amp;nbsp;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de-DE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3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span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style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list-style-type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none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    &lt;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tree-node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v-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node.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Children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3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child.</a:t>
            </a:r>
            <a:r>
              <a:rPr lang="de-DE" sz="2300" b="1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de-DE" sz="2300" b="1" dirty="0">
                <a:solidFill>
                  <a:srgbClr val="660E7A"/>
                </a:solidFill>
                <a:latin typeface="Consolas" panose="020B0609020204030204" pitchFamily="49" charset="0"/>
              </a:rPr>
              <a:t>@</a:t>
            </a:r>
            <a:r>
              <a:rPr lang="de-DE" sz="2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="$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emit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('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toggle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', $</a:t>
            </a:r>
            <a:r>
              <a:rPr lang="de-DE" sz="23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3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 &lt;/</a:t>
            </a:r>
            <a:r>
              <a:rPr lang="de-DE" sz="23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ul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li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3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946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–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ViewModel </a:t>
            </a:r>
            <a:r>
              <a:rPr lang="de-DE" b="1" dirty="0" err="1"/>
              <a:t>as</a:t>
            </a:r>
            <a:r>
              <a:rPr lang="de-DE" b="1" dirty="0"/>
              <a:t> „</a:t>
            </a:r>
            <a:r>
              <a:rPr lang="de-DE" b="1" dirty="0" err="1"/>
              <a:t>TreeNode.cs</a:t>
            </a:r>
            <a:r>
              <a:rPr lang="de-DE" b="1" dirty="0"/>
              <a:t>“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IsVisible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??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get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bool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HasChildren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Count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Icon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-folder-open"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fa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-folder"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808080"/>
                </a:solidFill>
                <a:latin typeface="Consolas" panose="020B0609020204030204" pitchFamily="49" charset="0"/>
              </a:rPr>
              <a:t>Class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IsSelected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tree-selected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readonly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Guid.NewGuid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"N"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Name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Children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_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parent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foreach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Children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.SelectMany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yield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5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2EE3-E525-4042-9127-5A34D89E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Vue</a:t>
            </a:r>
            <a:r>
              <a:rPr lang="de-DE" dirty="0"/>
              <a:t> Components -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0D7C3-B812-4B4C-A713-002FF687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9"/>
            <a:ext cx="11027054" cy="50255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/>
              <a:t>In </a:t>
            </a:r>
            <a:r>
              <a:rPr lang="de-DE" b="1" dirty="0" err="1"/>
              <a:t>the</a:t>
            </a:r>
            <a:r>
              <a:rPr lang="de-DE" b="1" dirty="0"/>
              <a:t> View </a:t>
            </a:r>
            <a:r>
              <a:rPr lang="de-DE" b="1" dirty="0" err="1"/>
              <a:t>simply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„</a:t>
            </a:r>
            <a:r>
              <a:rPr lang="de-DE" b="1" dirty="0" err="1"/>
              <a:t>tree</a:t>
            </a:r>
            <a:r>
              <a:rPr lang="de-DE" b="1" dirty="0"/>
              <a:t>-view“ tag and bind </a:t>
            </a:r>
            <a:r>
              <a:rPr lang="de-DE" b="1" dirty="0" err="1"/>
              <a:t>rootnodes</a:t>
            </a:r>
            <a:r>
              <a:rPr lang="de-DE" b="1" dirty="0"/>
              <a:t>.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&gt;A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TreeView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h3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tree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-view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v-bind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b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		    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v-on</a:t>
            </a:r>
            <a:r>
              <a:rPr lang="de-DE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($</a:t>
            </a:r>
            <a:r>
              <a:rPr lang="de-DE" sz="2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event</a:t>
            </a:r>
            <a:r>
              <a:rPr lang="de-DE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)"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div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ViewModel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handle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de-D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</a:t>
            </a:r>
            <a:r>
              <a:rPr lang="de-D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RootNodes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TreeToggle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var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RootNodes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FindNodeById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= !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</a:t>
            </a:r>
            <a:r>
              <a:rPr lang="de-DE" sz="24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IsExpanded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ActionMethod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</a:t>
            </a:r>
            <a:r>
              <a:rPr lang="de-D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nodeId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{ …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26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 UI </a:t>
            </a:r>
            <a:r>
              <a:rPr lang="de-DE" dirty="0" err="1"/>
              <a:t>Choices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</a:t>
            </a:r>
          </a:p>
          <a:p>
            <a:r>
              <a:rPr lang="de-DE" dirty="0"/>
              <a:t>Bootstrap SPA </a:t>
            </a:r>
            <a:r>
              <a:rPr lang="de-DE" dirty="0" err="1"/>
              <a:t>menu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VsCode</a:t>
            </a:r>
            <a:r>
              <a:rPr lang="de-DE" b="1" dirty="0"/>
              <a:t> Style</a:t>
            </a:r>
          </a:p>
          <a:p>
            <a:r>
              <a:rPr lang="de-DE" dirty="0"/>
              <a:t>Alternate </a:t>
            </a:r>
            <a:r>
              <a:rPr lang="de-DE" dirty="0" err="1"/>
              <a:t>menu</a:t>
            </a:r>
            <a:r>
              <a:rPr lang="de-DE" dirty="0"/>
              <a:t> style</a:t>
            </a:r>
          </a:p>
          <a:p>
            <a:pPr marL="0" indent="0">
              <a:buNone/>
            </a:pPr>
            <a:r>
              <a:rPr lang="de-DE" b="1" dirty="0"/>
              <a:t>Classic Desktop</a:t>
            </a:r>
          </a:p>
          <a:p>
            <a:r>
              <a:rPr lang="de-DE" dirty="0"/>
              <a:t>Menu support </a:t>
            </a:r>
            <a:r>
              <a:rPr lang="de-DE" dirty="0" err="1"/>
              <a:t>using</a:t>
            </a:r>
            <a:r>
              <a:rPr lang="de-DE" dirty="0"/>
              <a:t> CSS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6FA0DD-2DDA-46E6-9464-AC3292FE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66" y="487046"/>
            <a:ext cx="3987800" cy="2542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97DFFE-B9F1-4D1B-A2DD-81369F54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67" y="2099521"/>
            <a:ext cx="4005698" cy="25265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09E306-0342-46FF-AB16-1EB5B863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3594881"/>
            <a:ext cx="4138273" cy="2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Still a Browser </a:t>
            </a:r>
            <a:r>
              <a:rPr lang="de-DE" dirty="0" err="1"/>
              <a:t>required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Default Support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Start in </a:t>
            </a:r>
            <a:r>
              <a:rPr lang="de-DE" dirty="0" err="1"/>
              <a:t>kiosk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  <a:p>
            <a:pPr marL="0" indent="0">
              <a:buNone/>
            </a:pP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Functionality</a:t>
            </a:r>
            <a:endParaRPr lang="de-DE" b="1" dirty="0"/>
          </a:p>
          <a:p>
            <a:r>
              <a:rPr lang="de-DE" dirty="0"/>
              <a:t>System Dialogs (File Open/Save, </a:t>
            </a:r>
            <a:r>
              <a:rPr lang="de-DE" dirty="0" err="1"/>
              <a:t>MessageBox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703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C8323-66B5-44EF-A7B7-F8B4A7471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err="1">
                <a:latin typeface="Agency FB" panose="020B0503020202020204" pitchFamily="34" charset="0"/>
                <a:cs typeface="Aldhabi" panose="020B0604020202020204" pitchFamily="2" charset="-78"/>
              </a:rPr>
              <a:t>Chromely</a:t>
            </a:r>
            <a:endParaRPr lang="de-DE" dirty="0">
              <a:latin typeface="Agency FB" panose="020B0503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BFC34-C732-4803-A075-EC8C94BCB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cross-platform</a:t>
            </a:r>
            <a:r>
              <a:rPr lang="de-DE" dirty="0"/>
              <a:t>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written</a:t>
            </a:r>
            <a:r>
              <a:rPr lang="de-DE" dirty="0"/>
              <a:t> in pure C#</a:t>
            </a:r>
          </a:p>
        </p:txBody>
      </p:sp>
    </p:spTree>
    <p:extLst>
      <p:ext uri="{BB962C8B-B14F-4D97-AF65-F5344CB8AC3E}">
        <p14:creationId xmlns:p14="http://schemas.microsoft.com/office/powerpoint/2010/main" val="270254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CEF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/>
          </a:bodyPr>
          <a:lstStyle/>
          <a:p>
            <a:r>
              <a:rPr lang="en-US" dirty="0"/>
              <a:t>Uses </a:t>
            </a:r>
            <a:r>
              <a:rPr lang="de-DE" dirty="0"/>
              <a:t>Chromium Embedded Framework (CEF)</a:t>
            </a:r>
            <a:br>
              <a:rPr lang="de-DE" dirty="0"/>
            </a:br>
            <a:r>
              <a:rPr lang="en-US" sz="2000" dirty="0"/>
              <a:t>A simple framework for embedding Chromium-based browsers in other applications.</a:t>
            </a:r>
            <a:endParaRPr lang="en-US" dirty="0"/>
          </a:p>
          <a:p>
            <a:r>
              <a:rPr lang="en-US" dirty="0"/>
              <a:t>Lightweight alternative to Electron.NET, Electron for .NET Core</a:t>
            </a:r>
            <a:endParaRPr lang="de-DE" dirty="0"/>
          </a:p>
          <a:p>
            <a:r>
              <a:rPr lang="en-US" dirty="0"/>
              <a:t>Based on </a:t>
            </a:r>
            <a:r>
              <a:rPr lang="en-US" dirty="0" err="1"/>
              <a:t>Xilium.CefGlue</a:t>
            </a:r>
            <a:r>
              <a:rPr lang="en-US" dirty="0"/>
              <a:t>, </a:t>
            </a:r>
            <a:r>
              <a:rPr lang="en-US" dirty="0" err="1"/>
              <a:t>CefSharp</a:t>
            </a:r>
            <a:r>
              <a:rPr lang="en-US" dirty="0"/>
              <a:t> implementations </a:t>
            </a:r>
            <a:br>
              <a:rPr lang="en-US" dirty="0"/>
            </a:br>
            <a:r>
              <a:rPr lang="en-US" dirty="0"/>
              <a:t>of embedded Chromium (CEF) </a:t>
            </a:r>
            <a:r>
              <a:rPr lang="en-US" b="1" dirty="0"/>
              <a:t>without</a:t>
            </a:r>
            <a:r>
              <a:rPr lang="en-US" dirty="0"/>
              <a:t> WinForms or WPF</a:t>
            </a:r>
          </a:p>
          <a:p>
            <a:r>
              <a:rPr lang="en-US" dirty="0"/>
              <a:t>Uses Windows and Linux native GUI API as "thin" chromium hosts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838200" y="6308209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6227C8-39B0-494C-934A-AADBE58D0308}"/>
              </a:ext>
            </a:extLst>
          </p:cNvPr>
          <p:cNvSpPr txBox="1"/>
          <p:nvPr/>
        </p:nvSpPr>
        <p:spPr>
          <a:xfrm>
            <a:off x="838200" y="6072955"/>
            <a:ext cx="1120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Chromium Embedded Framework, 26.6.2019, </a:t>
            </a:r>
            <a:r>
              <a:rPr lang="de-DE" dirty="0">
                <a:hlinkClick r:id="rId4"/>
              </a:rPr>
              <a:t>https://bitbucket.org/chromiumembedded/cef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7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DA419-DF13-4D30-A626-E97010D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UI </a:t>
            </a:r>
            <a:r>
              <a:rPr lang="de-DE" dirty="0" err="1"/>
              <a:t>Techniques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29DEC-69C0-4366-8BE0-527EDE2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Desktop</a:t>
            </a:r>
          </a:p>
          <a:p>
            <a:r>
              <a:rPr lang="de-DE" dirty="0" err="1"/>
              <a:t>Qt</a:t>
            </a:r>
            <a:endParaRPr lang="de-DE" dirty="0"/>
          </a:p>
          <a:p>
            <a:r>
              <a:rPr lang="de-DE" dirty="0"/>
              <a:t>GTK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Web</a:t>
            </a:r>
          </a:p>
          <a:p>
            <a:r>
              <a:rPr lang="de-DE" dirty="0"/>
              <a:t>HTML5</a:t>
            </a:r>
          </a:p>
          <a:p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127086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7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032F62"/>
                </a:solidFill>
              </a:rPr>
              <a:t>"https://google.com"</a:t>
            </a:r>
            <a:r>
              <a:rPr lang="de-DE" dirty="0">
                <a:solidFill>
                  <a:srgbClr val="24292E"/>
                </a:solidFill>
              </a:rPr>
              <a:t>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startUrl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B6F6-B683-43DA-BE01-37517422C6AB}"/>
              </a:ext>
            </a:extLst>
          </p:cNvPr>
          <p:cNvSpPr txBox="1"/>
          <p:nvPr/>
        </p:nvSpPr>
        <p:spPr>
          <a:xfrm>
            <a:off x="4478558" y="6308209"/>
            <a:ext cx="7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</a:t>
            </a:r>
            <a:r>
              <a:rPr lang="de-DE" dirty="0" err="1"/>
              <a:t>chromelyapps</a:t>
            </a:r>
            <a:r>
              <a:rPr lang="de-DE" dirty="0"/>
              <a:t>, 26.6.2019, </a:t>
            </a:r>
            <a:r>
              <a:rPr lang="de-DE" dirty="0">
                <a:hlinkClick r:id="rId3"/>
              </a:rPr>
              <a:t>https://github.com/chromelyapps/Chromely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32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87147-3E75-437A-9417-FA737509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Bringing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togeter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096A-AE3A-479B-8DE5-37B845C9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581"/>
            <a:ext cx="10515600" cy="475074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73A49"/>
                </a:solidFill>
              </a:rPr>
              <a:t>class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6F42C1"/>
                </a:solidFill>
              </a:rPr>
              <a:t>Program</a:t>
            </a:r>
            <a:r>
              <a:rPr lang="de-DE" dirty="0">
                <a:solidFill>
                  <a:srgbClr val="24292E"/>
                </a:solidFill>
              </a:rPr>
              <a:t>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en-US" dirty="0">
                <a:solidFill>
                  <a:srgbClr val="24292E"/>
                </a:solidFill>
              </a:rPr>
              <a:t>    </a:t>
            </a:r>
            <a:r>
              <a:rPr lang="en-US" dirty="0">
                <a:solidFill>
                  <a:srgbClr val="D73A49"/>
                </a:solidFill>
              </a:rPr>
              <a:t>static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D73A49"/>
                </a:solidFill>
              </a:rPr>
              <a:t>int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>
                <a:solidFill>
                  <a:srgbClr val="6F42C1"/>
                </a:solidFill>
              </a:rPr>
              <a:t>Main</a:t>
            </a:r>
            <a:r>
              <a:rPr lang="en-US" dirty="0">
                <a:solidFill>
                  <a:srgbClr val="24292E"/>
                </a:solidFill>
              </a:rPr>
              <a:t>(</a:t>
            </a:r>
            <a:r>
              <a:rPr lang="en-US" dirty="0">
                <a:solidFill>
                  <a:srgbClr val="D73A49"/>
                </a:solidFill>
              </a:rPr>
              <a:t>string</a:t>
            </a:r>
            <a:r>
              <a:rPr lang="en-US" dirty="0">
                <a:solidFill>
                  <a:srgbClr val="24292E"/>
                </a:solidFill>
              </a:rPr>
              <a:t>[] </a:t>
            </a:r>
            <a:r>
              <a:rPr lang="en-US" dirty="0" err="1">
                <a:solidFill>
                  <a:srgbClr val="24292E"/>
                </a:solidFill>
              </a:rPr>
              <a:t>args</a:t>
            </a:r>
            <a:r>
              <a:rPr lang="en-US" dirty="0">
                <a:solidFill>
                  <a:srgbClr val="24292E"/>
                </a:solidFill>
              </a:rPr>
              <a:t>)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{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stonehenge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Backend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StonehengeResourceLoader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CreateDefaultLoader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VueResourceProvider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());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StonehengeHostOptions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{ Title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"Demo"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StartPage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};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var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new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KestrelHost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provider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</a:t>
            </a:r>
            <a:r>
              <a:rPr lang="de-DE" altLang="de-DE" dirty="0" err="1">
                <a:solidFill>
                  <a:srgbClr val="D73A49"/>
                </a:solidFill>
                <a:latin typeface="SFMono-Regular"/>
              </a:rPr>
              <a:t>if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(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!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localhost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32000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))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{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Console.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WriteLine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@"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Failed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to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start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032F62"/>
                </a:solidFill>
                <a:latin typeface="SFMono-Regular"/>
              </a:rPr>
              <a:t>server</a:t>
            </a:r>
            <a:r>
              <a:rPr lang="de-DE" altLang="de-DE" dirty="0">
                <a:solidFill>
                  <a:srgbClr val="032F62"/>
                </a:solidFill>
                <a:latin typeface="SFMono-Regular"/>
              </a:rPr>
              <a:t> on: "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server.BaseUrl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    </a:t>
            </a:r>
            <a:r>
              <a:rPr lang="de-DE" altLang="de-DE" dirty="0" err="1">
                <a:solidFill>
                  <a:srgbClr val="24292E"/>
                </a:solidFill>
                <a:latin typeface="SFMono-Regular"/>
              </a:rPr>
              <a:t>Environment.</a:t>
            </a:r>
            <a:r>
              <a:rPr lang="de-DE" altLang="de-DE" dirty="0" err="1">
                <a:solidFill>
                  <a:srgbClr val="6F42C1"/>
                </a:solidFill>
                <a:latin typeface="SFMono-Regular"/>
              </a:rPr>
              <a:t>Exit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de-DE" altLang="de-DE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); </a:t>
            </a:r>
            <a:br>
              <a:rPr lang="de-DE" altLang="de-DE" dirty="0">
                <a:solidFill>
                  <a:srgbClr val="24292E"/>
                </a:solidFill>
                <a:latin typeface="SFMono-Regular"/>
              </a:rPr>
            </a:br>
            <a:r>
              <a:rPr lang="de-DE" altLang="de-DE" dirty="0">
                <a:solidFill>
                  <a:srgbClr val="24292E"/>
                </a:solidFill>
                <a:latin typeface="SFMono-Regular"/>
              </a:rPr>
              <a:t>        }</a:t>
            </a:r>
            <a:r>
              <a:rPr lang="de-DE" altLang="de-DE" sz="800" dirty="0"/>
              <a:t> </a:t>
            </a:r>
            <a:endParaRPr lang="de-DE" altLang="de-DE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de-DE" altLang="de-DE" dirty="0" err="1">
                <a:solidFill>
                  <a:srgbClr val="6A737D"/>
                </a:solidFill>
                <a:latin typeface="SFMono-Regular"/>
              </a:rPr>
              <a:t>Chromely</a:t>
            </a:r>
            <a:r>
              <a:rPr lang="de-DE" altLang="de-DE" dirty="0">
                <a:solidFill>
                  <a:srgbClr val="6A737D"/>
                </a:solidFill>
                <a:latin typeface="SFMono-Regular"/>
              </a:rPr>
              <a:t> Frontend</a:t>
            </a:r>
            <a:br>
              <a:rPr lang="de-DE" altLang="de-DE" sz="6000" dirty="0">
                <a:latin typeface="Arial" panose="020B0604020202020204" pitchFamily="34" charset="0"/>
              </a:rPr>
            </a:br>
            <a:r>
              <a:rPr lang="de-DE" dirty="0">
                <a:solidFill>
                  <a:srgbClr val="24292E"/>
                </a:solidFill>
              </a:rPr>
              <a:t>        </a:t>
            </a:r>
            <a:r>
              <a:rPr lang="de-DE" dirty="0" err="1">
                <a:solidFill>
                  <a:srgbClr val="D73A49"/>
                </a:solidFill>
              </a:rPr>
              <a:t>var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config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>
                <a:solidFill>
                  <a:srgbClr val="D73A49"/>
                </a:solidFill>
              </a:rPr>
              <a:t>=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ChromelyConfiguration</a:t>
            </a:r>
            <a:r>
              <a:rPr lang="de-DE" dirty="0">
                <a:solidFill>
                  <a:srgbClr val="24292E"/>
                </a:solidFill>
              </a:rPr>
              <a:t> .</a:t>
            </a:r>
            <a:r>
              <a:rPr lang="de-DE" dirty="0">
                <a:solidFill>
                  <a:srgbClr val="6F42C1"/>
                </a:solidFill>
              </a:rPr>
              <a:t>Create</a:t>
            </a:r>
            <a:r>
              <a:rPr lang="de-DE" dirty="0">
                <a:solidFill>
                  <a:srgbClr val="24292E"/>
                </a:solidFill>
              </a:rPr>
              <a:t>()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WithHostMode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WindowState.Normal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 err="1">
                <a:solidFill>
                  <a:srgbClr val="005CC5"/>
                </a:solidFill>
              </a:rPr>
              <a:t>true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WithHostTitle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 err="1">
                <a:solidFill>
                  <a:srgbClr val="032F62"/>
                </a:solidFill>
              </a:rPr>
              <a:t>chromely</a:t>
            </a:r>
            <a:r>
              <a:rPr lang="de-DE" dirty="0">
                <a:solidFill>
                  <a:srgbClr val="032F62"/>
                </a:solidFill>
              </a:rPr>
              <a:t>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WithHostIconFile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32F62"/>
                </a:solidFill>
              </a:rPr>
              <a:t>"chromely.ico"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WithAppArgs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WithHostSize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>
                <a:solidFill>
                  <a:srgbClr val="005CC5"/>
                </a:solidFill>
              </a:rPr>
              <a:t>1000</a:t>
            </a:r>
            <a:r>
              <a:rPr lang="de-DE" dirty="0">
                <a:solidFill>
                  <a:srgbClr val="24292E"/>
                </a:solidFill>
              </a:rPr>
              <a:t>, </a:t>
            </a:r>
            <a:r>
              <a:rPr lang="de-DE" dirty="0">
                <a:solidFill>
                  <a:srgbClr val="005CC5"/>
                </a:solidFill>
              </a:rPr>
              <a:t>600</a:t>
            </a:r>
            <a:r>
              <a:rPr lang="de-DE" dirty="0">
                <a:solidFill>
                  <a:srgbClr val="24292E"/>
                </a:solidFill>
              </a:rPr>
              <a:t>)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	.</a:t>
            </a:r>
            <a:r>
              <a:rPr lang="de-DE" dirty="0" err="1">
                <a:solidFill>
                  <a:srgbClr val="6F42C1"/>
                </a:solidFill>
              </a:rPr>
              <a:t>WithStartUrl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altLang="de-DE" dirty="0" err="1">
                <a:solidFill>
                  <a:srgbClr val="24292E"/>
                </a:solidFill>
                <a:highlight>
                  <a:srgbClr val="FFFF00"/>
                </a:highlight>
                <a:latin typeface="SFMono-Regular"/>
              </a:rPr>
              <a:t>host.BaseUrl</a:t>
            </a:r>
            <a:r>
              <a:rPr lang="de-DE" dirty="0">
                <a:solidFill>
                  <a:srgbClr val="24292E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</a:rPr>
              <a:t>        </a:t>
            </a:r>
            <a:r>
              <a:rPr lang="en-US" dirty="0">
                <a:solidFill>
                  <a:srgbClr val="D73A49"/>
                </a:solidFill>
              </a:rPr>
              <a:t>using</a:t>
            </a:r>
            <a:r>
              <a:rPr lang="en-US" dirty="0">
                <a:solidFill>
                  <a:srgbClr val="24292E"/>
                </a:solidFill>
              </a:rPr>
              <a:t> (</a:t>
            </a:r>
            <a:r>
              <a:rPr lang="en-US" dirty="0">
                <a:solidFill>
                  <a:srgbClr val="D73A49"/>
                </a:solidFill>
              </a:rPr>
              <a:t>var</a:t>
            </a:r>
            <a:r>
              <a:rPr lang="en-US" dirty="0">
                <a:solidFill>
                  <a:srgbClr val="24292E"/>
                </a:solidFill>
              </a:rPr>
              <a:t> window </a:t>
            </a:r>
            <a:r>
              <a:rPr lang="en-US" dirty="0">
                <a:solidFill>
                  <a:srgbClr val="D73A49"/>
                </a:solidFill>
              </a:rPr>
              <a:t>=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ChromelyWindow.</a:t>
            </a:r>
            <a:r>
              <a:rPr lang="en-US" dirty="0" err="1">
                <a:solidFill>
                  <a:srgbClr val="6F42C1"/>
                </a:solidFill>
              </a:rPr>
              <a:t>Create</a:t>
            </a:r>
            <a:r>
              <a:rPr lang="en-US" dirty="0">
                <a:solidFill>
                  <a:srgbClr val="24292E"/>
                </a:solidFill>
              </a:rPr>
              <a:t>(config)) </a:t>
            </a:r>
            <a:br>
              <a:rPr lang="en-US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{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    </a:t>
            </a:r>
            <a:r>
              <a:rPr lang="de-DE" dirty="0" err="1">
                <a:solidFill>
                  <a:srgbClr val="D73A49"/>
                </a:solidFill>
              </a:rPr>
              <a:t>return</a:t>
            </a:r>
            <a:r>
              <a:rPr lang="de-DE" dirty="0">
                <a:solidFill>
                  <a:srgbClr val="24292E"/>
                </a:solidFill>
              </a:rPr>
              <a:t> </a:t>
            </a:r>
            <a:r>
              <a:rPr lang="de-DE" dirty="0" err="1">
                <a:solidFill>
                  <a:srgbClr val="24292E"/>
                </a:solidFill>
              </a:rPr>
              <a:t>window.</a:t>
            </a:r>
            <a:r>
              <a:rPr lang="de-DE" dirty="0" err="1">
                <a:solidFill>
                  <a:srgbClr val="6F42C1"/>
                </a:solidFill>
              </a:rPr>
              <a:t>Run</a:t>
            </a:r>
            <a:r>
              <a:rPr lang="de-DE" dirty="0">
                <a:solidFill>
                  <a:srgbClr val="24292E"/>
                </a:solidFill>
              </a:rPr>
              <a:t>(</a:t>
            </a:r>
            <a:r>
              <a:rPr lang="de-DE" dirty="0" err="1">
                <a:solidFill>
                  <a:srgbClr val="24292E"/>
                </a:solidFill>
              </a:rPr>
              <a:t>args</a:t>
            </a:r>
            <a:r>
              <a:rPr lang="de-DE" dirty="0">
                <a:solidFill>
                  <a:srgbClr val="24292E"/>
                </a:solidFill>
              </a:rPr>
              <a:t>);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        } </a:t>
            </a:r>
            <a:br>
              <a:rPr lang="de-DE" dirty="0">
                <a:solidFill>
                  <a:srgbClr val="24292E"/>
                </a:solidFill>
              </a:rPr>
            </a:br>
            <a:r>
              <a:rPr lang="de-DE" dirty="0">
                <a:solidFill>
                  <a:srgbClr val="24292E"/>
                </a:solidFill>
              </a:rPr>
              <a:t>}</a:t>
            </a:r>
            <a:r>
              <a:rPr lang="de-DE" sz="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sz="6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Projects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XAML</a:t>
            </a:r>
          </a:p>
          <a:p>
            <a:r>
              <a:rPr lang="de-DE" dirty="0" err="1"/>
              <a:t>Avalonia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http://avaloniaui.net/</a:t>
            </a:r>
            <a:endParaRPr lang="de-DE" dirty="0"/>
          </a:p>
          <a:p>
            <a:r>
              <a:rPr lang="de-DE" dirty="0" err="1"/>
              <a:t>OmniGUI</a:t>
            </a:r>
            <a:r>
              <a:rPr lang="de-DE" dirty="0"/>
              <a:t> - </a:t>
            </a:r>
            <a:r>
              <a:rPr lang="de-DE" dirty="0">
                <a:hlinkClick r:id="rId4"/>
              </a:rPr>
              <a:t>https://github.com/OmniGUI/OmniGUI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HTML</a:t>
            </a:r>
          </a:p>
          <a:p>
            <a:r>
              <a:rPr lang="de-DE" dirty="0" err="1"/>
              <a:t>Electron</a:t>
            </a:r>
            <a:r>
              <a:rPr lang="de-DE" dirty="0"/>
              <a:t> - </a:t>
            </a:r>
            <a:r>
              <a:rPr lang="de-DE" dirty="0">
                <a:hlinkClick r:id="rId5"/>
              </a:rPr>
              <a:t>https://electronjs.org/ </a:t>
            </a:r>
            <a:endParaRPr lang="de-DE" dirty="0"/>
          </a:p>
          <a:p>
            <a:r>
              <a:rPr lang="de-DE" dirty="0"/>
              <a:t>Electron.NET - </a:t>
            </a:r>
            <a:r>
              <a:rPr lang="de-DE" dirty="0">
                <a:hlinkClick r:id="rId6"/>
              </a:rPr>
              <a:t>https://github.com/ElectronNET/Electron.NET</a:t>
            </a:r>
            <a:endParaRPr lang="de-DE" dirty="0"/>
          </a:p>
          <a:p>
            <a:r>
              <a:rPr lang="de-DE" dirty="0" err="1"/>
              <a:t>Blazor</a:t>
            </a:r>
            <a:r>
              <a:rPr lang="de-DE" dirty="0"/>
              <a:t> - </a:t>
            </a:r>
            <a:r>
              <a:rPr lang="de-DE" dirty="0">
                <a:hlinkClick r:id="rId7"/>
              </a:rPr>
              <a:t>https://dotnet.microsoft.com/apps/aspnet/web-apps/client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dependencies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tooling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) </a:t>
            </a:r>
            <a:r>
              <a:rPr lang="de-DE" dirty="0" err="1"/>
              <a:t>required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JavaScript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3DB44-5BA7-4CF5-99FF-B3966E2E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Electron.NET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9FC0D-0AF8-4F25-A811-62F74EE3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Tooling</a:t>
            </a:r>
          </a:p>
          <a:p>
            <a:r>
              <a:rPr lang="en-US" dirty="0"/>
              <a:t>dotnet tool install </a:t>
            </a:r>
            <a:r>
              <a:rPr lang="en-US" dirty="0" err="1"/>
              <a:t>ElectronNET.CLI</a:t>
            </a:r>
            <a:r>
              <a:rPr lang="en-US" dirty="0"/>
              <a:t> -g</a:t>
            </a:r>
            <a:endParaRPr lang="de-DE" dirty="0"/>
          </a:p>
          <a:p>
            <a:r>
              <a:rPr lang="de-DE" dirty="0"/>
              <a:t>node.js v8.6.0</a:t>
            </a:r>
          </a:p>
          <a:p>
            <a:r>
              <a:rPr lang="en-US" dirty="0" err="1"/>
              <a:t>npm</a:t>
            </a:r>
            <a:r>
              <a:rPr lang="en-US" dirty="0"/>
              <a:t> install electron-builder –global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9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1160273" y="6308209"/>
            <a:ext cx="110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Microsoft, 8.6.2019, </a:t>
            </a:r>
            <a:r>
              <a:rPr lang="de-DE" dirty="0">
                <a:hlinkClick r:id="rId3"/>
              </a:rPr>
              <a:t>https://docs.microsoft.com/en-us/dotnet/framework/wpf/advanced/wpf-architecture</a:t>
            </a:r>
            <a:endParaRPr lang="de-DE" dirty="0"/>
          </a:p>
        </p:txBody>
      </p:sp>
      <p:pic>
        <p:nvPicPr>
          <p:cNvPr id="6" name="Picture 2" descr="La posiciÃ³n de WPF dentro de .NET Framework.">
            <a:extLst>
              <a:ext uri="{FF2B5EF4-FFF2-40B4-BE49-F238E27FC236}">
                <a16:creationId xmlns:a16="http://schemas.microsoft.com/office/drawing/2014/main" id="{EFF0F45B-F479-40AD-9030-8FB7CE14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54" y="1439302"/>
            <a:ext cx="3878547" cy="47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2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WPF - MVVM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736F0F-D004-4F91-9051-C98BC18229BF}"/>
              </a:ext>
            </a:extLst>
          </p:cNvPr>
          <p:cNvSpPr txBox="1"/>
          <p:nvPr/>
        </p:nvSpPr>
        <p:spPr>
          <a:xfrm>
            <a:off x="3971797" y="6308209"/>
            <a:ext cx="80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Wikipedia, 8.6.2019, </a:t>
            </a:r>
            <a:r>
              <a:rPr lang="de-DE" dirty="0">
                <a:hlinkClick r:id="rId3"/>
              </a:rPr>
              <a:t>https://de.wikipedia.org/wiki/Model_View_ViewModel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XAML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30F93FD-79CC-4D04-AC87-931BF63D0A51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PresentationFramework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FB050D0-0AEB-4457-BF5F-1AEDD8D49AE7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</p:spTree>
    <p:extLst>
      <p:ext uri="{BB962C8B-B14F-4D97-AF65-F5344CB8AC3E}">
        <p14:creationId xmlns:p14="http://schemas.microsoft.com/office/powerpoint/2010/main" val="275590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8/87/MVVMPattern.png">
            <a:extLst>
              <a:ext uri="{FF2B5EF4-FFF2-40B4-BE49-F238E27FC236}">
                <a16:creationId xmlns:a16="http://schemas.microsoft.com/office/drawing/2014/main" id="{10A7CCF3-E21F-41A2-B7DA-9FD5CE539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00" y="2323946"/>
            <a:ext cx="7344800" cy="22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44C920-458D-4B65-9E57-2FB1377E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F8FBC63-CB63-4DFD-9FB2-49A7101F789B}"/>
              </a:ext>
            </a:extLst>
          </p:cNvPr>
          <p:cNvSpPr txBox="1"/>
          <p:nvPr/>
        </p:nvSpPr>
        <p:spPr>
          <a:xfrm>
            <a:off x="2717799" y="3541216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HTML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EE6319-B62A-4823-9E88-EC83BF5C9C5F}"/>
              </a:ext>
            </a:extLst>
          </p:cNvPr>
          <p:cNvSpPr txBox="1"/>
          <p:nvPr/>
        </p:nvSpPr>
        <p:spPr>
          <a:xfrm>
            <a:off x="5311774" y="3473574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>
                    <a:lumMod val="75000"/>
                  </a:schemeClr>
                </a:solidFill>
              </a:rPr>
              <a:t>C#</a:t>
            </a:r>
            <a:endParaRPr lang="de-D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2A137B8-D8AC-464A-87EC-50DA3678CB2F}"/>
              </a:ext>
            </a:extLst>
          </p:cNvPr>
          <p:cNvSpPr txBox="1"/>
          <p:nvPr/>
        </p:nvSpPr>
        <p:spPr>
          <a:xfrm>
            <a:off x="7750686" y="3464843"/>
            <a:ext cx="16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3"/>
                </a:solidFill>
              </a:rPr>
              <a:t>C#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32F12C-A123-4AF7-82FD-654EDD5A690C}"/>
              </a:ext>
            </a:extLst>
          </p:cNvPr>
          <p:cNvSpPr/>
          <p:nvPr/>
        </p:nvSpPr>
        <p:spPr>
          <a:xfrm>
            <a:off x="2274342" y="4405138"/>
            <a:ext cx="25696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48D4D6-A6DD-4692-9B87-7289EE2EEF69}"/>
              </a:ext>
            </a:extLst>
          </p:cNvPr>
          <p:cNvSpPr/>
          <p:nvPr/>
        </p:nvSpPr>
        <p:spPr>
          <a:xfrm>
            <a:off x="5311773" y="4405138"/>
            <a:ext cx="4121663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.NET 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85E37A-1C6E-48E6-974F-81C6C2A3B792}"/>
              </a:ext>
            </a:extLst>
          </p:cNvPr>
          <p:cNvSpPr txBox="1"/>
          <p:nvPr/>
        </p:nvSpPr>
        <p:spPr>
          <a:xfrm>
            <a:off x="4432095" y="3473574"/>
            <a:ext cx="8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242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Breitbild</PresentationFormat>
  <Paragraphs>293</Paragraphs>
  <Slides>31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Agency FB</vt:lpstr>
      <vt:lpstr>-apple-system</vt:lpstr>
      <vt:lpstr>Arial</vt:lpstr>
      <vt:lpstr>Calibri</vt:lpstr>
      <vt:lpstr>Calibri Light</vt:lpstr>
      <vt:lpstr>Consolas</vt:lpstr>
      <vt:lpstr>Roboto Mono</vt:lpstr>
      <vt:lpstr>SFMono-Regular</vt:lpstr>
      <vt:lpstr>Office</vt:lpstr>
      <vt:lpstr>stonehenge</vt:lpstr>
      <vt:lpstr>History of User Interface Techniques</vt:lpstr>
      <vt:lpstr>Other UI Techniques</vt:lpstr>
      <vt:lpstr>Other Projects</vt:lpstr>
      <vt:lpstr>Design Goals</vt:lpstr>
      <vt:lpstr>Electron.NET</vt:lpstr>
      <vt:lpstr>WPF</vt:lpstr>
      <vt:lpstr>WPF - MVVM</vt:lpstr>
      <vt:lpstr>Move to HTML</vt:lpstr>
      <vt:lpstr>Binding using client JS</vt:lpstr>
      <vt:lpstr>Getting Started</vt:lpstr>
      <vt:lpstr>Getting Started</vt:lpstr>
      <vt:lpstr>Go!</vt:lpstr>
      <vt:lpstr>Doc TODOs !!!</vt:lpstr>
      <vt:lpstr>Client - Vus.js, Bootstrap &amp; Fontawesome</vt:lpstr>
      <vt:lpstr>How does it work 1/3?</vt:lpstr>
      <vt:lpstr>How does it work 2/3?</vt:lpstr>
      <vt:lpstr>How does it work 3/3?</vt:lpstr>
      <vt:lpstr>Vue Bindings</vt:lpstr>
      <vt:lpstr>Vue Advanced Bindings</vt:lpstr>
      <vt:lpstr>Vue Event Bindings</vt:lpstr>
      <vt:lpstr>Vue Components - View</vt:lpstr>
      <vt:lpstr>Vue Components - View</vt:lpstr>
      <vt:lpstr>Vue Components – Model</vt:lpstr>
      <vt:lpstr>Vue Components - Usage</vt:lpstr>
      <vt:lpstr>Client UI Choices</vt:lpstr>
      <vt:lpstr>Still a Browser required</vt:lpstr>
      <vt:lpstr>Chromely</vt:lpstr>
      <vt:lpstr>Browser replaced by CEF</vt:lpstr>
      <vt:lpstr>Simple to Use</vt:lpstr>
      <vt:lpstr>Bringing it togeter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stonehenge</dc:title>
  <dc:creator>Frank Pfattheicher</dc:creator>
  <cp:lastModifiedBy>Frank Pfattheicher</cp:lastModifiedBy>
  <cp:revision>55</cp:revision>
  <dcterms:created xsi:type="dcterms:W3CDTF">2019-05-15T07:14:27Z</dcterms:created>
  <dcterms:modified xsi:type="dcterms:W3CDTF">2019-09-16T08:26:50Z</dcterms:modified>
</cp:coreProperties>
</file>