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2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83" r:id="rId14"/>
    <p:sldId id="286" r:id="rId15"/>
    <p:sldId id="284" r:id="rId16"/>
    <p:sldId id="285" r:id="rId17"/>
    <p:sldId id="288" r:id="rId18"/>
    <p:sldId id="287" r:id="rId19"/>
    <p:sldId id="289" r:id="rId20"/>
    <p:sldId id="290" r:id="rId21"/>
    <p:sldId id="291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628800"/>
            <a:ext cx="8175282" cy="1470025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递归问题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沈云付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 smtClean="0">
                <a:solidFill>
                  <a:srgbClr val="0000CC"/>
                </a:solidFill>
              </a:rPr>
              <a:t>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308038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 smtClean="0"/>
              <a:t>本题可用多种方法。</a:t>
            </a:r>
            <a:endParaRPr lang="en-US" altLang="zh-CN" sz="2400" b="1" dirty="0" smtClean="0"/>
          </a:p>
          <a:p>
            <a:pPr>
              <a:buNone/>
            </a:pPr>
            <a:r>
              <a:rPr lang="zh-CN" altLang="en-US" sz="2400" b="1" dirty="0" smtClean="0"/>
              <a:t>题目意思是给定一点</a:t>
            </a:r>
            <a:r>
              <a:rPr lang="en-US" altLang="zh-CN" sz="2400" b="1" dirty="0" smtClean="0"/>
              <a:t>@</a:t>
            </a:r>
            <a:r>
              <a:rPr lang="zh-CN" altLang="en-US" sz="2400" b="1" dirty="0" smtClean="0"/>
              <a:t>，计算它所在的连通区域的面积。</a:t>
            </a:r>
            <a:endParaRPr lang="en-US" altLang="zh-CN" sz="2400" b="1" dirty="0" smtClean="0"/>
          </a:p>
          <a:p>
            <a:pPr>
              <a:buNone/>
            </a:pPr>
            <a:r>
              <a:rPr lang="zh-CN" altLang="en-US" sz="2400" b="1" dirty="0" smtClean="0"/>
              <a:t>思路：扫描一遍数组后 所有能到达的点都记</a:t>
            </a:r>
            <a:r>
              <a:rPr lang="en-US" altLang="zh-CN" sz="2400" b="1" dirty="0" smtClean="0"/>
              <a:t>1</a:t>
            </a:r>
          </a:p>
          <a:p>
            <a:pPr>
              <a:buNone/>
            </a:pPr>
            <a:r>
              <a:rPr lang="zh-CN" altLang="en-US" sz="2400" b="1" dirty="0" smtClean="0"/>
              <a:t>如果扫描过程遇到边界或</a:t>
            </a:r>
            <a:r>
              <a:rPr lang="en-US" altLang="zh-CN" sz="2400" b="1" dirty="0" smtClean="0"/>
              <a:t>#</a:t>
            </a:r>
            <a:r>
              <a:rPr lang="zh-CN" altLang="en-US" sz="2400" b="1" dirty="0" smtClean="0"/>
              <a:t>，则结束该段扫描。</a:t>
            </a:r>
            <a:endParaRPr lang="en-US" altLang="zh-CN" sz="2400" b="1" dirty="0" smtClean="0"/>
          </a:p>
          <a:p>
            <a:pPr>
              <a:buNone/>
            </a:pPr>
            <a:r>
              <a:rPr lang="zh-CN" altLang="en-US" sz="2400" b="1" dirty="0" smtClean="0"/>
              <a:t>因为在任一点都有四个方向可走，如果自己可以继续走，则</a:t>
            </a:r>
            <a:r>
              <a:rPr lang="en-US" altLang="zh-CN" sz="2400" b="1" dirty="0" smtClean="0"/>
              <a:t>+1</a:t>
            </a:r>
            <a:r>
              <a:rPr lang="zh-CN" altLang="en-US" sz="2400" b="1" dirty="0" smtClean="0"/>
              <a:t>继续，否则返回</a:t>
            </a:r>
            <a:r>
              <a:rPr lang="en-US" altLang="zh-CN" sz="2400" b="1" dirty="0" smtClean="0"/>
              <a:t>0;</a:t>
            </a:r>
          </a:p>
          <a:p>
            <a:pPr>
              <a:buNone/>
            </a:pPr>
            <a:endParaRPr lang="zh-CN" altLang="en-US" sz="2400" b="1" dirty="0" smtClean="0"/>
          </a:p>
          <a:p>
            <a:pPr>
              <a:buNone/>
            </a:pPr>
            <a:r>
              <a:rPr lang="zh-CN" altLang="en-US" sz="2400" b="1" dirty="0" smtClean="0"/>
              <a:t>记</a:t>
            </a:r>
            <a:r>
              <a:rPr lang="en-US" altLang="zh-CN" sz="2400" b="1" dirty="0" smtClean="0"/>
              <a:t>f(x,y)</a:t>
            </a:r>
            <a:r>
              <a:rPr lang="zh-CN" altLang="en-US" sz="2400" b="1" dirty="0" smtClean="0"/>
              <a:t>为从</a:t>
            </a:r>
            <a:r>
              <a:rPr lang="en-US" altLang="zh-CN" sz="2400" b="1" dirty="0" smtClean="0"/>
              <a:t>@</a:t>
            </a:r>
            <a:r>
              <a:rPr lang="zh-CN" altLang="en-US" sz="2400" b="1" dirty="0" smtClean="0"/>
              <a:t>标记的位置到达</a:t>
            </a:r>
            <a:r>
              <a:rPr lang="en-US" altLang="zh-CN" sz="2400" b="1" dirty="0" smtClean="0"/>
              <a:t>(x,y)</a:t>
            </a:r>
            <a:r>
              <a:rPr lang="zh-CN" altLang="en-US" sz="2400" b="1" dirty="0" smtClean="0"/>
              <a:t>位置的所有走法数。</a:t>
            </a:r>
            <a:endParaRPr lang="en-US" altLang="zh-CN" sz="2400" b="1" dirty="0" smtClean="0"/>
          </a:p>
          <a:p>
            <a:pPr>
              <a:buNone/>
            </a:pPr>
            <a:r>
              <a:rPr lang="zh-CN" altLang="en-US" sz="2400" b="1" dirty="0" smtClean="0"/>
              <a:t>由于数组中可以向四个方向走，所以有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f(x,y)= 1+f(x-1,y)+f(x+1,y)+f(x,y-1)+f(x,y+1);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 smtClean="0">
                <a:solidFill>
                  <a:srgbClr val="0000CC"/>
                </a:solidFill>
              </a:rPr>
              <a:t>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462174" cy="521744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b="1" dirty="0" smtClean="0"/>
              <a:t>#include &lt;</a:t>
            </a:r>
            <a:r>
              <a:rPr lang="en-US" altLang="zh-CN" sz="2400" b="1" dirty="0" err="1" smtClean="0"/>
              <a:t>iostream</a:t>
            </a:r>
            <a:r>
              <a:rPr lang="en-US" altLang="zh-CN" sz="2400" b="1" dirty="0" smtClean="0"/>
              <a:t>&gt; </a:t>
            </a:r>
          </a:p>
          <a:p>
            <a:pPr>
              <a:buNone/>
            </a:pPr>
            <a:r>
              <a:rPr lang="en-US" altLang="zh-CN" sz="2400" b="1" dirty="0" smtClean="0"/>
              <a:t>using namespace std; </a:t>
            </a:r>
          </a:p>
          <a:p>
            <a:pPr>
              <a:buNone/>
            </a:pP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w,h</a:t>
            </a:r>
            <a:r>
              <a:rPr lang="en-US" altLang="zh-CN" sz="2400" b="1" dirty="0" smtClean="0"/>
              <a:t>; </a:t>
            </a:r>
          </a:p>
          <a:p>
            <a:pPr>
              <a:buNone/>
            </a:pPr>
            <a:r>
              <a:rPr lang="en-US" altLang="zh-CN" sz="2400" b="1" dirty="0" smtClean="0"/>
              <a:t>char a[21][21]; </a:t>
            </a:r>
          </a:p>
          <a:p>
            <a:pPr>
              <a:buNone/>
            </a:pP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func</a:t>
            </a:r>
            <a:r>
              <a:rPr lang="en-US" altLang="zh-CN" sz="2400" b="1" dirty="0" smtClean="0"/>
              <a:t> (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x,int</a:t>
            </a:r>
            <a:r>
              <a:rPr lang="en-US" altLang="zh-CN" sz="2400" b="1" dirty="0" smtClean="0"/>
              <a:t> y) { </a:t>
            </a:r>
            <a:br>
              <a:rPr lang="en-US" altLang="zh-CN" sz="2400" b="1" dirty="0" smtClean="0"/>
            </a:br>
            <a:r>
              <a:rPr lang="en-US" altLang="zh-CN" sz="2400" b="1" dirty="0" smtClean="0"/>
              <a:t> if (x &lt; 0|| x &gt;= w || y &lt; 0||y &gt;= h) </a:t>
            </a:r>
            <a:br>
              <a:rPr lang="en-US" altLang="zh-CN" sz="2400" b="1" dirty="0" smtClean="0"/>
            </a:br>
            <a:r>
              <a:rPr lang="en-US" altLang="zh-CN" sz="2400" b="1" dirty="0" smtClean="0"/>
              <a:t>      return 0; </a:t>
            </a:r>
            <a:br>
              <a:rPr lang="en-US" altLang="zh-CN" sz="2400" b="1" dirty="0" smtClean="0"/>
            </a:br>
            <a:r>
              <a:rPr lang="en-US" altLang="zh-CN" sz="2400" b="1" dirty="0" smtClean="0"/>
              <a:t>      if (a[x][y] == '#') </a:t>
            </a:r>
            <a:br>
              <a:rPr lang="en-US" altLang="zh-CN" sz="2400" b="1" dirty="0" smtClean="0"/>
            </a:br>
            <a:r>
              <a:rPr lang="en-US" altLang="zh-CN" sz="2400" b="1" dirty="0" smtClean="0"/>
              <a:t>          return 0; </a:t>
            </a:r>
            <a:br>
              <a:rPr lang="en-US" altLang="zh-CN" sz="2400" b="1" dirty="0" smtClean="0"/>
            </a:br>
            <a:r>
              <a:rPr lang="en-US" altLang="zh-CN" sz="2400" b="1" dirty="0" smtClean="0"/>
              <a:t>      else { </a:t>
            </a:r>
            <a:br>
              <a:rPr lang="en-US" altLang="zh-CN" sz="2400" b="1" dirty="0" smtClean="0"/>
            </a:br>
            <a:r>
              <a:rPr lang="en-US" altLang="zh-CN" sz="2400" b="1" dirty="0" smtClean="0"/>
              <a:t>          a[x][y] = '#'; </a:t>
            </a:r>
            <a:br>
              <a:rPr lang="en-US" altLang="zh-CN" sz="2400" b="1" dirty="0" smtClean="0"/>
            </a:br>
            <a:r>
              <a:rPr lang="en-US" altLang="zh-CN" sz="2400" b="1" dirty="0" smtClean="0"/>
              <a:t>          return 1+func(x-1,y)+</a:t>
            </a:r>
            <a:r>
              <a:rPr lang="en-US" altLang="zh-CN" sz="2400" b="1" dirty="0" err="1" smtClean="0"/>
              <a:t>func</a:t>
            </a:r>
            <a:r>
              <a:rPr lang="en-US" altLang="zh-CN" sz="2400" b="1" dirty="0" smtClean="0"/>
              <a:t>(x,y-1)+</a:t>
            </a:r>
            <a:r>
              <a:rPr lang="en-US" altLang="zh-CN" sz="2400" b="1" dirty="0" err="1" smtClean="0"/>
              <a:t>func</a:t>
            </a:r>
            <a:r>
              <a:rPr lang="en-US" altLang="zh-CN" sz="2400" b="1" dirty="0" smtClean="0"/>
              <a:t>(x+1,y)+</a:t>
            </a:r>
            <a:r>
              <a:rPr lang="en-US" altLang="zh-CN" sz="2400" b="1" dirty="0" err="1" smtClean="0"/>
              <a:t>func</a:t>
            </a:r>
            <a:r>
              <a:rPr lang="en-US" altLang="zh-CN" sz="2400" b="1" dirty="0" smtClean="0"/>
              <a:t>(x,y+1); </a:t>
            </a:r>
            <a:br>
              <a:rPr lang="en-US" altLang="zh-CN" sz="2400" b="1" dirty="0" smtClean="0"/>
            </a:br>
            <a:r>
              <a:rPr lang="en-US" altLang="zh-CN" sz="2400" b="1" dirty="0" smtClean="0"/>
              <a:t>       } </a:t>
            </a:r>
          </a:p>
          <a:p>
            <a:pPr>
              <a:buNone/>
            </a:pPr>
            <a:r>
              <a:rPr lang="en-US" altLang="zh-CN" sz="2400" b="1" dirty="0" smtClean="0"/>
              <a:t>} </a:t>
            </a:r>
            <a:br>
              <a:rPr lang="en-US" altLang="zh-CN" sz="2400" b="1" dirty="0" smtClean="0"/>
            </a:b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endParaRPr lang="zh-CN" altLang="en-US" sz="4000" b="1" dirty="0" smtClean="0">
              <a:solidFill>
                <a:srgbClr val="0000CC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main() { </a:t>
            </a:r>
            <a:br>
              <a:rPr lang="en-US" altLang="zh-CN" sz="2400" b="1" dirty="0" smtClean="0"/>
            </a:br>
            <a:r>
              <a:rPr lang="en-US" altLang="zh-CN" sz="2400" b="1" dirty="0" smtClean="0"/>
              <a:t> 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x,y</a:t>
            </a:r>
            <a:r>
              <a:rPr lang="en-US" altLang="zh-CN" sz="2400" b="1" dirty="0" smtClean="0"/>
              <a:t>; </a:t>
            </a:r>
            <a:br>
              <a:rPr lang="en-US" altLang="zh-CN" sz="2400" b="1" dirty="0" smtClean="0"/>
            </a:br>
            <a:r>
              <a:rPr lang="en-US" altLang="zh-CN" sz="2400" b="1" dirty="0" smtClean="0"/>
              <a:t> 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i,j,k</a:t>
            </a:r>
            <a:r>
              <a:rPr lang="en-US" altLang="zh-CN" sz="2400" b="1" dirty="0" smtClean="0"/>
              <a:t> = 0; </a:t>
            </a:r>
            <a:br>
              <a:rPr lang="en-US" altLang="zh-CN" sz="2400" b="1" dirty="0" smtClean="0"/>
            </a:br>
            <a:r>
              <a:rPr lang="en-US" altLang="zh-CN" sz="2400" b="1" dirty="0" smtClean="0"/>
              <a:t> while (</a:t>
            </a:r>
            <a:r>
              <a:rPr lang="en-US" altLang="zh-CN" sz="2400" b="1" dirty="0" err="1" smtClean="0"/>
              <a:t>cin</a:t>
            </a:r>
            <a:r>
              <a:rPr lang="en-US" altLang="zh-CN" sz="2400" b="1" dirty="0" smtClean="0"/>
              <a:t> &gt;&gt; h &gt;&gt; w&amp;&amp;w&amp;&amp;h){ </a:t>
            </a:r>
            <a:br>
              <a:rPr lang="en-US" altLang="zh-CN" sz="2400" b="1" dirty="0" smtClean="0"/>
            </a:br>
            <a:r>
              <a:rPr lang="en-US" altLang="zh-CN" sz="2400" b="1" dirty="0" smtClean="0"/>
              <a:t>       for ( 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 = 0;i &lt; w ; 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++) </a:t>
            </a:r>
            <a:br>
              <a:rPr lang="en-US" altLang="zh-CN" sz="2400" b="1" dirty="0" smtClean="0"/>
            </a:br>
            <a:r>
              <a:rPr lang="en-US" altLang="zh-CN" sz="2400" b="1" dirty="0" smtClean="0"/>
              <a:t>            for ( j = 0 ; j &lt; h ; j++)  </a:t>
            </a:r>
            <a:r>
              <a:rPr lang="en-US" altLang="zh-CN" sz="2400" b="1" dirty="0" err="1" smtClean="0"/>
              <a:t>cin</a:t>
            </a:r>
            <a:r>
              <a:rPr lang="en-US" altLang="zh-CN" sz="2400" b="1" dirty="0" smtClean="0"/>
              <a:t> &gt;&gt; a[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][j]; </a:t>
            </a:r>
          </a:p>
          <a:p>
            <a:pPr>
              <a:buNone/>
            </a:pPr>
            <a:r>
              <a:rPr lang="en-US" altLang="zh-CN" sz="2400" b="1" dirty="0" smtClean="0"/>
              <a:t>            for( 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 = 0;i &lt; w ; 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++) </a:t>
            </a:r>
          </a:p>
          <a:p>
            <a:pPr>
              <a:buNone/>
            </a:pPr>
            <a:r>
              <a:rPr lang="en-US" altLang="zh-CN" sz="2400" b="1" dirty="0" smtClean="0"/>
              <a:t>                 for ( j = 0 ; j &lt; h ; j++) { </a:t>
            </a:r>
            <a:br>
              <a:rPr lang="en-US" altLang="zh-CN" sz="2400" b="1" dirty="0" smtClean="0"/>
            </a:br>
            <a:r>
              <a:rPr lang="en-US" altLang="zh-CN" sz="2400" b="1" dirty="0" smtClean="0"/>
              <a:t>                 if (a[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][j] == '@') </a:t>
            </a:r>
            <a:br>
              <a:rPr lang="en-US" altLang="zh-CN" sz="2400" b="1" dirty="0" smtClean="0"/>
            </a:br>
            <a:r>
              <a:rPr lang="en-US" altLang="zh-CN" sz="2400" b="1" dirty="0" smtClean="0"/>
              <a:t>                     </a:t>
            </a:r>
            <a:r>
              <a:rPr lang="en-US" altLang="zh-CN" sz="2400" b="1" dirty="0" err="1" smtClean="0"/>
              <a:t>cout</a:t>
            </a:r>
            <a:r>
              <a:rPr lang="en-US" altLang="zh-CN" sz="2400" b="1" dirty="0" smtClean="0"/>
              <a:t> &lt;&lt; </a:t>
            </a:r>
            <a:r>
              <a:rPr lang="en-US" altLang="zh-CN" sz="2400" b="1" dirty="0" err="1" smtClean="0"/>
              <a:t>func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i,j</a:t>
            </a:r>
            <a:r>
              <a:rPr lang="en-US" altLang="zh-CN" sz="2400" b="1" dirty="0" smtClean="0"/>
              <a:t>) &lt;&lt;</a:t>
            </a:r>
            <a:r>
              <a:rPr lang="en-US" altLang="zh-CN" sz="2400" b="1" dirty="0" err="1" smtClean="0"/>
              <a:t>endl</a:t>
            </a:r>
            <a:r>
              <a:rPr lang="en-US" altLang="zh-CN" sz="2400" b="1" dirty="0" smtClean="0"/>
              <a:t>; </a:t>
            </a:r>
            <a:br>
              <a:rPr lang="en-US" altLang="zh-CN" sz="2400" b="1" dirty="0" smtClean="0"/>
            </a:br>
            <a:r>
              <a:rPr lang="en-US" altLang="zh-CN" sz="2400" b="1" dirty="0" smtClean="0"/>
              <a:t>             }</a:t>
            </a:r>
          </a:p>
          <a:p>
            <a:pPr>
              <a:buNone/>
            </a:pPr>
            <a:r>
              <a:rPr lang="en-US" altLang="zh-CN" sz="2400" b="1" dirty="0" smtClean="0"/>
              <a:t>         } </a:t>
            </a:r>
            <a:br>
              <a:rPr lang="en-US" altLang="zh-CN" sz="2400" b="1" dirty="0" smtClean="0"/>
            </a:br>
            <a:r>
              <a:rPr lang="en-US" altLang="zh-CN" sz="2400" b="1" dirty="0" smtClean="0"/>
              <a:t>    return 0;</a:t>
            </a:r>
          </a:p>
          <a:p>
            <a:pPr>
              <a:buNone/>
            </a:pPr>
            <a:r>
              <a:rPr lang="en-US" altLang="zh-CN" sz="2400" b="1" dirty="0" smtClean="0"/>
              <a:t> } </a:t>
            </a:r>
          </a:p>
          <a:p>
            <a:pPr>
              <a:buNone/>
            </a:pP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zh-CN" altLang="en-US" sz="4000" b="1" dirty="0" smtClean="0"/>
              <a:t>例</a:t>
            </a:r>
            <a:r>
              <a:rPr lang="en-US" altLang="zh-CN" sz="4000" b="1" dirty="0" smtClean="0"/>
              <a:t>4</a:t>
            </a:r>
            <a:r>
              <a:rPr lang="zh-CN" altLang="en-US" sz="4000" b="1" dirty="0" smtClean="0"/>
              <a:t>、大字符串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Autofit/>
          </a:bodyPr>
          <a:lstStyle/>
          <a:p>
            <a:r>
              <a:rPr lang="zh-CN" altLang="en-US" sz="2400" b="1" dirty="0" smtClean="0"/>
              <a:t>给定两个字符串</a:t>
            </a:r>
            <a:r>
              <a:rPr lang="en-US" altLang="zh-CN" sz="2400" b="1" dirty="0" smtClean="0"/>
              <a:t>A = “^__^” (4</a:t>
            </a:r>
            <a:r>
              <a:rPr lang="zh-CN" altLang="en-US" sz="2400" b="1" dirty="0" smtClean="0"/>
              <a:t>字符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和</a:t>
            </a:r>
            <a:r>
              <a:rPr lang="en-US" altLang="zh-CN" sz="2400" b="1" dirty="0" smtClean="0"/>
              <a:t>B = “T.T” (3</a:t>
            </a:r>
            <a:r>
              <a:rPr lang="zh-CN" altLang="en-US" sz="2400" b="1" dirty="0" smtClean="0"/>
              <a:t>字符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，重复做以下工作：</a:t>
            </a:r>
            <a:endParaRPr lang="en-US" altLang="zh-CN" sz="2400" b="1" dirty="0" smtClean="0"/>
          </a:p>
          <a:p>
            <a:pPr>
              <a:buNone/>
            </a:pPr>
            <a:r>
              <a:rPr lang="zh-CN" altLang="en-US" sz="2400" b="1" dirty="0" smtClean="0"/>
              <a:t>     将</a:t>
            </a:r>
            <a:r>
              <a:rPr lang="en-US" altLang="zh-CN" sz="2400" b="1" dirty="0" smtClean="0"/>
              <a:t>A</a:t>
            </a:r>
            <a:r>
              <a:rPr lang="zh-CN" altLang="en-US" sz="2400" b="1" dirty="0" smtClean="0"/>
              <a:t>放置在</a:t>
            </a:r>
            <a:r>
              <a:rPr lang="en-US" altLang="zh-CN" sz="2400" b="1" dirty="0" smtClean="0"/>
              <a:t>B</a:t>
            </a:r>
            <a:r>
              <a:rPr lang="zh-CN" altLang="en-US" sz="2400" b="1" dirty="0" smtClean="0"/>
              <a:t>的后面，形成字符串</a:t>
            </a:r>
            <a:r>
              <a:rPr lang="en-US" altLang="zh-CN" sz="2400" b="1" dirty="0" smtClean="0"/>
              <a:t>C</a:t>
            </a:r>
            <a:r>
              <a:rPr lang="zh-CN" altLang="en-US" sz="2400" b="1" dirty="0" smtClean="0"/>
              <a:t>，即</a:t>
            </a:r>
            <a:r>
              <a:rPr lang="en-US" altLang="zh-CN" sz="2400" b="1" dirty="0" smtClean="0"/>
              <a:t>C=BA</a:t>
            </a:r>
            <a:r>
              <a:rPr lang="zh-CN" altLang="en-US" sz="2400" b="1" dirty="0" smtClean="0"/>
              <a:t>。例如，</a:t>
            </a:r>
            <a:r>
              <a:rPr lang="en-US" altLang="zh-CN" sz="2400" b="1" dirty="0" smtClean="0"/>
              <a:t>A = “^__^” 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B = “T.T”</a:t>
            </a:r>
            <a:r>
              <a:rPr lang="zh-CN" altLang="en-US" sz="2400" b="1" dirty="0" smtClean="0"/>
              <a:t>，那么，</a:t>
            </a:r>
            <a:r>
              <a:rPr lang="en-US" altLang="zh-CN" sz="2400" b="1" dirty="0" smtClean="0"/>
              <a:t>C = BA = “T.T^__^”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>
              <a:buNone/>
            </a:pPr>
            <a:r>
              <a:rPr lang="zh-CN" altLang="en-US" sz="2400" b="1" dirty="0" smtClean="0"/>
              <a:t>     然后令</a:t>
            </a:r>
            <a:r>
              <a:rPr lang="en-US" altLang="zh-CN" sz="2400" b="1" dirty="0" smtClean="0"/>
              <a:t>A = B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B = C</a:t>
            </a:r>
            <a:r>
              <a:rPr lang="zh-CN" altLang="en-US" sz="2400" b="1" dirty="0" smtClean="0"/>
              <a:t>，继续做上面所示的工作。你的任务是找出这个无限串中的第</a:t>
            </a:r>
            <a:r>
              <a:rPr lang="en-US" altLang="zh-CN" sz="2400" b="1" dirty="0" smtClean="0"/>
              <a:t>n</a:t>
            </a:r>
            <a:r>
              <a:rPr lang="zh-CN" altLang="en-US" sz="2400" b="1" dirty="0" smtClean="0"/>
              <a:t>个字符。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输入</a:t>
            </a:r>
            <a:endParaRPr lang="en-US" altLang="zh-CN" sz="2400" b="1" dirty="0" smtClean="0"/>
          </a:p>
          <a:p>
            <a:pPr>
              <a:buNone/>
            </a:pPr>
            <a:r>
              <a:rPr lang="zh-CN" altLang="en-US" sz="2400" b="1" dirty="0" smtClean="0"/>
              <a:t>     有多组测试数据，每组只有一个正整数</a:t>
            </a:r>
            <a:r>
              <a:rPr lang="en-US" altLang="zh-CN" sz="2400" b="1" dirty="0" smtClean="0"/>
              <a:t>n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 (1 &lt;= n &lt;= 2^63 - 1)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输出</a:t>
            </a:r>
            <a:endParaRPr lang="en-US" altLang="zh-CN" sz="2400" b="1" dirty="0" smtClean="0"/>
          </a:p>
          <a:p>
            <a:pPr>
              <a:buNone/>
            </a:pPr>
            <a:r>
              <a:rPr lang="zh-CN" altLang="en-US" sz="2400" b="1" dirty="0" smtClean="0"/>
              <a:t>      对每个测试数据，输出这个无限串中的第</a:t>
            </a:r>
            <a:r>
              <a:rPr lang="en-US" altLang="zh-CN" sz="2400" b="1" dirty="0" smtClean="0"/>
              <a:t>n</a:t>
            </a:r>
            <a:r>
              <a:rPr lang="zh-CN" altLang="en-US" sz="2400" b="1" dirty="0" smtClean="0"/>
              <a:t>个字符。</a:t>
            </a: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/>
          </a:bodyPr>
          <a:lstStyle/>
          <a:p>
            <a:r>
              <a:rPr lang="zh-CN" altLang="en-US" sz="2400" b="1" dirty="0" smtClean="0"/>
              <a:t>输入样例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1</a:t>
            </a:r>
          </a:p>
          <a:p>
            <a:pPr>
              <a:buNone/>
            </a:pPr>
            <a:r>
              <a:rPr lang="en-US" altLang="zh-CN" sz="2400" b="1" dirty="0" smtClean="0"/>
              <a:t>2</a:t>
            </a:r>
          </a:p>
          <a:p>
            <a:pPr>
              <a:buNone/>
            </a:pPr>
            <a:r>
              <a:rPr lang="en-US" altLang="zh-CN" sz="2400" b="1" dirty="0" smtClean="0"/>
              <a:t>4</a:t>
            </a:r>
          </a:p>
          <a:p>
            <a:pPr>
              <a:buNone/>
            </a:pPr>
            <a:r>
              <a:rPr lang="en-US" altLang="zh-CN" sz="2400" b="1" dirty="0" smtClean="0"/>
              <a:t>8 </a:t>
            </a:r>
          </a:p>
          <a:p>
            <a:r>
              <a:rPr lang="zh-CN" altLang="en-US" sz="2400" b="1" dirty="0" smtClean="0"/>
              <a:t>输出样例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T</a:t>
            </a:r>
          </a:p>
          <a:p>
            <a:pPr>
              <a:buNone/>
            </a:pPr>
            <a:r>
              <a:rPr lang="en-US" altLang="zh-CN" sz="2400" b="1" dirty="0" smtClean="0"/>
              <a:t>.</a:t>
            </a:r>
          </a:p>
          <a:p>
            <a:pPr>
              <a:buNone/>
            </a:pPr>
            <a:r>
              <a:rPr lang="en-US" altLang="zh-CN" sz="2400" b="1" dirty="0" smtClean="0"/>
              <a:t>^</a:t>
            </a:r>
          </a:p>
          <a:p>
            <a:pPr>
              <a:buNone/>
            </a:pPr>
            <a:r>
              <a:rPr lang="en-US" altLang="zh-CN" sz="2400" b="1" dirty="0" smtClean="0"/>
              <a:t>T</a:t>
            </a:r>
            <a:endParaRPr lang="zh-CN" altLang="en-US" sz="2400" b="1" dirty="0" smtClean="0"/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857256"/>
          </a:xfrm>
        </p:spPr>
        <p:txBody>
          <a:bodyPr>
            <a:normAutofit/>
          </a:bodyPr>
          <a:lstStyle/>
          <a:p>
            <a:r>
              <a:rPr lang="zh-CN" altLang="en-US" sz="4000" b="1" dirty="0" smtClean="0"/>
              <a:t>分析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1785950"/>
          </a:xfrm>
        </p:spPr>
        <p:txBody>
          <a:bodyPr>
            <a:normAutofit/>
          </a:bodyPr>
          <a:lstStyle/>
          <a:p>
            <a:r>
              <a:rPr lang="zh-CN" altLang="en-US" sz="2400" b="1" dirty="0" smtClean="0"/>
              <a:t>在纸上推一下就可以注意到最终形成的字符串前缀规律一样的。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A = “^__^” 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B = “T.T” </a:t>
            </a:r>
            <a:r>
              <a:rPr lang="zh-CN" altLang="en-US" sz="2400" b="1" dirty="0" smtClean="0"/>
              <a:t>；</a:t>
            </a:r>
            <a:r>
              <a:rPr lang="en-US" altLang="zh-CN" sz="2400" b="1" dirty="0" smtClean="0"/>
              <a:t> C = “T.T^__^” </a:t>
            </a:r>
          </a:p>
          <a:p>
            <a:r>
              <a:rPr lang="en-US" altLang="zh-CN" sz="2400" b="1" dirty="0" smtClean="0"/>
              <a:t>A = “T.T” </a:t>
            </a:r>
            <a:r>
              <a:rPr lang="zh-CN" altLang="en-US" sz="2400" b="1" dirty="0" smtClean="0"/>
              <a:t>；</a:t>
            </a:r>
            <a:r>
              <a:rPr lang="en-US" altLang="zh-CN" sz="2400" b="1" dirty="0" smtClean="0"/>
              <a:t> B = “T.T^__^” ; C = “T.T^__^T.T” ……</a:t>
            </a:r>
            <a:endParaRPr lang="zh-CN" altLang="en-US" sz="24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43042" y="2857496"/>
          <a:ext cx="5500726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4"/>
                <a:gridCol w="4214842"/>
                <a:gridCol w="7143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m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/>
                        <a:t>字符串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长度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^__^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4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T.T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3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T.T^__^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7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/>
                        <a:t>T.T^__^T.T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10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/>
                        <a:t>T.T^__^T.TT.T^__^</a:t>
                      </a:r>
                      <a:endParaRPr lang="zh-CN" alt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17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/>
                        <a:t>T.T^__^T.TT.T^__^T.T^__^T.T</a:t>
                      </a:r>
                      <a:endParaRPr lang="zh-CN" alt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27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zh-CN" altLang="en-US" sz="4000" b="1" dirty="0" smtClean="0"/>
              <a:t>分析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/>
          </a:bodyPr>
          <a:lstStyle/>
          <a:p>
            <a:r>
              <a:rPr lang="zh-CN" altLang="en-US" sz="2400" b="1" dirty="0" smtClean="0"/>
              <a:t>字符串长度的增长的方式符合</a:t>
            </a:r>
            <a:r>
              <a:rPr lang="en-US" altLang="zh-CN" sz="2400" b="1" dirty="0" smtClean="0"/>
              <a:t>Fibonacci</a:t>
            </a:r>
            <a:r>
              <a:rPr lang="zh-CN" altLang="en-US" sz="2400" b="1" dirty="0" smtClean="0"/>
              <a:t>数列规律，那么就可以利用这点来入手。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F(0)=4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F(1)=3</a:t>
            </a:r>
          </a:p>
          <a:p>
            <a:r>
              <a:rPr lang="en-US" altLang="zh-CN" sz="2400" b="1" dirty="0" smtClean="0"/>
              <a:t>F(m)=F(m-1)+F(m-2)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m&gt;1</a:t>
            </a:r>
          </a:p>
          <a:p>
            <a:r>
              <a:rPr lang="zh-CN" altLang="en-US" sz="2400" b="1" dirty="0" smtClean="0"/>
              <a:t>对于输入的</a:t>
            </a:r>
            <a:r>
              <a:rPr lang="en-US" altLang="zh-CN" sz="2400" b="1" dirty="0" smtClean="0"/>
              <a:t>n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n</a:t>
            </a:r>
            <a:r>
              <a:rPr lang="zh-CN" altLang="en-US" sz="2400" b="1" dirty="0" smtClean="0"/>
              <a:t>可能很大。要计算所有这些斐波那契数列的值很费时间，但可考虑</a:t>
            </a:r>
            <a:r>
              <a:rPr lang="en-US" altLang="zh-CN" sz="2400" b="1" dirty="0" smtClean="0"/>
              <a:t>F(m)&lt; 2^63</a:t>
            </a:r>
            <a:r>
              <a:rPr lang="zh-CN" altLang="en-US" sz="2400" b="1" dirty="0" smtClean="0"/>
              <a:t>的那些</a:t>
            </a:r>
            <a:r>
              <a:rPr lang="en-US" altLang="zh-CN" sz="2400" b="1" dirty="0" smtClean="0"/>
              <a:t>m. </a:t>
            </a:r>
            <a:r>
              <a:rPr lang="zh-CN" altLang="en-US" sz="2400" b="1" dirty="0" smtClean="0"/>
              <a:t/>
            </a:r>
            <a:br>
              <a:rPr lang="zh-CN" altLang="en-US" sz="2400" b="1" dirty="0" smtClean="0"/>
            </a:br>
            <a:r>
              <a:rPr lang="zh-CN" altLang="en-US" sz="2400" b="1" dirty="0" smtClean="0"/>
              <a:t>现在问题变为：求出小于</a:t>
            </a:r>
            <a:r>
              <a:rPr lang="en-US" altLang="zh-CN" sz="2400" b="1" dirty="0" smtClean="0"/>
              <a:t>n</a:t>
            </a:r>
            <a:r>
              <a:rPr lang="zh-CN" altLang="en-US" sz="2400" b="1" dirty="0" smtClean="0"/>
              <a:t>的最大的斐波那契数，</a:t>
            </a:r>
            <a:r>
              <a:rPr lang="en-US" altLang="zh-CN" sz="2400" b="1" dirty="0" smtClean="0"/>
              <a:t>n</a:t>
            </a:r>
            <a:r>
              <a:rPr lang="zh-CN" altLang="en-US" sz="2400" b="1" dirty="0" smtClean="0"/>
              <a:t>与该斐波那契数的差正好是该字符在大字符串中的位置。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记</a:t>
            </a:r>
            <a:r>
              <a:rPr lang="en-US" altLang="zh-CN" sz="2400" b="1" dirty="0" smtClean="0"/>
              <a:t>base[]=“T.T^__^” </a:t>
            </a:r>
          </a:p>
          <a:p>
            <a:r>
              <a:rPr lang="zh-CN" altLang="en-US" sz="2400" b="1" dirty="0" smtClean="0"/>
              <a:t>如</a:t>
            </a:r>
            <a:r>
              <a:rPr lang="en-US" altLang="zh-CN" sz="2400" b="1" dirty="0" smtClean="0"/>
              <a:t>n=4</a:t>
            </a:r>
            <a:r>
              <a:rPr lang="zh-CN" altLang="en-US" sz="2400" b="1" dirty="0" smtClean="0"/>
              <a:t>，那么 字符为</a:t>
            </a:r>
            <a:r>
              <a:rPr lang="en-US" altLang="zh-CN" sz="2400" b="1" dirty="0" smtClean="0"/>
              <a:t>base[n-1]=‘^’</a:t>
            </a:r>
            <a:r>
              <a:rPr lang="zh-CN" altLang="en-US" sz="2400" b="1" dirty="0" smtClean="0"/>
              <a:t>；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如</a:t>
            </a:r>
            <a:r>
              <a:rPr lang="en-US" altLang="zh-CN" sz="2400" b="1" dirty="0" smtClean="0"/>
              <a:t>n=8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F(0)=4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F(1)=3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F(2)=7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F(3)=10</a:t>
            </a:r>
            <a:r>
              <a:rPr lang="zh-CN" altLang="en-US" sz="2400" b="1" dirty="0" smtClean="0"/>
              <a:t>，此时</a:t>
            </a:r>
            <a:r>
              <a:rPr lang="en-US" altLang="zh-CN" sz="2400" b="1" dirty="0" smtClean="0"/>
              <a:t>m=2</a:t>
            </a:r>
            <a:r>
              <a:rPr lang="zh-CN" altLang="en-US" sz="2400" b="1" dirty="0" smtClean="0"/>
              <a:t>；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记 </a:t>
            </a:r>
            <a:r>
              <a:rPr lang="en-US" altLang="zh-CN" sz="2400" b="1" dirty="0" smtClean="0"/>
              <a:t>t=n-F(m)=8-7=1</a:t>
            </a:r>
            <a:r>
              <a:rPr lang="zh-CN" altLang="en-US" sz="2400" b="1" dirty="0" smtClean="0"/>
              <a:t>，那么 字符为</a:t>
            </a:r>
            <a:r>
              <a:rPr lang="en-US" altLang="zh-CN" sz="2400" b="1" dirty="0" smtClean="0"/>
              <a:t>base[t-1]=‘T’</a:t>
            </a:r>
            <a:r>
              <a:rPr lang="zh-CN" altLang="en-US" sz="2400" b="1" dirty="0" smtClean="0"/>
              <a:t>；</a:t>
            </a:r>
            <a:endParaRPr lang="en-US" altLang="zh-CN" sz="2400" b="1" dirty="0" smtClean="0"/>
          </a:p>
          <a:p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/>
              <a:t>分析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zh-CN" altLang="en-US" sz="2400" b="1" dirty="0" smtClean="0"/>
              <a:t>如</a:t>
            </a:r>
            <a:r>
              <a:rPr lang="en-US" altLang="zh-CN" sz="2400" b="1" dirty="0" smtClean="0"/>
              <a:t>n=26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F(0)=4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F(1)=3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F(2)=7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F(3)=10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 F(4)=17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F(5)=27</a:t>
            </a:r>
            <a:r>
              <a:rPr lang="zh-CN" altLang="en-US" sz="2400" b="1" dirty="0" smtClean="0"/>
              <a:t>，此时</a:t>
            </a:r>
            <a:r>
              <a:rPr lang="en-US" altLang="zh-CN" sz="2400" b="1" dirty="0" smtClean="0"/>
              <a:t>m=4</a:t>
            </a:r>
            <a:r>
              <a:rPr lang="zh-CN" altLang="en-US" sz="2400" b="1" dirty="0" smtClean="0"/>
              <a:t>；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n&lt;- 5-F(4)=9</a:t>
            </a:r>
            <a:r>
              <a:rPr lang="zh-CN" altLang="en-US" sz="2400" b="1" dirty="0" smtClean="0"/>
              <a:t>；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n&lt;- 9-F(2)=2</a:t>
            </a:r>
            <a:r>
              <a:rPr lang="zh-CN" altLang="en-US" sz="2400" b="1" smtClean="0"/>
              <a:t>；那么 </a:t>
            </a:r>
            <a:r>
              <a:rPr lang="zh-CN" altLang="en-US" sz="2400" b="1" dirty="0" smtClean="0"/>
              <a:t>字符为</a:t>
            </a:r>
            <a:r>
              <a:rPr lang="en-US" altLang="zh-CN" sz="2400" b="1" dirty="0" smtClean="0"/>
              <a:t>base[n-1]=‘.’</a:t>
            </a:r>
            <a:r>
              <a:rPr lang="zh-CN" altLang="en-US" sz="2400" b="1" dirty="0" smtClean="0"/>
              <a:t>；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0465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1600" b="1" dirty="0" smtClean="0"/>
              <a:t>#include "</a:t>
            </a:r>
            <a:r>
              <a:rPr lang="en-US" altLang="zh-CN" sz="1600" b="1" dirty="0" err="1" smtClean="0"/>
              <a:t>iostream</a:t>
            </a:r>
            <a:r>
              <a:rPr lang="en-US" altLang="zh-CN" sz="1600" b="1" dirty="0" smtClean="0"/>
              <a:t>"  </a:t>
            </a:r>
          </a:p>
          <a:p>
            <a:pPr>
              <a:buNone/>
            </a:pPr>
            <a:r>
              <a:rPr lang="en-US" altLang="zh-CN" sz="1600" b="1" dirty="0" smtClean="0"/>
              <a:t>using namespace std;  </a:t>
            </a:r>
          </a:p>
          <a:p>
            <a:pPr>
              <a:buNone/>
            </a:pPr>
            <a:r>
              <a:rPr lang="en-US" altLang="zh-CN" sz="1600" b="1" dirty="0" err="1" smtClean="0"/>
              <a:t>typedef</a:t>
            </a:r>
            <a:r>
              <a:rPr lang="en-US" altLang="zh-CN" sz="1600" b="1" dirty="0" smtClean="0"/>
              <a:t> unsigned long </a:t>
            </a:r>
            <a:r>
              <a:rPr lang="en-US" altLang="zh-CN" sz="1600" b="1" dirty="0" err="1" smtClean="0"/>
              <a:t>long</a:t>
            </a:r>
            <a:r>
              <a:rPr lang="en-US" altLang="zh-CN" sz="1600" b="1" dirty="0" smtClean="0"/>
              <a:t> int64;  </a:t>
            </a:r>
          </a:p>
          <a:p>
            <a:pPr>
              <a:buNone/>
            </a:pPr>
            <a:r>
              <a:rPr lang="en-US" altLang="zh-CN" sz="1600" b="1" dirty="0" smtClean="0"/>
              <a:t>#define </a:t>
            </a:r>
            <a:r>
              <a:rPr lang="en-US" altLang="zh-CN" sz="1600" b="1" dirty="0" err="1" smtClean="0"/>
              <a:t>len</a:t>
            </a:r>
            <a:r>
              <a:rPr lang="en-US" altLang="zh-CN" sz="1600" b="1" dirty="0" smtClean="0"/>
              <a:t> 88  </a:t>
            </a:r>
          </a:p>
          <a:p>
            <a:pPr>
              <a:buNone/>
            </a:pPr>
            <a:r>
              <a:rPr lang="en-US" altLang="zh-CN" sz="1600" b="1" dirty="0" smtClean="0"/>
              <a:t>int64 f[</a:t>
            </a:r>
            <a:r>
              <a:rPr lang="en-US" altLang="zh-CN" sz="1600" b="1" dirty="0" err="1" smtClean="0"/>
              <a:t>len</a:t>
            </a:r>
            <a:r>
              <a:rPr lang="en-US" altLang="zh-CN" sz="1600" b="1" dirty="0" smtClean="0"/>
              <a:t>];    </a:t>
            </a:r>
          </a:p>
          <a:p>
            <a:pPr>
              <a:buNone/>
            </a:pPr>
            <a:r>
              <a:rPr lang="en-US" altLang="zh-CN" sz="1600" b="1" dirty="0" err="1" smtClean="0"/>
              <a:t>int</a:t>
            </a:r>
            <a:r>
              <a:rPr lang="en-US" altLang="zh-CN" sz="1600" b="1" dirty="0" smtClean="0"/>
              <a:t> main(){  </a:t>
            </a:r>
          </a:p>
          <a:p>
            <a:pPr>
              <a:buNone/>
            </a:pPr>
            <a:r>
              <a:rPr lang="en-US" altLang="zh-CN" sz="1600" b="1" dirty="0" smtClean="0"/>
              <a:t>    string base = "T.T^__^";       int64 n;  </a:t>
            </a:r>
          </a:p>
          <a:p>
            <a:pPr>
              <a:buNone/>
            </a:pPr>
            <a:r>
              <a:rPr lang="en-US" altLang="zh-CN" sz="1600" b="1" dirty="0" smtClean="0"/>
              <a:t>    while(</a:t>
            </a:r>
            <a:r>
              <a:rPr lang="en-US" altLang="zh-CN" sz="1600" b="1" dirty="0" err="1" smtClean="0"/>
              <a:t>cin</a:t>
            </a:r>
            <a:r>
              <a:rPr lang="en-US" altLang="zh-CN" sz="1600" b="1" dirty="0" smtClean="0"/>
              <a:t>&gt;&gt;n){  </a:t>
            </a:r>
          </a:p>
          <a:p>
            <a:pPr>
              <a:buNone/>
            </a:pPr>
            <a:r>
              <a:rPr lang="en-US" altLang="zh-CN" sz="1600" b="1" dirty="0" smtClean="0"/>
              <a:t>        f[0] = 7;         f[1] = 10;  </a:t>
            </a:r>
          </a:p>
          <a:p>
            <a:pPr>
              <a:buNone/>
            </a:pPr>
            <a:r>
              <a:rPr lang="en-US" altLang="zh-CN" sz="1600" b="1" dirty="0" smtClean="0"/>
              <a:t>        for(</a:t>
            </a:r>
            <a:r>
              <a:rPr lang="en-US" altLang="zh-CN" sz="1600" b="1" dirty="0" err="1" smtClean="0"/>
              <a:t>int</a:t>
            </a:r>
            <a:r>
              <a:rPr lang="en-US" altLang="zh-CN" sz="1600" b="1" dirty="0" smtClean="0"/>
              <a:t> </a:t>
            </a:r>
            <a:r>
              <a:rPr lang="en-US" altLang="zh-CN" sz="1600" b="1" dirty="0" err="1" smtClean="0"/>
              <a:t>i</a:t>
            </a:r>
            <a:r>
              <a:rPr lang="en-US" altLang="zh-CN" sz="1600" b="1" dirty="0" smtClean="0"/>
              <a:t> = 2; </a:t>
            </a:r>
            <a:r>
              <a:rPr lang="en-US" altLang="zh-CN" sz="1600" b="1" dirty="0" err="1" smtClean="0"/>
              <a:t>i</a:t>
            </a:r>
            <a:r>
              <a:rPr lang="en-US" altLang="zh-CN" sz="1600" b="1" dirty="0" smtClean="0"/>
              <a:t> &lt; </a:t>
            </a:r>
            <a:r>
              <a:rPr lang="en-US" altLang="zh-CN" sz="1600" b="1" dirty="0" err="1" smtClean="0"/>
              <a:t>len</a:t>
            </a:r>
            <a:r>
              <a:rPr lang="en-US" altLang="zh-CN" sz="1600" b="1" dirty="0" smtClean="0"/>
              <a:t>; </a:t>
            </a:r>
            <a:r>
              <a:rPr lang="en-US" altLang="zh-CN" sz="1600" b="1" dirty="0" err="1" smtClean="0"/>
              <a:t>i</a:t>
            </a:r>
            <a:r>
              <a:rPr lang="en-US" altLang="zh-CN" sz="1600" b="1" dirty="0" smtClean="0"/>
              <a:t>++)  </a:t>
            </a:r>
          </a:p>
          <a:p>
            <a:pPr>
              <a:buNone/>
            </a:pPr>
            <a:r>
              <a:rPr lang="en-US" altLang="zh-CN" sz="1600" b="1" dirty="0" smtClean="0"/>
              <a:t>            f[</a:t>
            </a:r>
            <a:r>
              <a:rPr lang="en-US" altLang="zh-CN" sz="1600" b="1" dirty="0" err="1" smtClean="0"/>
              <a:t>i</a:t>
            </a:r>
            <a:r>
              <a:rPr lang="en-US" altLang="zh-CN" sz="1600" b="1" dirty="0" smtClean="0"/>
              <a:t>] = f[</a:t>
            </a:r>
            <a:r>
              <a:rPr lang="en-US" altLang="zh-CN" sz="1600" b="1" dirty="0" err="1" smtClean="0"/>
              <a:t>i</a:t>
            </a:r>
            <a:r>
              <a:rPr lang="en-US" altLang="zh-CN" sz="1600" b="1" dirty="0" smtClean="0"/>
              <a:t> - 1] + f[</a:t>
            </a:r>
            <a:r>
              <a:rPr lang="en-US" altLang="zh-CN" sz="1600" b="1" dirty="0" err="1" smtClean="0"/>
              <a:t>i</a:t>
            </a:r>
            <a:r>
              <a:rPr lang="en-US" altLang="zh-CN" sz="1600" b="1" dirty="0" smtClean="0"/>
              <a:t> - 2];  </a:t>
            </a:r>
          </a:p>
          <a:p>
            <a:pPr>
              <a:buNone/>
            </a:pPr>
            <a:r>
              <a:rPr lang="en-US" altLang="zh-CN" sz="1600" b="1" dirty="0" smtClean="0"/>
              <a:t>        while(n &gt; 7){  </a:t>
            </a:r>
          </a:p>
          <a:p>
            <a:pPr>
              <a:buNone/>
            </a:pPr>
            <a:r>
              <a:rPr lang="en-US" altLang="zh-CN" sz="1600" b="1" dirty="0" smtClean="0"/>
              <a:t>            </a:t>
            </a:r>
            <a:r>
              <a:rPr lang="en-US" altLang="zh-CN" sz="1600" b="1" dirty="0" err="1" smtClean="0"/>
              <a:t>int</a:t>
            </a:r>
            <a:r>
              <a:rPr lang="en-US" altLang="zh-CN" sz="1600" b="1" dirty="0" smtClean="0"/>
              <a:t> </a:t>
            </a:r>
            <a:r>
              <a:rPr lang="en-US" altLang="zh-CN" sz="1600" b="1" dirty="0" err="1" smtClean="0"/>
              <a:t>i</a:t>
            </a:r>
            <a:r>
              <a:rPr lang="en-US" altLang="zh-CN" sz="1600" b="1" dirty="0" smtClean="0"/>
              <a:t> = 0;  </a:t>
            </a:r>
          </a:p>
          <a:p>
            <a:pPr>
              <a:buNone/>
            </a:pPr>
            <a:r>
              <a:rPr lang="en-US" altLang="zh-CN" sz="1600" b="1" dirty="0" smtClean="0"/>
              <a:t>            while(</a:t>
            </a:r>
            <a:r>
              <a:rPr lang="en-US" altLang="zh-CN" sz="1600" b="1" dirty="0" err="1" smtClean="0"/>
              <a:t>i</a:t>
            </a:r>
            <a:r>
              <a:rPr lang="en-US" altLang="zh-CN" sz="1600" b="1" dirty="0" smtClean="0"/>
              <a:t> &lt; </a:t>
            </a:r>
            <a:r>
              <a:rPr lang="en-US" altLang="zh-CN" sz="1600" b="1" dirty="0" err="1" smtClean="0"/>
              <a:t>len</a:t>
            </a:r>
            <a:r>
              <a:rPr lang="en-US" altLang="zh-CN" sz="1600" b="1" dirty="0" smtClean="0"/>
              <a:t> &amp;&amp; f[</a:t>
            </a:r>
            <a:r>
              <a:rPr lang="en-US" altLang="zh-CN" sz="1600" b="1" dirty="0" err="1" smtClean="0"/>
              <a:t>i</a:t>
            </a:r>
            <a:r>
              <a:rPr lang="en-US" altLang="zh-CN" sz="1600" b="1" dirty="0" smtClean="0"/>
              <a:t>] &lt; n)    </a:t>
            </a:r>
            <a:r>
              <a:rPr lang="en-US" altLang="zh-CN" sz="1600" b="1" dirty="0" err="1" smtClean="0"/>
              <a:t>i</a:t>
            </a:r>
            <a:r>
              <a:rPr lang="en-US" altLang="zh-CN" sz="1600" b="1" dirty="0" smtClean="0"/>
              <a:t>++;  </a:t>
            </a:r>
          </a:p>
          <a:p>
            <a:pPr>
              <a:buNone/>
            </a:pPr>
            <a:r>
              <a:rPr lang="en-US" altLang="zh-CN" sz="1600" b="1" dirty="0" smtClean="0"/>
              <a:t>            n -= f[</a:t>
            </a:r>
            <a:r>
              <a:rPr lang="en-US" altLang="zh-CN" sz="1600" b="1" dirty="0" err="1" smtClean="0"/>
              <a:t>i</a:t>
            </a:r>
            <a:r>
              <a:rPr lang="en-US" altLang="zh-CN" sz="1600" b="1" dirty="0" smtClean="0"/>
              <a:t> - 1];  </a:t>
            </a:r>
          </a:p>
          <a:p>
            <a:pPr>
              <a:buNone/>
            </a:pPr>
            <a:r>
              <a:rPr lang="en-US" altLang="zh-CN" sz="1600" b="1" dirty="0" smtClean="0"/>
              <a:t>        }  </a:t>
            </a:r>
          </a:p>
          <a:p>
            <a:pPr>
              <a:buNone/>
            </a:pPr>
            <a:r>
              <a:rPr lang="en-US" altLang="zh-CN" sz="1600" b="1" dirty="0" smtClean="0"/>
              <a:t>        </a:t>
            </a:r>
            <a:r>
              <a:rPr lang="en-US" altLang="zh-CN" sz="1600" b="1" dirty="0" err="1" smtClean="0"/>
              <a:t>cout</a:t>
            </a:r>
            <a:r>
              <a:rPr lang="en-US" altLang="zh-CN" sz="1600" b="1" dirty="0" smtClean="0"/>
              <a:t>&lt;&lt;base[n - 1]&lt;&lt;</a:t>
            </a:r>
            <a:r>
              <a:rPr lang="en-US" altLang="zh-CN" sz="1600" b="1" dirty="0" err="1" smtClean="0"/>
              <a:t>endl</a:t>
            </a:r>
            <a:r>
              <a:rPr lang="en-US" altLang="zh-CN" sz="1600" b="1" dirty="0" smtClean="0"/>
              <a:t>;  </a:t>
            </a:r>
          </a:p>
          <a:p>
            <a:pPr>
              <a:buNone/>
            </a:pPr>
            <a:r>
              <a:rPr lang="en-US" altLang="zh-CN" sz="1600" b="1" dirty="0" smtClean="0"/>
              <a:t>    }  </a:t>
            </a:r>
          </a:p>
          <a:p>
            <a:pPr>
              <a:buNone/>
            </a:pPr>
            <a:r>
              <a:rPr lang="en-US" altLang="zh-CN" sz="1600" b="1" dirty="0" smtClean="0"/>
              <a:t>    return 0;  </a:t>
            </a:r>
          </a:p>
          <a:p>
            <a:pPr>
              <a:buNone/>
            </a:pPr>
            <a:r>
              <a:rPr lang="en-US" altLang="zh-CN" sz="1600" b="1" dirty="0" smtClean="0"/>
              <a:t>}  </a:t>
            </a:r>
          </a:p>
          <a:p>
            <a:pPr>
              <a:buNone/>
            </a:pPr>
            <a:endParaRPr lang="zh-CN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850106"/>
          </a:xfrm>
        </p:spPr>
        <p:txBody>
          <a:bodyPr>
            <a:normAutofit/>
          </a:bodyPr>
          <a:lstStyle/>
          <a:p>
            <a:r>
              <a:rPr lang="zh-CN" altLang="en-US" sz="4000" b="1" dirty="0" smtClean="0"/>
              <a:t>例</a:t>
            </a:r>
            <a:r>
              <a:rPr lang="en-US" altLang="zh-CN" sz="4000" b="1" dirty="0" smtClean="0"/>
              <a:t>5</a:t>
            </a:r>
            <a:r>
              <a:rPr lang="zh-CN" altLang="en-US" sz="4000" b="1" dirty="0" smtClean="0"/>
              <a:t>、</a:t>
            </a:r>
            <a:r>
              <a:rPr lang="zh-CN" altLang="zh-CN" sz="4000" b="1" dirty="0" smtClean="0"/>
              <a:t>不含相邻</a:t>
            </a:r>
            <a:r>
              <a:rPr lang="en-US" altLang="zh-CN" sz="4000" b="1" dirty="0" smtClean="0"/>
              <a:t>1</a:t>
            </a:r>
            <a:r>
              <a:rPr lang="zh-CN" altLang="zh-CN" sz="4000" b="1" dirty="0" smtClean="0"/>
              <a:t>的数的个数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b="1" dirty="0" smtClean="0"/>
              <a:t>     </a:t>
            </a:r>
            <a:r>
              <a:rPr lang="zh-CN" altLang="zh-CN" sz="2400" b="1" dirty="0" smtClean="0"/>
              <a:t>给定一个小于</a:t>
            </a:r>
            <a:r>
              <a:rPr lang="en-US" altLang="zh-CN" sz="2400" b="1" dirty="0" smtClean="0"/>
              <a:t>45</a:t>
            </a:r>
            <a:r>
              <a:rPr lang="zh-CN" altLang="zh-CN" sz="2400" b="1" dirty="0" smtClean="0"/>
              <a:t>的整数</a:t>
            </a:r>
            <a:r>
              <a:rPr lang="en-US" altLang="zh-CN" sz="2400" b="1" dirty="0" smtClean="0"/>
              <a:t>n</a:t>
            </a:r>
            <a:r>
              <a:rPr lang="zh-CN" altLang="zh-CN" sz="2400" b="1" dirty="0" smtClean="0"/>
              <a:t>，求</a:t>
            </a:r>
            <a:r>
              <a:rPr lang="en-US" altLang="zh-CN" sz="2400" b="1" dirty="0" smtClean="0"/>
              <a:t>n</a:t>
            </a:r>
            <a:r>
              <a:rPr lang="zh-CN" altLang="zh-CN" sz="2400" b="1" dirty="0" smtClean="0"/>
              <a:t>位</a:t>
            </a:r>
            <a:r>
              <a:rPr lang="en-US" altLang="zh-CN" sz="2400" b="1" dirty="0" smtClean="0"/>
              <a:t>2</a:t>
            </a:r>
            <a:r>
              <a:rPr lang="zh-CN" altLang="zh-CN" sz="2400" b="1" dirty="0" smtClean="0"/>
              <a:t>进制数中不含相邻</a:t>
            </a:r>
            <a:r>
              <a:rPr lang="en-US" altLang="zh-CN" sz="2400" b="1" dirty="0" smtClean="0"/>
              <a:t>1</a:t>
            </a:r>
            <a:r>
              <a:rPr lang="zh-CN" altLang="zh-CN" sz="2400" b="1" dirty="0" smtClean="0"/>
              <a:t>的数的个数。</a:t>
            </a:r>
            <a:endParaRPr lang="en-US" altLang="zh-CN" sz="2400" b="1" dirty="0" smtClean="0"/>
          </a:p>
          <a:p>
            <a:pPr>
              <a:buNone/>
            </a:pPr>
            <a:r>
              <a:rPr lang="zh-CN" altLang="en-US" sz="2400" b="1" dirty="0" smtClean="0"/>
              <a:t>     例如，</a:t>
            </a:r>
            <a:r>
              <a:rPr lang="en-US" altLang="zh-CN" sz="2400" b="1" dirty="0" smtClean="0"/>
              <a:t>n = 3</a:t>
            </a:r>
            <a:r>
              <a:rPr lang="zh-CN" altLang="en-US" sz="2400" b="1" dirty="0" smtClean="0"/>
              <a:t>，那么答案是</a:t>
            </a:r>
            <a:r>
              <a:rPr lang="en-US" altLang="zh-CN" sz="2400" b="1" dirty="0" smtClean="0"/>
              <a:t>5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位序列有</a:t>
            </a:r>
            <a:r>
              <a:rPr lang="en-US" altLang="zh-CN" sz="2400" b="1" dirty="0" smtClean="0"/>
              <a:t>000, 001, 010, 100, 101</a:t>
            </a:r>
            <a:r>
              <a:rPr lang="zh-CN" altLang="en-US" sz="2400" b="1" dirty="0" smtClean="0"/>
              <a:t>是可以接受的，而</a:t>
            </a:r>
            <a:r>
              <a:rPr lang="en-US" altLang="zh-CN" sz="2400" b="1" dirty="0" smtClean="0"/>
              <a:t>011, 110, 111</a:t>
            </a:r>
            <a:r>
              <a:rPr lang="zh-CN" altLang="en-US" sz="2400" b="1" dirty="0" smtClean="0"/>
              <a:t>是不接受的。</a:t>
            </a:r>
            <a:endParaRPr lang="en-US" altLang="zh-CN" sz="2400" b="1" dirty="0" smtClean="0"/>
          </a:p>
          <a:p>
            <a:pPr>
              <a:buNone/>
            </a:pPr>
            <a:r>
              <a:rPr lang="zh-CN" altLang="en-US" sz="2400" b="1" dirty="0" smtClean="0"/>
              <a:t>     输入</a:t>
            </a:r>
            <a:endParaRPr lang="en-US" altLang="zh-CN" sz="2400" b="1" dirty="0" smtClean="0"/>
          </a:p>
          <a:p>
            <a:pPr>
              <a:buNone/>
            </a:pPr>
            <a:r>
              <a:rPr lang="zh-CN" altLang="en-US" sz="2400" b="1" dirty="0" smtClean="0"/>
              <a:t>     第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个数是测试数据组数</a:t>
            </a:r>
            <a:r>
              <a:rPr lang="en-US" altLang="zh-CN" sz="2400" b="1" dirty="0" smtClean="0"/>
              <a:t>n</a:t>
            </a:r>
            <a:r>
              <a:rPr lang="zh-CN" altLang="en-US" sz="2400" b="1" dirty="0" smtClean="0"/>
              <a:t>。接着</a:t>
            </a:r>
            <a:r>
              <a:rPr lang="en-US" altLang="zh-CN" sz="2400" b="1" dirty="0" smtClean="0"/>
              <a:t>n</a:t>
            </a:r>
            <a:r>
              <a:rPr lang="zh-CN" altLang="en-US" sz="2400" b="1" dirty="0" smtClean="0"/>
              <a:t>个小于</a:t>
            </a:r>
            <a:r>
              <a:rPr lang="en-US" altLang="zh-CN" sz="2400" b="1" dirty="0" smtClean="0"/>
              <a:t>45</a:t>
            </a:r>
            <a:r>
              <a:rPr lang="zh-CN" altLang="en-US" sz="2400" b="1" dirty="0" smtClean="0"/>
              <a:t>的正整数，每个表示一个测试数据。</a:t>
            </a:r>
            <a:endParaRPr lang="en-US" altLang="zh-CN" sz="2400" b="1" dirty="0" smtClean="0"/>
          </a:p>
          <a:p>
            <a:pPr>
              <a:buNone/>
            </a:pPr>
            <a:r>
              <a:rPr lang="zh-CN" altLang="en-US" sz="2400" b="1" dirty="0" smtClean="0"/>
              <a:t>     输出</a:t>
            </a:r>
            <a:endParaRPr lang="en-US" altLang="zh-CN" sz="2400" b="1" dirty="0" smtClean="0"/>
          </a:p>
          <a:p>
            <a:pPr>
              <a:buNone/>
            </a:pPr>
            <a:r>
              <a:rPr lang="zh-CN" altLang="en-US" sz="2400" b="1" dirty="0" smtClean="0"/>
              <a:t>     对每组数据，先输出</a:t>
            </a:r>
            <a:r>
              <a:rPr lang="en-US" altLang="zh-CN" sz="2400" b="1" dirty="0" smtClean="0"/>
              <a:t>“Scenario #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:”, </a:t>
            </a:r>
            <a:r>
              <a:rPr lang="zh-CN" altLang="en-US" sz="2400" b="1" dirty="0" smtClean="0"/>
              <a:t>其中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测试数据序号（从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开始）。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接着输出</a:t>
            </a:r>
            <a:r>
              <a:rPr lang="en-US" altLang="zh-CN" sz="2400" b="1" dirty="0" smtClean="0"/>
              <a:t>n</a:t>
            </a:r>
            <a:r>
              <a:rPr lang="zh-CN" altLang="zh-CN" sz="2400" b="1" dirty="0" smtClean="0"/>
              <a:t>位</a:t>
            </a:r>
            <a:r>
              <a:rPr lang="en-US" altLang="zh-CN" sz="2400" b="1" dirty="0" smtClean="0"/>
              <a:t>2</a:t>
            </a:r>
            <a:r>
              <a:rPr lang="zh-CN" altLang="zh-CN" sz="2400" b="1" dirty="0" smtClean="0"/>
              <a:t>进制数中不含相邻</a:t>
            </a:r>
            <a:r>
              <a:rPr lang="en-US" altLang="zh-CN" sz="2400" b="1" dirty="0" smtClean="0"/>
              <a:t>1</a:t>
            </a:r>
            <a:r>
              <a:rPr lang="zh-CN" altLang="zh-CN" sz="2400" b="1" dirty="0" smtClean="0"/>
              <a:t>的数的个数</a:t>
            </a: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 smtClean="0">
                <a:solidFill>
                  <a:srgbClr val="0000CC"/>
                </a:solidFill>
              </a:rPr>
              <a:t>例</a:t>
            </a:r>
            <a:r>
              <a:rPr lang="en-US" altLang="zh-CN" sz="4000" b="1" dirty="0" smtClean="0">
                <a:solidFill>
                  <a:srgbClr val="0000CC"/>
                </a:solidFill>
              </a:rPr>
              <a:t>1</a:t>
            </a:r>
            <a:r>
              <a:rPr lang="zh-CN" altLang="en-US" sz="4000" b="1" dirty="0" smtClean="0">
                <a:solidFill>
                  <a:srgbClr val="0000CC"/>
                </a:solidFill>
              </a:rPr>
              <a:t>、最近公共祖先</a:t>
            </a:r>
            <a:endParaRPr lang="zh-CN" altLang="en-US" sz="4000" b="1" dirty="0">
              <a:solidFill>
                <a:srgbClr val="0000CC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1800200"/>
          </a:xfrm>
        </p:spPr>
        <p:txBody>
          <a:bodyPr>
            <a:normAutofit/>
          </a:bodyPr>
          <a:lstStyle/>
          <a:p>
            <a:r>
              <a:rPr lang="zh-CN" altLang="en-US" sz="2400" b="1" dirty="0" smtClean="0"/>
              <a:t>有一个家谱，从某个祖先开始，每个父亲总是生下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个儿子，大二标记标记为</a:t>
            </a:r>
            <a:r>
              <a:rPr lang="en-US" altLang="zh-CN" sz="2400" b="1" dirty="0" smtClean="0"/>
              <a:t>k</a:t>
            </a:r>
            <a:r>
              <a:rPr lang="zh-CN" altLang="en-US" sz="2400" b="1" dirty="0" smtClean="0"/>
              <a:t>，那么小儿子标记为</a:t>
            </a:r>
            <a:r>
              <a:rPr lang="en-US" altLang="zh-CN" sz="2400" b="1" dirty="0" smtClean="0"/>
              <a:t>k+1</a:t>
            </a:r>
            <a:r>
              <a:rPr lang="zh-CN" altLang="en-US" sz="2400" b="1" dirty="0" smtClean="0"/>
              <a:t>，假定这些标记是延续父辈的顺序编号，即从祖先标记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开始，后续的子辈、孙辈、</a:t>
            </a:r>
            <a:r>
              <a:rPr lang="en-US" altLang="zh-CN" sz="2400" b="1" dirty="0" smtClean="0"/>
              <a:t>…</a:t>
            </a:r>
            <a:r>
              <a:rPr lang="zh-CN" altLang="en-US" sz="2400" b="1" dirty="0" smtClean="0"/>
              <a:t>依次为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5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……</a:t>
            </a:r>
            <a:r>
              <a:rPr lang="zh-CN" altLang="en-US" sz="2400" b="1" dirty="0" smtClean="0"/>
              <a:t>构成一棵二叉树。</a:t>
            </a:r>
            <a:endParaRPr lang="zh-CN" altLang="en-US" sz="2400" b="1" dirty="0"/>
          </a:p>
        </p:txBody>
      </p:sp>
      <p:cxnSp>
        <p:nvCxnSpPr>
          <p:cNvPr id="67" name="直接连接符 66"/>
          <p:cNvCxnSpPr/>
          <p:nvPr/>
        </p:nvCxnSpPr>
        <p:spPr>
          <a:xfrm>
            <a:off x="4644008" y="5589240"/>
            <a:ext cx="14401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组合 216"/>
          <p:cNvGrpSpPr/>
          <p:nvPr/>
        </p:nvGrpSpPr>
        <p:grpSpPr>
          <a:xfrm>
            <a:off x="2195737" y="2924944"/>
            <a:ext cx="5472607" cy="3096344"/>
            <a:chOff x="2195737" y="2924944"/>
            <a:chExt cx="5472607" cy="3096344"/>
          </a:xfrm>
        </p:grpSpPr>
        <p:sp>
          <p:nvSpPr>
            <p:cNvPr id="4" name="椭圆 3"/>
            <p:cNvSpPr/>
            <p:nvPr/>
          </p:nvSpPr>
          <p:spPr>
            <a:xfrm>
              <a:off x="4788024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1400" b="1" dirty="0" smtClean="0">
                  <a:solidFill>
                    <a:srgbClr val="FF0000"/>
                  </a:solidFill>
                </a:rPr>
                <a:t>1</a:t>
              </a:r>
              <a:endParaRPr lang="zh-CN" altLang="en-US" sz="14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635896" y="3933056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1400" b="1" dirty="0" smtClean="0">
                  <a:solidFill>
                    <a:srgbClr val="FF0000"/>
                  </a:solidFill>
                </a:rPr>
                <a:t>2</a:t>
              </a:r>
              <a:endParaRPr lang="zh-CN" altLang="en-US" sz="14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6228184" y="3933056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1400" b="1" dirty="0" smtClean="0">
                  <a:solidFill>
                    <a:srgbClr val="FF0000"/>
                  </a:solidFill>
                </a:rPr>
                <a:t>3</a:t>
              </a:r>
              <a:endParaRPr lang="zh-CN" altLang="en-US" sz="14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915816" y="458112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1400" b="1" dirty="0" smtClean="0">
                  <a:solidFill>
                    <a:srgbClr val="FF0000"/>
                  </a:solidFill>
                </a:rPr>
                <a:t>4</a:t>
              </a:r>
              <a:endParaRPr lang="zh-CN" altLang="en-US" sz="14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067944" y="458112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1400" b="1" dirty="0" smtClean="0">
                  <a:solidFill>
                    <a:srgbClr val="FF0000"/>
                  </a:solidFill>
                </a:rPr>
                <a:t>5</a:t>
              </a:r>
              <a:endParaRPr lang="zh-CN" altLang="en-US" sz="14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796136" y="458112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1400" b="1" dirty="0" smtClean="0">
                  <a:solidFill>
                    <a:srgbClr val="FF0000"/>
                  </a:solidFill>
                </a:rPr>
                <a:t>6</a:t>
              </a:r>
              <a:endParaRPr lang="zh-CN" altLang="en-US" sz="14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6876256" y="458112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1400" b="1" dirty="0" smtClean="0">
                  <a:solidFill>
                    <a:srgbClr val="FF0000"/>
                  </a:solidFill>
                </a:rPr>
                <a:t>7</a:t>
              </a:r>
              <a:endParaRPr lang="zh-CN" altLang="en-US" sz="14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411760" y="5229200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1400" b="1" dirty="0" smtClean="0">
                  <a:solidFill>
                    <a:srgbClr val="FF0000"/>
                  </a:solidFill>
                </a:rPr>
                <a:t>8</a:t>
              </a:r>
              <a:endParaRPr lang="zh-CN" altLang="en-US" sz="14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059832" y="5229200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1400" b="1" dirty="0" smtClean="0">
                  <a:solidFill>
                    <a:srgbClr val="FF0000"/>
                  </a:solidFill>
                </a:rPr>
                <a:t>9</a:t>
              </a:r>
              <a:endParaRPr lang="zh-CN" altLang="en-US" sz="14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707904" y="5229200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1400" b="1" dirty="0" smtClean="0">
                  <a:solidFill>
                    <a:srgbClr val="FF0000"/>
                  </a:solidFill>
                </a:rPr>
                <a:t>10</a:t>
              </a:r>
              <a:endParaRPr lang="zh-CN" altLang="en-US" sz="14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427984" y="5229200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1400" b="1" dirty="0" smtClean="0">
                  <a:solidFill>
                    <a:srgbClr val="FF0000"/>
                  </a:solidFill>
                </a:rPr>
                <a:t>11</a:t>
              </a:r>
              <a:endParaRPr lang="zh-CN" altLang="en-US" sz="14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5292080" y="5229200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1400" b="1" dirty="0" smtClean="0">
                  <a:solidFill>
                    <a:srgbClr val="FF0000"/>
                  </a:solidFill>
                </a:rPr>
                <a:t>12</a:t>
              </a:r>
              <a:endParaRPr lang="zh-CN" altLang="en-US" sz="14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5940152" y="5229200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1400" b="1" dirty="0" smtClean="0">
                  <a:solidFill>
                    <a:srgbClr val="FF0000"/>
                  </a:solidFill>
                </a:rPr>
                <a:t>13</a:t>
              </a:r>
              <a:endParaRPr lang="zh-CN" altLang="en-US" sz="14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6588224" y="5229200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1400" b="1" dirty="0" smtClean="0">
                  <a:solidFill>
                    <a:srgbClr val="FF0000"/>
                  </a:solidFill>
                </a:rPr>
                <a:t>14</a:t>
              </a:r>
              <a:endParaRPr lang="zh-CN" altLang="en-US" sz="14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308304" y="5229200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zh-CN" sz="1400" b="1" dirty="0" smtClean="0">
                  <a:solidFill>
                    <a:srgbClr val="FF0000"/>
                  </a:solidFill>
                </a:rPr>
                <a:t>15</a:t>
              </a:r>
              <a:endParaRPr lang="zh-CN" altLang="en-US" sz="1400" b="1" dirty="0" smtClean="0">
                <a:solidFill>
                  <a:srgbClr val="FF0000"/>
                </a:solidFill>
              </a:endParaRPr>
            </a:p>
          </p:txBody>
        </p:sp>
        <p:cxnSp>
          <p:nvCxnSpPr>
            <p:cNvPr id="25" name="直接连接符 24"/>
            <p:cNvCxnSpPr>
              <a:stCxn id="4" idx="3"/>
              <a:endCxn id="5" idx="7"/>
            </p:cNvCxnSpPr>
            <p:nvPr/>
          </p:nvCxnSpPr>
          <p:spPr>
            <a:xfrm flipH="1">
              <a:off x="3943209" y="3232257"/>
              <a:ext cx="897542" cy="753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4" idx="5"/>
              <a:endCxn id="6" idx="1"/>
            </p:cNvCxnSpPr>
            <p:nvPr/>
          </p:nvCxnSpPr>
          <p:spPr>
            <a:xfrm>
              <a:off x="5095337" y="3232257"/>
              <a:ext cx="1185574" cy="753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5" idx="3"/>
              <a:endCxn id="7" idx="7"/>
            </p:cNvCxnSpPr>
            <p:nvPr/>
          </p:nvCxnSpPr>
          <p:spPr>
            <a:xfrm flipH="1">
              <a:off x="3223129" y="4240369"/>
              <a:ext cx="465494" cy="393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7" idx="3"/>
              <a:endCxn id="11" idx="7"/>
            </p:cNvCxnSpPr>
            <p:nvPr/>
          </p:nvCxnSpPr>
          <p:spPr>
            <a:xfrm flipH="1">
              <a:off x="2719073" y="4888441"/>
              <a:ext cx="249470" cy="393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5" idx="5"/>
            </p:cNvCxnSpPr>
            <p:nvPr/>
          </p:nvCxnSpPr>
          <p:spPr>
            <a:xfrm>
              <a:off x="3943209" y="4240369"/>
              <a:ext cx="268751" cy="484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7" idx="5"/>
              <a:endCxn id="12" idx="7"/>
            </p:cNvCxnSpPr>
            <p:nvPr/>
          </p:nvCxnSpPr>
          <p:spPr>
            <a:xfrm>
              <a:off x="3223129" y="4888441"/>
              <a:ext cx="144016" cy="393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8" idx="3"/>
              <a:endCxn id="13" idx="0"/>
            </p:cNvCxnSpPr>
            <p:nvPr/>
          </p:nvCxnSpPr>
          <p:spPr>
            <a:xfrm flipH="1">
              <a:off x="3887924" y="4888441"/>
              <a:ext cx="232747" cy="3407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8" idx="5"/>
              <a:endCxn id="14" idx="0"/>
            </p:cNvCxnSpPr>
            <p:nvPr/>
          </p:nvCxnSpPr>
          <p:spPr>
            <a:xfrm>
              <a:off x="4375257" y="4888441"/>
              <a:ext cx="232747" cy="3407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6" idx="3"/>
              <a:endCxn id="9" idx="0"/>
            </p:cNvCxnSpPr>
            <p:nvPr/>
          </p:nvCxnSpPr>
          <p:spPr>
            <a:xfrm flipH="1">
              <a:off x="5976156" y="4240369"/>
              <a:ext cx="304755" cy="3407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6" idx="5"/>
              <a:endCxn id="10" idx="1"/>
            </p:cNvCxnSpPr>
            <p:nvPr/>
          </p:nvCxnSpPr>
          <p:spPr>
            <a:xfrm>
              <a:off x="6535497" y="4240369"/>
              <a:ext cx="393486" cy="393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9" idx="3"/>
              <a:endCxn id="15" idx="0"/>
            </p:cNvCxnSpPr>
            <p:nvPr/>
          </p:nvCxnSpPr>
          <p:spPr>
            <a:xfrm flipH="1">
              <a:off x="5472100" y="4888441"/>
              <a:ext cx="376763" cy="3407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9" idx="4"/>
              <a:endCxn id="16" idx="0"/>
            </p:cNvCxnSpPr>
            <p:nvPr/>
          </p:nvCxnSpPr>
          <p:spPr>
            <a:xfrm>
              <a:off x="5976156" y="4941168"/>
              <a:ext cx="144016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10" idx="3"/>
              <a:endCxn id="17" idx="0"/>
            </p:cNvCxnSpPr>
            <p:nvPr/>
          </p:nvCxnSpPr>
          <p:spPr>
            <a:xfrm flipH="1">
              <a:off x="6768244" y="4888441"/>
              <a:ext cx="160739" cy="3407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10" idx="5"/>
              <a:endCxn id="18" idx="0"/>
            </p:cNvCxnSpPr>
            <p:nvPr/>
          </p:nvCxnSpPr>
          <p:spPr>
            <a:xfrm>
              <a:off x="7183569" y="4888441"/>
              <a:ext cx="304755" cy="3407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11" idx="3"/>
            </p:cNvCxnSpPr>
            <p:nvPr/>
          </p:nvCxnSpPr>
          <p:spPr>
            <a:xfrm flipH="1">
              <a:off x="2195737" y="5536513"/>
              <a:ext cx="268750" cy="3742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12" idx="4"/>
            </p:cNvCxnSpPr>
            <p:nvPr/>
          </p:nvCxnSpPr>
          <p:spPr>
            <a:xfrm flipH="1">
              <a:off x="2987824" y="5589240"/>
              <a:ext cx="252028" cy="393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3635896" y="5517232"/>
              <a:ext cx="249470" cy="393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4283968" y="5589240"/>
              <a:ext cx="249470" cy="393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H="1">
              <a:off x="5220072" y="5589240"/>
              <a:ext cx="249470" cy="393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H="1">
              <a:off x="5796136" y="5589240"/>
              <a:ext cx="249470" cy="393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H="1">
              <a:off x="6372200" y="5589240"/>
              <a:ext cx="321478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H="1">
              <a:off x="7236296" y="5589240"/>
              <a:ext cx="249470" cy="393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11" idx="4"/>
            </p:cNvCxnSpPr>
            <p:nvPr/>
          </p:nvCxnSpPr>
          <p:spPr>
            <a:xfrm>
              <a:off x="2591780" y="5589240"/>
              <a:ext cx="108012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3275856" y="5589240"/>
              <a:ext cx="108012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3923928" y="5589240"/>
              <a:ext cx="108012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5508104" y="5589240"/>
              <a:ext cx="108012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6156176" y="5589240"/>
              <a:ext cx="108012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6804248" y="5589240"/>
              <a:ext cx="108012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7524328" y="5589240"/>
              <a:ext cx="72008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 smtClean="0"/>
              <a:t>输入样例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2 </a:t>
            </a:r>
          </a:p>
          <a:p>
            <a:pPr>
              <a:buNone/>
            </a:pPr>
            <a:r>
              <a:rPr lang="en-US" altLang="zh-CN" sz="2400" b="1" dirty="0" smtClean="0"/>
              <a:t>3</a:t>
            </a:r>
          </a:p>
          <a:p>
            <a:pPr>
              <a:buNone/>
            </a:pPr>
            <a:r>
              <a:rPr lang="en-US" altLang="zh-CN" sz="2400" b="1" dirty="0" smtClean="0"/>
              <a:t>1</a:t>
            </a:r>
          </a:p>
          <a:p>
            <a:pPr>
              <a:buNone/>
            </a:pPr>
            <a:r>
              <a:rPr lang="zh-CN" altLang="en-US" sz="2400" b="1" dirty="0" smtClean="0"/>
              <a:t>输出样例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Scenario #1: 5 </a:t>
            </a:r>
          </a:p>
          <a:p>
            <a:pPr>
              <a:buNone/>
            </a:pPr>
            <a:r>
              <a:rPr lang="en-US" altLang="zh-CN" sz="2400" b="1" dirty="0" smtClean="0"/>
              <a:t>Scenario #2: 2</a:t>
            </a:r>
          </a:p>
          <a:p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分析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3"/>
            <a:ext cx="8229600" cy="864095"/>
          </a:xfrm>
        </p:spPr>
        <p:txBody>
          <a:bodyPr>
            <a:normAutofit/>
          </a:bodyPr>
          <a:lstStyle/>
          <a:p>
            <a:r>
              <a:rPr lang="zh-CN" altLang="zh-CN" sz="2400" b="1" dirty="0" smtClean="0"/>
              <a:t>看似简单的一道题，如果当</a:t>
            </a:r>
            <a:r>
              <a:rPr lang="en-US" altLang="zh-CN" sz="2400" b="1" dirty="0" smtClean="0"/>
              <a:t>n=45</a:t>
            </a:r>
            <a:r>
              <a:rPr lang="zh-CN" altLang="zh-CN" sz="2400" b="1" dirty="0" smtClean="0"/>
              <a:t>时，对</a:t>
            </a:r>
            <a:r>
              <a:rPr lang="en-US" altLang="zh-CN" sz="2400" b="1" dirty="0" smtClean="0"/>
              <a:t>2</a:t>
            </a:r>
            <a:r>
              <a:rPr lang="zh-CN" altLang="zh-CN" sz="2400" b="1" dirty="0" smtClean="0"/>
              <a:t>的</a:t>
            </a:r>
            <a:r>
              <a:rPr lang="en-US" altLang="zh-CN" sz="2400" b="1" dirty="0" smtClean="0"/>
              <a:t>45</a:t>
            </a:r>
            <a:r>
              <a:rPr lang="zh-CN" altLang="zh-CN" sz="2400" b="1" dirty="0" smtClean="0"/>
              <a:t>次方检查，是无法完成的任务。先分析一下这个问题：</a:t>
            </a:r>
            <a:endParaRPr lang="zh-CN" altLang="en-US" sz="2400" b="1" dirty="0"/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467544" y="1691517"/>
            <a:ext cx="799288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讨论几个特殊的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n</a:t>
            </a:r>
            <a:endParaRPr lang="en-US" altLang="zh-CN" sz="2400" b="1" dirty="0" smtClean="0">
              <a:solidFill>
                <a:srgbClr val="000000"/>
              </a:solidFill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n=1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：以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1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结尾、以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结尾个数都是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1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，总和是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2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，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n=2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：有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10</a:t>
            </a:r>
            <a:r>
              <a:rPr lang="en-US" altLang="zh-CN" sz="2400" b="1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,01,00</a:t>
            </a:r>
            <a:r>
              <a:rPr lang="zh-CN" altLang="en-US" sz="2400" b="1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三</a:t>
            </a:r>
            <a:r>
              <a:rPr lang="zh-CN" altLang="en-US" sz="2400" b="1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个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lvl="0" indent="3429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n &gt;2</a:t>
            </a:r>
            <a:r>
              <a:rPr lang="zh-CN" altLang="en-US" sz="2400" b="1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：对于长为</a:t>
            </a:r>
            <a:r>
              <a:rPr lang="en-US" altLang="zh-CN" sz="2400" b="1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n-1</a:t>
            </a:r>
            <a:r>
              <a:rPr lang="zh-CN" altLang="en-US" sz="2400" b="1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的所有以</a:t>
            </a:r>
            <a:r>
              <a:rPr lang="en-US" altLang="zh-CN" sz="2400" b="1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1</a:t>
            </a:r>
            <a:r>
              <a:rPr lang="zh-CN" altLang="en-US" sz="2400" b="1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结尾的数，后面只能加上</a:t>
            </a:r>
            <a:r>
              <a:rPr lang="en-US" altLang="zh-CN" sz="2400" b="1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0</a:t>
            </a:r>
            <a:r>
              <a:rPr lang="zh-CN" altLang="en-US" sz="2400" b="1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，变为长</a:t>
            </a:r>
            <a:r>
              <a:rPr lang="en-US" altLang="zh-CN" sz="2400" b="1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n</a:t>
            </a:r>
            <a:r>
              <a:rPr lang="zh-CN" altLang="en-US" sz="2400" b="1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时以</a:t>
            </a:r>
            <a:r>
              <a:rPr lang="en-US" altLang="zh-CN" sz="2400" b="1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0</a:t>
            </a:r>
            <a:r>
              <a:rPr lang="zh-CN" altLang="en-US" sz="2400" b="1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结尾的；但不能加上</a:t>
            </a:r>
            <a:r>
              <a:rPr lang="en-US" altLang="zh-CN" sz="2400" b="1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1</a:t>
            </a:r>
            <a:r>
              <a:rPr lang="zh-CN" altLang="en-US" sz="2400" b="1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，因为不能有两个连续</a:t>
            </a:r>
            <a:r>
              <a:rPr lang="en-US" altLang="zh-CN" sz="2400" b="1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1</a:t>
            </a:r>
            <a:r>
              <a:rPr lang="zh-CN" altLang="en-US" sz="2400" b="1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。</a:t>
            </a:r>
            <a:endParaRPr lang="en-US" altLang="zh-CN" sz="2400" b="1" dirty="0" smtClean="0">
              <a:solidFill>
                <a:srgbClr val="000000"/>
              </a:solidFill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lvl="0" indent="3429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对于结尾为</a:t>
            </a:r>
            <a:r>
              <a:rPr lang="en-US" altLang="zh-CN" sz="2400" b="1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0</a:t>
            </a:r>
            <a:r>
              <a:rPr lang="zh-CN" altLang="en-US" sz="2400" b="1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的数能加上</a:t>
            </a:r>
            <a:r>
              <a:rPr lang="en-US" altLang="zh-CN" sz="2400" b="1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1</a:t>
            </a:r>
            <a:r>
              <a:rPr lang="zh-CN" altLang="en-US" sz="2400" b="1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，尾部</a:t>
            </a:r>
            <a:r>
              <a:rPr lang="en-US" altLang="zh-CN" sz="2400" b="1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01</a:t>
            </a:r>
            <a:r>
              <a:rPr lang="zh-CN" altLang="en-US" sz="2400" b="1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；还可以加上</a:t>
            </a:r>
            <a:r>
              <a:rPr lang="en-US" altLang="zh-CN" sz="2400" b="1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0</a:t>
            </a:r>
            <a:r>
              <a:rPr lang="zh-CN" altLang="en-US" sz="2400" b="1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，此时</a:t>
            </a:r>
            <a:r>
              <a:rPr lang="en-US" altLang="zh-CN" sz="2400" b="1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00</a:t>
            </a:r>
            <a:r>
              <a:rPr lang="zh-CN" altLang="en-US" sz="2400" b="1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在尾部。</a:t>
            </a:r>
            <a:endParaRPr lang="en-US" altLang="zh-CN" sz="2400" b="1" dirty="0" smtClean="0">
              <a:solidFill>
                <a:srgbClr val="000000"/>
              </a:solidFill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lvl="0" indent="3429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因此，可以设</a:t>
            </a:r>
            <a:r>
              <a:rPr lang="en-US" altLang="zh-CN" sz="2400" b="1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f(n)</a:t>
            </a:r>
            <a:r>
              <a:rPr lang="zh-CN" altLang="en-US" sz="2400" b="1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为</a:t>
            </a:r>
            <a:r>
              <a:rPr lang="en-US" altLang="zh-CN" sz="2400" b="1" dirty="0" smtClean="0"/>
              <a:t>n</a:t>
            </a:r>
            <a:r>
              <a:rPr lang="zh-CN" altLang="zh-CN" sz="2400" b="1" dirty="0" smtClean="0"/>
              <a:t>位</a:t>
            </a:r>
            <a:r>
              <a:rPr lang="en-US" altLang="zh-CN" sz="2400" b="1" dirty="0" smtClean="0"/>
              <a:t>2</a:t>
            </a:r>
            <a:r>
              <a:rPr lang="zh-CN" altLang="zh-CN" sz="2400" b="1" dirty="0" smtClean="0"/>
              <a:t>进制数中不含相邻</a:t>
            </a:r>
            <a:r>
              <a:rPr lang="en-US" altLang="zh-CN" sz="2400" b="1" dirty="0" smtClean="0"/>
              <a:t>1</a:t>
            </a:r>
            <a:r>
              <a:rPr lang="zh-CN" altLang="zh-CN" sz="2400" b="1" dirty="0" smtClean="0"/>
              <a:t>的数的个数</a:t>
            </a:r>
            <a:endParaRPr lang="en-US" altLang="zh-CN" sz="2400" b="1" dirty="0" smtClean="0"/>
          </a:p>
          <a:p>
            <a:pPr lvl="0" indent="3429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那么，</a:t>
            </a:r>
            <a:endParaRPr lang="en-US" altLang="zh-CN" sz="2400" b="1" dirty="0" smtClean="0">
              <a:solidFill>
                <a:srgbClr val="000000"/>
              </a:solidFill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lvl="0" indent="3429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f(1</a:t>
            </a:r>
            <a:r>
              <a:rPr lang="en-US" altLang="zh-CN" sz="2400" b="1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)=2</a:t>
            </a:r>
            <a:r>
              <a:rPr lang="zh-CN" altLang="en-US" sz="2400" b="1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f(2)=3,</a:t>
            </a:r>
          </a:p>
          <a:p>
            <a:pPr lvl="0" indent="3429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宋体" pitchFamily="2" charset="-122"/>
              </a:rPr>
              <a:t>f(n)=f(n-1)+ f(n-2)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lnSpcReduction="10000"/>
          </a:bodyPr>
          <a:lstStyle/>
          <a:p>
            <a:r>
              <a:rPr lang="zh-CN" altLang="en-US" sz="2400" b="1" dirty="0" smtClean="0"/>
              <a:t>从某个子孙节点到祖先都有一条唯一的路径，如</a:t>
            </a:r>
            <a:r>
              <a:rPr lang="en-US" altLang="zh-CN" sz="2400" b="1" dirty="0" smtClean="0"/>
              <a:t>10</a:t>
            </a:r>
            <a:r>
              <a:rPr lang="zh-CN" altLang="en-US" sz="2400" b="1" dirty="0" smtClean="0"/>
              <a:t>号子孙到祖先的路径是</a:t>
            </a:r>
            <a:r>
              <a:rPr lang="en-US" altLang="zh-CN" sz="2400" b="1" dirty="0" smtClean="0"/>
              <a:t>10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5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，而</a:t>
            </a:r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号节点到祖先的路径是</a:t>
            </a:r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。祖先到自己只有一个节点的路径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现在对于两个子孙节点</a:t>
            </a:r>
            <a:r>
              <a:rPr lang="en-US" altLang="zh-CN" sz="2400" b="1" dirty="0" smtClean="0"/>
              <a:t>x</a:t>
            </a:r>
            <a:r>
              <a:rPr lang="zh-CN" altLang="en-US" sz="2400" b="1" dirty="0" smtClean="0"/>
              <a:t>和</a:t>
            </a:r>
            <a:r>
              <a:rPr lang="en-US" altLang="zh-CN" sz="2400" b="1" dirty="0" smtClean="0"/>
              <a:t>y</a:t>
            </a:r>
            <a:r>
              <a:rPr lang="zh-CN" altLang="en-US" sz="2400" b="1" dirty="0" smtClean="0"/>
              <a:t>，需要求出它们的最近的公共祖先。如</a:t>
            </a:r>
            <a:r>
              <a:rPr lang="en-US" altLang="zh-CN" sz="2400" b="1" dirty="0" smtClean="0"/>
              <a:t>10</a:t>
            </a:r>
            <a:r>
              <a:rPr lang="zh-CN" altLang="en-US" sz="2400" b="1" dirty="0" smtClean="0"/>
              <a:t>号和</a:t>
            </a:r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号节点的最近公共祖先为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号。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输入</a:t>
            </a:r>
            <a:endParaRPr lang="en-US" altLang="zh-CN" sz="2400" b="1" dirty="0" smtClean="0"/>
          </a:p>
          <a:p>
            <a:pPr>
              <a:buNone/>
            </a:pPr>
            <a:r>
              <a:rPr lang="zh-CN" altLang="en-US" sz="2400" b="1" dirty="0" smtClean="0"/>
              <a:t>     有多组数据，每组占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行，包括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个正整数</a:t>
            </a:r>
            <a:r>
              <a:rPr lang="en-US" altLang="zh-CN" sz="2400" b="1" dirty="0" smtClean="0"/>
              <a:t>x</a:t>
            </a:r>
            <a:r>
              <a:rPr lang="zh-CN" altLang="en-US" sz="2400" b="1" dirty="0" smtClean="0"/>
              <a:t>和</a:t>
            </a:r>
            <a:r>
              <a:rPr lang="en-US" altLang="zh-CN" sz="2400" b="1" dirty="0" smtClean="0"/>
              <a:t>y</a:t>
            </a:r>
            <a:r>
              <a:rPr lang="zh-CN" altLang="en-US" sz="2400" b="1" dirty="0" smtClean="0"/>
              <a:t>，（</a:t>
            </a:r>
            <a:r>
              <a:rPr lang="en-US" altLang="zh-CN" sz="2400" b="1" dirty="0" smtClean="0"/>
              <a:t>0&lt;x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y&lt;=1000</a:t>
            </a:r>
            <a:r>
              <a:rPr lang="zh-CN" altLang="en-US" sz="2400" b="1" dirty="0" smtClean="0"/>
              <a:t>）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输出</a:t>
            </a:r>
            <a:endParaRPr lang="en-US" altLang="zh-CN" sz="2400" b="1" dirty="0" smtClean="0"/>
          </a:p>
          <a:p>
            <a:pPr>
              <a:buNone/>
            </a:pPr>
            <a:r>
              <a:rPr lang="zh-CN" altLang="en-US" sz="2400" b="1" dirty="0" smtClean="0"/>
              <a:t>     对每组数据，输出最近公共祖先。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输入样例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     10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4</a:t>
            </a:r>
          </a:p>
          <a:p>
            <a:r>
              <a:rPr lang="zh-CN" altLang="en-US" sz="2400" b="1" dirty="0" smtClean="0"/>
              <a:t>输出样例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      2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0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 smtClean="0">
                <a:solidFill>
                  <a:srgbClr val="0000CC"/>
                </a:solidFill>
              </a:rPr>
              <a:t>分析</a:t>
            </a:r>
            <a:endParaRPr lang="zh-CN" altLang="en-US" sz="4000" b="1" dirty="0">
              <a:solidFill>
                <a:srgbClr val="0000CC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5377800"/>
          </a:xfrm>
        </p:spPr>
        <p:txBody>
          <a:bodyPr>
            <a:noAutofit/>
          </a:bodyPr>
          <a:lstStyle/>
          <a:p>
            <a:r>
              <a:rPr lang="zh-CN" altLang="en-US" sz="2400" b="1" dirty="0" smtClean="0"/>
              <a:t>本题解法较多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子节点</a:t>
            </a:r>
            <a:r>
              <a:rPr lang="en-US" altLang="zh-CN" sz="2400" b="1" dirty="0" smtClean="0"/>
              <a:t>x</a:t>
            </a:r>
            <a:r>
              <a:rPr lang="zh-CN" altLang="en-US" sz="2400" b="1" dirty="0" smtClean="0"/>
              <a:t>到父节点，不论</a:t>
            </a:r>
            <a:r>
              <a:rPr lang="en-US" altLang="zh-CN" sz="2400" b="1" dirty="0" smtClean="0"/>
              <a:t>x</a:t>
            </a:r>
            <a:r>
              <a:rPr lang="zh-CN" altLang="en-US" sz="2400" b="1" dirty="0" smtClean="0"/>
              <a:t>是奇数还是偶数，</a:t>
            </a:r>
            <a:r>
              <a:rPr lang="en-US" altLang="zh-CN" sz="2400" b="1" dirty="0" smtClean="0"/>
              <a:t>x/2</a:t>
            </a:r>
            <a:r>
              <a:rPr lang="zh-CN" altLang="en-US" sz="2400" b="1" dirty="0" smtClean="0"/>
              <a:t>就是父节点编号。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如何走，才能走到公共祖先？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如果两人在同一层（同辈），可让其中一人先往上走，然后另一人再往上走，直到相遇。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如果两人不是同辈，那么小辈先向上走。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如</a:t>
            </a:r>
            <a:r>
              <a:rPr lang="en-US" altLang="zh-CN" sz="2400" b="1" dirty="0" smtClean="0"/>
              <a:t>common(</a:t>
            </a:r>
            <a:r>
              <a:rPr lang="en-US" altLang="zh-CN" sz="2400" b="1" dirty="0" err="1" smtClean="0"/>
              <a:t>x,y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表示</a:t>
            </a:r>
            <a:r>
              <a:rPr lang="en-US" altLang="zh-CN" sz="2400" b="1" dirty="0" smtClean="0"/>
              <a:t>x</a:t>
            </a:r>
            <a:r>
              <a:rPr lang="zh-CN" altLang="en-US" sz="2400" b="1" dirty="0" smtClean="0"/>
              <a:t>和</a:t>
            </a:r>
            <a:r>
              <a:rPr lang="en-US" altLang="zh-CN" sz="2400" b="1" dirty="0" smtClean="0"/>
              <a:t>y</a:t>
            </a:r>
            <a:r>
              <a:rPr lang="zh-CN" altLang="en-US" sz="2400" b="1" dirty="0" smtClean="0"/>
              <a:t>的最近公共祖先，那么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若</a:t>
            </a:r>
            <a:r>
              <a:rPr lang="en-US" altLang="zh-CN" sz="2400" b="1" dirty="0" smtClean="0"/>
              <a:t>x=y</a:t>
            </a:r>
            <a:r>
              <a:rPr lang="zh-CN" altLang="en-US" sz="2400" b="1" dirty="0" smtClean="0"/>
              <a:t>，则</a:t>
            </a:r>
            <a:r>
              <a:rPr lang="en-US" altLang="zh-CN" sz="2400" b="1" dirty="0" smtClean="0"/>
              <a:t>common(</a:t>
            </a:r>
            <a:r>
              <a:rPr lang="en-US" altLang="zh-CN" sz="2400" b="1" dirty="0" err="1" smtClean="0"/>
              <a:t>x,y</a:t>
            </a:r>
            <a:r>
              <a:rPr lang="en-US" altLang="zh-CN" sz="2400" b="1" dirty="0" smtClean="0"/>
              <a:t>)=x</a:t>
            </a:r>
            <a:r>
              <a:rPr lang="zh-CN" altLang="en-US" sz="2400" b="1" dirty="0" smtClean="0"/>
              <a:t>；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若</a:t>
            </a:r>
            <a:r>
              <a:rPr lang="en-US" altLang="zh-CN" sz="2400" b="1" dirty="0" smtClean="0"/>
              <a:t>x&gt;y</a:t>
            </a:r>
            <a:r>
              <a:rPr lang="zh-CN" altLang="en-US" sz="2400" b="1" dirty="0" smtClean="0"/>
              <a:t>，则</a:t>
            </a:r>
            <a:r>
              <a:rPr lang="en-US" altLang="zh-CN" sz="2400" b="1" dirty="0" smtClean="0"/>
              <a:t>common(</a:t>
            </a:r>
            <a:r>
              <a:rPr lang="en-US" altLang="zh-CN" sz="2400" b="1" dirty="0" err="1" smtClean="0"/>
              <a:t>x,y</a:t>
            </a:r>
            <a:r>
              <a:rPr lang="en-US" altLang="zh-CN" sz="2400" b="1" dirty="0" smtClean="0"/>
              <a:t>)=common(x/2,y)</a:t>
            </a:r>
            <a:r>
              <a:rPr lang="zh-CN" altLang="en-US" sz="2400" b="1" dirty="0" smtClean="0"/>
              <a:t>；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若</a:t>
            </a:r>
            <a:r>
              <a:rPr lang="en-US" altLang="zh-CN" sz="2400" b="1" dirty="0" smtClean="0"/>
              <a:t>x&lt;y</a:t>
            </a:r>
            <a:r>
              <a:rPr lang="zh-CN" altLang="en-US" sz="2400" b="1" dirty="0" smtClean="0"/>
              <a:t>，则</a:t>
            </a:r>
            <a:r>
              <a:rPr lang="en-US" altLang="zh-CN" sz="2400" b="1" dirty="0" smtClean="0"/>
              <a:t>common(</a:t>
            </a:r>
            <a:r>
              <a:rPr lang="en-US" altLang="zh-CN" sz="2400" b="1" dirty="0" err="1" smtClean="0"/>
              <a:t>x,y</a:t>
            </a:r>
            <a:r>
              <a:rPr lang="en-US" altLang="zh-CN" sz="2400" b="1" dirty="0" smtClean="0"/>
              <a:t>)=common(</a:t>
            </a:r>
            <a:r>
              <a:rPr lang="en-US" altLang="zh-CN" sz="2400" b="1" dirty="0" err="1" smtClean="0"/>
              <a:t>x,y</a:t>
            </a:r>
            <a:r>
              <a:rPr lang="en-US" altLang="zh-CN" sz="2400" b="1" dirty="0" smtClean="0"/>
              <a:t>/2)</a:t>
            </a:r>
            <a:r>
              <a:rPr lang="zh-CN" altLang="en-US" sz="2400" b="1" dirty="0" smtClean="0"/>
              <a:t>；</a:t>
            </a:r>
            <a:endParaRPr lang="en-US" altLang="zh-CN" sz="2400" b="1" dirty="0" smtClean="0"/>
          </a:p>
          <a:p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4000" b="1" dirty="0" smtClean="0"/>
              <a:t>例</a:t>
            </a:r>
            <a:r>
              <a:rPr lang="en-US" altLang="zh-CN" sz="4000" b="1" dirty="0" smtClean="0"/>
              <a:t>2</a:t>
            </a:r>
            <a:r>
              <a:rPr lang="zh-CN" altLang="en-US" sz="4000" b="1" dirty="0" smtClean="0"/>
              <a:t>、放苹果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zh-CN" altLang="en-US" sz="2400" b="1" dirty="0" smtClean="0"/>
              <a:t>把</a:t>
            </a:r>
            <a:r>
              <a:rPr lang="en-US" altLang="zh-CN" sz="2400" b="1" dirty="0" smtClean="0"/>
              <a:t>m</a:t>
            </a:r>
            <a:r>
              <a:rPr lang="zh-CN" altLang="en-US" sz="2400" b="1" dirty="0" smtClean="0"/>
              <a:t>个苹果放入</a:t>
            </a:r>
            <a:r>
              <a:rPr lang="en-US" altLang="zh-CN" sz="2400" b="1" dirty="0" smtClean="0"/>
              <a:t>n</a:t>
            </a:r>
            <a:r>
              <a:rPr lang="zh-CN" altLang="en-US" sz="2400" b="1" dirty="0" smtClean="0"/>
              <a:t>个同样的盘子里，允许有的盘子空着不放，问共有多少种不同的方法？</a:t>
            </a:r>
            <a:endParaRPr lang="en-US" altLang="zh-CN" sz="2400" b="1" dirty="0" smtClean="0"/>
          </a:p>
          <a:p>
            <a:pPr>
              <a:buNone/>
            </a:pPr>
            <a:r>
              <a:rPr lang="zh-CN" altLang="en-US" sz="2400" b="1" dirty="0" smtClean="0"/>
              <a:t>     注意：</a:t>
            </a:r>
            <a:r>
              <a:rPr lang="en-US" altLang="zh-CN" sz="2400" b="1" dirty="0" smtClean="0"/>
              <a:t>5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和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5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是不同的方法。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输入</a:t>
            </a:r>
            <a:endParaRPr lang="en-US" altLang="zh-CN" sz="2400" b="1" dirty="0" smtClean="0"/>
          </a:p>
          <a:p>
            <a:pPr>
              <a:buNone/>
            </a:pPr>
            <a:r>
              <a:rPr lang="zh-CN" altLang="en-US" sz="2400" b="1" dirty="0" smtClean="0"/>
              <a:t>     有多行，每行两个正整数</a:t>
            </a:r>
            <a:r>
              <a:rPr lang="en-US" altLang="zh-CN" sz="2400" b="1" dirty="0" smtClean="0"/>
              <a:t>m</a:t>
            </a:r>
            <a:r>
              <a:rPr lang="zh-CN" altLang="en-US" sz="2400" b="1" dirty="0" smtClean="0"/>
              <a:t>和</a:t>
            </a:r>
            <a:r>
              <a:rPr lang="en-US" altLang="zh-CN" sz="2400" b="1" dirty="0" smtClean="0"/>
              <a:t>n</a:t>
            </a:r>
          </a:p>
          <a:p>
            <a:r>
              <a:rPr lang="zh-CN" altLang="en-US" sz="2400" b="1" dirty="0" smtClean="0"/>
              <a:t>输出</a:t>
            </a:r>
            <a:endParaRPr lang="en-US" altLang="zh-CN" sz="2400" b="1" dirty="0" smtClean="0"/>
          </a:p>
          <a:p>
            <a:pPr>
              <a:buNone/>
            </a:pPr>
            <a:r>
              <a:rPr lang="zh-CN" altLang="en-US" sz="2400" b="1" dirty="0" smtClean="0"/>
              <a:t>     对每行输入，一行输出相应的方法数。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输入样例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     7 3</a:t>
            </a:r>
          </a:p>
          <a:p>
            <a:r>
              <a:rPr lang="zh-CN" altLang="en-US" sz="2400" b="1" dirty="0" smtClean="0"/>
              <a:t>输出样例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      6</a:t>
            </a:r>
            <a:endParaRPr lang="zh-CN" altLang="en-US" sz="2400" b="1" dirty="0" smtClean="0"/>
          </a:p>
          <a:p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 smtClean="0">
                <a:solidFill>
                  <a:srgbClr val="0000CC"/>
                </a:solidFill>
              </a:rPr>
              <a:t>分析</a:t>
            </a:r>
            <a:endParaRPr lang="zh-CN" altLang="en-US" sz="4000" b="1" dirty="0">
              <a:solidFill>
                <a:srgbClr val="0000CC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3510152"/>
          </a:xfrm>
        </p:spPr>
        <p:txBody>
          <a:bodyPr>
            <a:normAutofit/>
          </a:bodyPr>
          <a:lstStyle/>
          <a:p>
            <a:r>
              <a:rPr lang="zh-CN" altLang="en-US" sz="2400" b="1" dirty="0" smtClean="0"/>
              <a:t>分两种情况，分别计算摆放的数目，再合计：</a:t>
            </a:r>
            <a:endParaRPr lang="en-US" altLang="zh-CN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 smtClean="0"/>
              <a:t>至少有一个盘子空着</a:t>
            </a:r>
            <a:endParaRPr lang="en-US" altLang="zh-CN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 smtClean="0"/>
              <a:t>所有盘子都不空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第一种情况，</a:t>
            </a:r>
            <a:r>
              <a:rPr lang="en-US" altLang="zh-CN" sz="2400" b="1" dirty="0" smtClean="0"/>
              <a:t>n</a:t>
            </a:r>
            <a:r>
              <a:rPr lang="zh-CN" altLang="en-US" sz="2400" b="1" dirty="0" smtClean="0"/>
              <a:t>个盘子摆放</a:t>
            </a:r>
            <a:r>
              <a:rPr lang="en-US" altLang="zh-CN" sz="2400" b="1" dirty="0" smtClean="0"/>
              <a:t>m</a:t>
            </a:r>
            <a:r>
              <a:rPr lang="zh-CN" altLang="en-US" sz="2400" b="1" dirty="0" smtClean="0"/>
              <a:t>个苹果的方法数与</a:t>
            </a:r>
            <a:r>
              <a:rPr lang="en-US" altLang="zh-CN" sz="2400" b="1" dirty="0" smtClean="0"/>
              <a:t>n-1</a:t>
            </a:r>
            <a:r>
              <a:rPr lang="zh-CN" altLang="en-US" sz="2400" b="1" dirty="0" smtClean="0"/>
              <a:t>个盘子摆放</a:t>
            </a:r>
            <a:r>
              <a:rPr lang="en-US" altLang="zh-CN" sz="2400" b="1" dirty="0" smtClean="0"/>
              <a:t>m</a:t>
            </a:r>
            <a:r>
              <a:rPr lang="zh-CN" altLang="en-US" sz="2400" b="1" dirty="0" smtClean="0"/>
              <a:t>个苹果的方法数相同。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第二种情况，</a:t>
            </a:r>
            <a:r>
              <a:rPr lang="en-US" altLang="zh-CN" sz="2400" b="1" dirty="0" smtClean="0"/>
              <a:t>n</a:t>
            </a:r>
            <a:r>
              <a:rPr lang="zh-CN" altLang="en-US" sz="2400" b="1" dirty="0" smtClean="0"/>
              <a:t>个盘子的每个都有苹果，可先在每个盘子中拿掉一个苹果，那么这种情况的摆放数等于</a:t>
            </a:r>
            <a:r>
              <a:rPr lang="en-US" altLang="zh-CN" sz="2400" b="1" dirty="0" smtClean="0"/>
              <a:t>n</a:t>
            </a:r>
            <a:r>
              <a:rPr lang="zh-CN" altLang="en-US" sz="2400" b="1" dirty="0" smtClean="0"/>
              <a:t>个盘子中摆放</a:t>
            </a:r>
            <a:r>
              <a:rPr lang="en-US" altLang="zh-CN" sz="2400" b="1" dirty="0" smtClean="0"/>
              <a:t>m-n</a:t>
            </a:r>
            <a:r>
              <a:rPr lang="zh-CN" altLang="en-US" sz="2400" b="1" dirty="0" smtClean="0"/>
              <a:t>个苹果的方法数</a:t>
            </a:r>
          </a:p>
        </p:txBody>
      </p:sp>
      <p:sp>
        <p:nvSpPr>
          <p:cNvPr id="5" name="矩形 4"/>
          <p:cNvSpPr/>
          <p:nvPr/>
        </p:nvSpPr>
        <p:spPr>
          <a:xfrm>
            <a:off x="899592" y="4797152"/>
            <a:ext cx="75009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应该注意的是：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m&lt;n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的情况，此时必有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n-m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个盘子空着。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去掉它们不影响摆放苹果方法数。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en-US" sz="4000" b="1" dirty="0" smtClean="0">
                <a:solidFill>
                  <a:srgbClr val="0000CC"/>
                </a:solidFill>
              </a:rPr>
              <a:t>分析</a:t>
            </a:r>
            <a:endParaRPr lang="zh-CN" altLang="en-US" sz="4000" b="1" dirty="0">
              <a:solidFill>
                <a:srgbClr val="0000CC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322211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 smtClean="0"/>
              <a:t>记</a:t>
            </a:r>
            <a:r>
              <a:rPr lang="en-US" altLang="zh-CN" sz="2400" b="1" dirty="0" smtClean="0"/>
              <a:t>f(</a:t>
            </a:r>
            <a:r>
              <a:rPr lang="en-US" altLang="zh-CN" sz="2400" b="1" dirty="0" err="1" smtClean="0"/>
              <a:t>m,n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为把</a:t>
            </a:r>
            <a:r>
              <a:rPr lang="en-US" altLang="zh-CN" sz="2400" b="1" dirty="0" smtClean="0"/>
              <a:t>m</a:t>
            </a:r>
            <a:r>
              <a:rPr lang="zh-CN" altLang="en-US" sz="2400" b="1" dirty="0" smtClean="0"/>
              <a:t>个苹果放入</a:t>
            </a:r>
            <a:r>
              <a:rPr lang="en-US" altLang="zh-CN" sz="2400" b="1" dirty="0" smtClean="0"/>
              <a:t>n</a:t>
            </a:r>
            <a:r>
              <a:rPr lang="zh-CN" altLang="en-US" sz="2400" b="1" dirty="0" smtClean="0"/>
              <a:t>个同样的盘子里的方法数，那么</a:t>
            </a:r>
            <a:endParaRPr lang="en-US" altLang="zh-CN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b="1" dirty="0" smtClean="0"/>
              <a:t>n&gt;m</a:t>
            </a:r>
            <a:r>
              <a:rPr lang="zh-CN" altLang="en-US" sz="2400" b="1" dirty="0" smtClean="0"/>
              <a:t>时，</a:t>
            </a:r>
            <a:r>
              <a:rPr lang="en-US" altLang="zh-CN" sz="2400" b="1" dirty="0" smtClean="0"/>
              <a:t>f(</a:t>
            </a:r>
            <a:r>
              <a:rPr lang="en-US" altLang="zh-CN" sz="2400" b="1" dirty="0" err="1" smtClean="0"/>
              <a:t>m,n</a:t>
            </a:r>
            <a:r>
              <a:rPr lang="en-US" altLang="zh-CN" sz="2400" b="1" dirty="0" smtClean="0"/>
              <a:t>)=f(</a:t>
            </a:r>
            <a:r>
              <a:rPr lang="en-US" altLang="zh-CN" sz="2400" b="1" dirty="0" err="1" smtClean="0"/>
              <a:t>m,m</a:t>
            </a:r>
            <a:r>
              <a:rPr lang="en-US" altLang="zh-CN" sz="2400" b="1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b="1" dirty="0" smtClean="0"/>
              <a:t>n&lt;=m</a:t>
            </a:r>
            <a:r>
              <a:rPr lang="zh-CN" altLang="en-US" sz="2400" b="1" dirty="0" smtClean="0"/>
              <a:t>时，</a:t>
            </a:r>
            <a:endParaRPr lang="en-US" altLang="zh-CN" sz="2400" b="1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400" b="1" dirty="0" smtClean="0"/>
              <a:t>如果至少有一个盘子空着，那么这种情况有</a:t>
            </a:r>
            <a:r>
              <a:rPr lang="en-US" altLang="zh-CN" sz="2400" b="1" dirty="0" smtClean="0"/>
              <a:t>f(m,n-1)</a:t>
            </a:r>
            <a:r>
              <a:rPr lang="zh-CN" altLang="en-US" sz="2400" b="1" dirty="0" smtClean="0"/>
              <a:t>中方法</a:t>
            </a:r>
            <a:endParaRPr lang="en-US" altLang="zh-CN" sz="2400" b="1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400" b="1" dirty="0" smtClean="0"/>
              <a:t>如果所有盘子都不空，那么这种情况有</a:t>
            </a:r>
            <a:r>
              <a:rPr lang="en-US" altLang="zh-CN" sz="2400" b="1" dirty="0" smtClean="0"/>
              <a:t>f(m-</a:t>
            </a:r>
            <a:r>
              <a:rPr lang="en-US" altLang="zh-CN" sz="2400" b="1" dirty="0" err="1" smtClean="0"/>
              <a:t>n,n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种方法</a:t>
            </a:r>
            <a:endParaRPr lang="zh-CN" altLang="en-US" sz="2400" b="1" dirty="0"/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971600" y="4005064"/>
          <a:ext cx="5904656" cy="936104"/>
        </p:xfrm>
        <a:graphic>
          <a:graphicData uri="http://schemas.openxmlformats.org/presentationml/2006/ole">
            <p:oleObj spid="_x0000_s19459" name="公式" r:id="rId3" imgW="2781000" imgH="457200" progId="Equation.3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1043608" y="5229200"/>
            <a:ext cx="4248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出口条件：</a:t>
            </a:r>
            <a:r>
              <a:rPr lang="en-US" altLang="zh-CN" sz="2400" b="1" dirty="0" smtClean="0"/>
              <a:t>f(m,1)=1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1043608" y="5733256"/>
            <a:ext cx="4248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为方便计算，规定：</a:t>
            </a:r>
            <a:r>
              <a:rPr lang="en-US" altLang="zh-CN" sz="2400" b="1" dirty="0" smtClean="0"/>
              <a:t>f(0,n)=0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50006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en-US" sz="4000" b="1" dirty="0" smtClean="0">
                <a:solidFill>
                  <a:srgbClr val="0000CC"/>
                </a:solidFill>
              </a:rPr>
              <a:t>例</a:t>
            </a:r>
            <a:r>
              <a:rPr lang="en-US" altLang="zh-CN" sz="4000" b="1" dirty="0" smtClean="0">
                <a:solidFill>
                  <a:srgbClr val="0000CC"/>
                </a:solidFill>
              </a:rPr>
              <a:t>3</a:t>
            </a:r>
            <a:r>
              <a:rPr lang="zh-CN" altLang="en-US" sz="4000" b="1" dirty="0" smtClean="0">
                <a:solidFill>
                  <a:srgbClr val="0000CC"/>
                </a:solidFill>
              </a:rPr>
              <a:t>、红与黑</a:t>
            </a:r>
            <a:endParaRPr lang="zh-CN" altLang="en-US" sz="4000" b="1" dirty="0">
              <a:solidFill>
                <a:srgbClr val="0000CC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5577483"/>
          </a:xfrm>
        </p:spPr>
        <p:txBody>
          <a:bodyPr>
            <a:noAutofit/>
          </a:bodyPr>
          <a:lstStyle/>
          <a:p>
            <a:r>
              <a:rPr lang="zh-CN" altLang="en-US" sz="2400" b="1" dirty="0" smtClean="0"/>
              <a:t>题目描述</a:t>
            </a:r>
          </a:p>
          <a:p>
            <a:pPr>
              <a:buNone/>
            </a:pPr>
            <a:r>
              <a:rPr lang="zh-CN" altLang="en-US" sz="2400" dirty="0" smtClean="0"/>
              <a:t>     小明站在一个矩形房间里，这个房间的地面铺满了地砖，每块地砖的颜色或是红色或是黑色。小明一开始站在一块黑色地砖上，并且小明从一块地砖可以向上下左右四个方向移动到其他的地砖上，但是他不能移动到红色地砖上，只能移动到黑色地砖上。</a:t>
            </a:r>
            <a:br>
              <a:rPr lang="zh-CN" altLang="en-US" sz="2400" dirty="0" smtClean="0"/>
            </a:br>
            <a:r>
              <a:rPr lang="zh-CN" altLang="en-US" sz="2400" dirty="0" smtClean="0"/>
              <a:t>请你编程计算小明可以走到的黑色地砖最多有多少块。</a:t>
            </a:r>
          </a:p>
          <a:p>
            <a:r>
              <a:rPr lang="zh-CN" altLang="en-US" sz="2400" b="1" dirty="0" smtClean="0"/>
              <a:t>输入</a:t>
            </a:r>
          </a:p>
          <a:p>
            <a:pPr>
              <a:buNone/>
            </a:pPr>
            <a:r>
              <a:rPr lang="zh-CN" altLang="en-US" sz="2400" dirty="0" smtClean="0"/>
              <a:t>     输入包含多组测试数据。每组输入首先是两个正整数</a:t>
            </a:r>
            <a:r>
              <a:rPr lang="en-US" altLang="zh-CN" sz="2400" dirty="0" smtClean="0"/>
              <a:t>W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H</a:t>
            </a:r>
            <a:r>
              <a:rPr lang="zh-CN" altLang="en-US" sz="2400" dirty="0" smtClean="0"/>
              <a:t>，分别表示地砖的列行数，（</a:t>
            </a:r>
            <a:r>
              <a:rPr lang="en-US" altLang="zh-CN" sz="2400" dirty="0" smtClean="0"/>
              <a:t>1&lt;=W,H&lt;=20</a:t>
            </a:r>
            <a:r>
              <a:rPr lang="zh-CN" altLang="en-US" sz="2400" dirty="0" smtClean="0"/>
              <a:t>）。</a:t>
            </a:r>
            <a:br>
              <a:rPr lang="zh-CN" altLang="en-US" sz="2400" dirty="0" smtClean="0"/>
            </a:br>
            <a:r>
              <a:rPr lang="zh-CN" altLang="en-US" sz="2400" dirty="0" smtClean="0"/>
              <a:t>接下来</a:t>
            </a:r>
            <a:r>
              <a:rPr lang="en-US" altLang="zh-CN" sz="2400" dirty="0" smtClean="0"/>
              <a:t>H</a:t>
            </a:r>
            <a:r>
              <a:rPr lang="zh-CN" altLang="en-US" sz="2400" dirty="0" smtClean="0"/>
              <a:t>行，每行包含</a:t>
            </a:r>
            <a:r>
              <a:rPr lang="en-US" altLang="zh-CN" sz="2400" dirty="0" smtClean="0"/>
              <a:t>W</a:t>
            </a:r>
            <a:r>
              <a:rPr lang="zh-CN" altLang="en-US" sz="2400" dirty="0" smtClean="0"/>
              <a:t>个字符，字符含义如下：</a:t>
            </a:r>
            <a:br>
              <a:rPr lang="zh-CN" altLang="en-US" sz="2400" dirty="0" smtClean="0"/>
            </a:br>
            <a:r>
              <a:rPr lang="zh-CN" altLang="en-US" sz="2400" dirty="0" smtClean="0"/>
              <a:t>‘</a:t>
            </a:r>
            <a:r>
              <a:rPr lang="en-US" altLang="zh-CN" sz="2400" dirty="0" smtClean="0"/>
              <a:t>.’</a:t>
            </a:r>
            <a:r>
              <a:rPr lang="zh-CN" altLang="en-US" sz="2400" dirty="0" smtClean="0"/>
              <a:t>表示黑地砖；‘</a:t>
            </a:r>
            <a:r>
              <a:rPr lang="en-US" altLang="zh-CN" sz="2400" dirty="0" smtClean="0"/>
              <a:t>#’</a:t>
            </a:r>
            <a:r>
              <a:rPr lang="zh-CN" altLang="en-US" sz="2400" dirty="0" smtClean="0"/>
              <a:t>表示红地砖；</a:t>
            </a:r>
            <a:br>
              <a:rPr lang="zh-CN" altLang="en-US" sz="2400" dirty="0" smtClean="0"/>
            </a:br>
            <a:r>
              <a:rPr lang="zh-CN" altLang="en-US" sz="2400" dirty="0" smtClean="0"/>
              <a:t>‘</a:t>
            </a:r>
            <a:r>
              <a:rPr lang="en-US" altLang="zh-CN" sz="2400" dirty="0" smtClean="0"/>
              <a:t>@’</a:t>
            </a:r>
            <a:r>
              <a:rPr lang="zh-CN" altLang="en-US" sz="2400" dirty="0" smtClean="0"/>
              <a:t>表示小明一开始站的位置，此位置是一块黑地砖，并且这个字符在每组输入中仅会出现一个。</a:t>
            </a:r>
            <a:br>
              <a:rPr lang="zh-CN" altLang="en-US" sz="2400" dirty="0" smtClean="0"/>
            </a:br>
            <a:r>
              <a:rPr lang="zh-CN" altLang="en-US" sz="2400" dirty="0" smtClean="0"/>
              <a:t>当</a:t>
            </a:r>
            <a:r>
              <a:rPr lang="en-US" altLang="zh-CN" sz="2400" dirty="0" smtClean="0"/>
              <a:t>W=0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H=0</a:t>
            </a:r>
            <a:r>
              <a:rPr lang="zh-CN" altLang="en-US" sz="2400" dirty="0" smtClean="0"/>
              <a:t>时，输入结束。</a:t>
            </a:r>
          </a:p>
          <a:p>
            <a:pPr>
              <a:buNone/>
            </a:pP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zh-CN" altLang="en-US" sz="4000" b="1" dirty="0" smtClean="0">
              <a:solidFill>
                <a:srgbClr val="0000CC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1296144"/>
          </a:xfrm>
        </p:spPr>
        <p:txBody>
          <a:bodyPr>
            <a:normAutofit/>
          </a:bodyPr>
          <a:lstStyle/>
          <a:p>
            <a:r>
              <a:rPr lang="zh-CN" altLang="en-US" sz="2400" b="1" dirty="0" smtClean="0"/>
              <a:t>输出</a:t>
            </a:r>
          </a:p>
          <a:p>
            <a:r>
              <a:rPr lang="zh-CN" altLang="en-US" sz="2400" b="1" dirty="0" smtClean="0"/>
              <a:t>对于每组输入，输出小明可以走到的黑色地砖最多有多少块，包括小明最开始站的那块黑色地砖。</a:t>
            </a:r>
          </a:p>
          <a:p>
            <a:endParaRPr lang="zh-CN" altLang="en-US" sz="2400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39552" y="2060848"/>
            <a:ext cx="2592288" cy="4248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b="1" dirty="0" smtClean="0"/>
              <a:t>样例输入</a:t>
            </a:r>
          </a:p>
          <a:p>
            <a:r>
              <a:rPr lang="en-US" altLang="zh-CN" sz="2400" dirty="0" smtClean="0"/>
              <a:t>6 9</a:t>
            </a:r>
            <a:br>
              <a:rPr lang="en-US" altLang="zh-CN" sz="2400" dirty="0" smtClean="0"/>
            </a:br>
            <a:r>
              <a:rPr lang="en-US" altLang="zh-CN" sz="2400" dirty="0" smtClean="0"/>
              <a:t>....#.</a:t>
            </a:r>
            <a:br>
              <a:rPr lang="en-US" altLang="zh-CN" sz="2400" dirty="0" smtClean="0"/>
            </a:br>
            <a:r>
              <a:rPr lang="en-US" altLang="zh-CN" sz="2400" dirty="0" smtClean="0"/>
              <a:t>.....#</a:t>
            </a:r>
            <a:br>
              <a:rPr lang="en-US" altLang="zh-CN" sz="2400" dirty="0" smtClean="0"/>
            </a:br>
            <a:r>
              <a:rPr lang="en-US" altLang="zh-CN" sz="2400" dirty="0" smtClean="0"/>
              <a:t>......</a:t>
            </a:r>
            <a:br>
              <a:rPr lang="en-US" altLang="zh-CN" sz="2400" dirty="0" smtClean="0"/>
            </a:br>
            <a:r>
              <a:rPr lang="en-US" altLang="zh-CN" sz="2400" dirty="0" smtClean="0"/>
              <a:t>......</a:t>
            </a:r>
            <a:br>
              <a:rPr lang="en-US" altLang="zh-CN" sz="2400" dirty="0" smtClean="0"/>
            </a:br>
            <a:r>
              <a:rPr lang="en-US" altLang="zh-CN" sz="2400" dirty="0" smtClean="0"/>
              <a:t>......</a:t>
            </a:r>
            <a:br>
              <a:rPr lang="en-US" altLang="zh-CN" sz="2400" dirty="0" smtClean="0"/>
            </a:br>
            <a:r>
              <a:rPr lang="en-US" altLang="zh-CN" sz="2400" dirty="0" smtClean="0"/>
              <a:t>......</a:t>
            </a:r>
            <a:br>
              <a:rPr lang="en-US" altLang="zh-CN" sz="2400" dirty="0" smtClean="0"/>
            </a:br>
            <a:r>
              <a:rPr lang="en-US" altLang="zh-CN" sz="2400" dirty="0" smtClean="0"/>
              <a:t>......</a:t>
            </a:r>
            <a:br>
              <a:rPr lang="en-US" altLang="zh-CN" sz="2400" dirty="0" smtClean="0"/>
            </a:br>
            <a:r>
              <a:rPr lang="en-US" altLang="zh-CN" sz="2400" dirty="0" smtClean="0"/>
              <a:t>#@...#</a:t>
            </a:r>
            <a:br>
              <a:rPr lang="en-US" altLang="zh-CN" sz="2400" dirty="0" smtClean="0"/>
            </a:br>
            <a:r>
              <a:rPr lang="en-US" altLang="zh-CN" sz="2400" dirty="0" smtClean="0"/>
              <a:t>.#..#.</a:t>
            </a:r>
            <a:br>
              <a:rPr lang="en-US" altLang="zh-CN" sz="2400" dirty="0" smtClean="0"/>
            </a:b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419872" y="2420888"/>
            <a:ext cx="2448272" cy="3888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/>
              <a:t>11 9</a:t>
            </a:r>
            <a:br>
              <a:rPr lang="en-US" altLang="zh-CN" sz="2400" dirty="0" smtClean="0"/>
            </a:br>
            <a:r>
              <a:rPr lang="en-US" altLang="zh-CN" sz="2400" dirty="0" smtClean="0"/>
              <a:t>.#.........</a:t>
            </a:r>
            <a:br>
              <a:rPr lang="en-US" altLang="zh-CN" sz="2400" dirty="0" smtClean="0"/>
            </a:br>
            <a:r>
              <a:rPr lang="en-US" altLang="zh-CN" sz="2400" dirty="0" smtClean="0"/>
              <a:t>.#.#######.</a:t>
            </a:r>
            <a:br>
              <a:rPr lang="en-US" altLang="zh-CN" sz="2400" dirty="0" smtClean="0"/>
            </a:br>
            <a:r>
              <a:rPr lang="en-US" altLang="zh-CN" sz="2400" dirty="0" smtClean="0"/>
              <a:t>.#.#.....#.</a:t>
            </a:r>
            <a:br>
              <a:rPr lang="en-US" altLang="zh-CN" sz="2400" dirty="0" smtClean="0"/>
            </a:br>
            <a:r>
              <a:rPr lang="en-US" altLang="zh-CN" sz="2400" dirty="0" smtClean="0"/>
              <a:t>.#.#.###.#.</a:t>
            </a:r>
            <a:br>
              <a:rPr lang="en-US" altLang="zh-CN" sz="2400" dirty="0" smtClean="0"/>
            </a:br>
            <a:r>
              <a:rPr lang="en-US" altLang="zh-CN" sz="2400" dirty="0" smtClean="0"/>
              <a:t>.#.#..@#.#.</a:t>
            </a:r>
            <a:br>
              <a:rPr lang="en-US" altLang="zh-CN" sz="2400" dirty="0" smtClean="0"/>
            </a:br>
            <a:r>
              <a:rPr lang="en-US" altLang="zh-CN" sz="2400" dirty="0" smtClean="0"/>
              <a:t>.#.#####.#.</a:t>
            </a:r>
            <a:br>
              <a:rPr lang="en-US" altLang="zh-CN" sz="2400" dirty="0" smtClean="0"/>
            </a:br>
            <a:r>
              <a:rPr lang="en-US" altLang="zh-CN" sz="2400" dirty="0" smtClean="0"/>
              <a:t>.#.......#.</a:t>
            </a:r>
            <a:br>
              <a:rPr lang="en-US" altLang="zh-CN" sz="2400" dirty="0" smtClean="0"/>
            </a:br>
            <a:r>
              <a:rPr lang="en-US" altLang="zh-CN" sz="2400" dirty="0" smtClean="0"/>
              <a:t>.#########.</a:t>
            </a:r>
            <a:br>
              <a:rPr lang="en-US" altLang="zh-CN" sz="2400" dirty="0" smtClean="0"/>
            </a:br>
            <a:r>
              <a:rPr lang="en-US" altLang="zh-CN" sz="2400" dirty="0" smtClean="0"/>
              <a:t>...........</a:t>
            </a:r>
            <a:br>
              <a:rPr lang="en-US" altLang="zh-CN" sz="2400" dirty="0" smtClean="0"/>
            </a:br>
            <a:r>
              <a:rPr lang="en-US" altLang="zh-CN" sz="2400" dirty="0" smtClean="0"/>
              <a:t>0 0</a:t>
            </a:r>
            <a:endParaRPr lang="zh-CN" altLang="en-US" sz="24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96136" y="2132856"/>
            <a:ext cx="28083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样例输出</a:t>
            </a:r>
          </a:p>
          <a:p>
            <a:r>
              <a:rPr lang="en-US" altLang="zh-CN" sz="2400" b="1" dirty="0" smtClean="0"/>
              <a:t>45</a:t>
            </a:r>
            <a:br>
              <a:rPr lang="en-US" altLang="zh-CN" sz="2400" b="1" dirty="0" smtClean="0"/>
            </a:br>
            <a:r>
              <a:rPr lang="en-US" altLang="zh-CN" sz="2400" b="1" dirty="0" smtClean="0"/>
              <a:t>59</a:t>
            </a:r>
            <a:br>
              <a:rPr lang="en-US" altLang="zh-CN" sz="2400" b="1" dirty="0" smtClean="0"/>
            </a:b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1621</Words>
  <Application>Microsoft Office PowerPoint</Application>
  <PresentationFormat>全屏显示(4:3)</PresentationFormat>
  <Paragraphs>201</Paragraphs>
  <Slides>21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Office 主题</vt:lpstr>
      <vt:lpstr>公式</vt:lpstr>
      <vt:lpstr>递归问题</vt:lpstr>
      <vt:lpstr>例1、最近公共祖先</vt:lpstr>
      <vt:lpstr>幻灯片 3</vt:lpstr>
      <vt:lpstr>分析</vt:lpstr>
      <vt:lpstr>例2、放苹果</vt:lpstr>
      <vt:lpstr>分析</vt:lpstr>
      <vt:lpstr>分析</vt:lpstr>
      <vt:lpstr>例3、红与黑</vt:lpstr>
      <vt:lpstr>幻灯片 9</vt:lpstr>
      <vt:lpstr>分析</vt:lpstr>
      <vt:lpstr>代码</vt:lpstr>
      <vt:lpstr>幻灯片 12</vt:lpstr>
      <vt:lpstr>例4、大字符串</vt:lpstr>
      <vt:lpstr>幻灯片 14</vt:lpstr>
      <vt:lpstr>分析</vt:lpstr>
      <vt:lpstr>分析</vt:lpstr>
      <vt:lpstr>分析</vt:lpstr>
      <vt:lpstr>幻灯片 18</vt:lpstr>
      <vt:lpstr>例5、不含相邻1的数的个数</vt:lpstr>
      <vt:lpstr>幻灯片 20</vt:lpstr>
      <vt:lpstr>分析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yfshen</dc:creator>
  <cp:lastModifiedBy>User</cp:lastModifiedBy>
  <cp:revision>71</cp:revision>
  <dcterms:created xsi:type="dcterms:W3CDTF">2015-06-23T14:24:05Z</dcterms:created>
  <dcterms:modified xsi:type="dcterms:W3CDTF">2016-06-21T02:36:01Z</dcterms:modified>
</cp:coreProperties>
</file>