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A65752C-0433-4B89-9C8A-1A15B6715386}" type="datetimeFigureOut">
              <a:rPr lang="es-AR" smtClean="0"/>
              <a:t>26/3/2024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1673571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A65752C-0433-4B89-9C8A-1A15B6715386}" type="datetimeFigureOut">
              <a:rPr lang="es-AR" smtClean="0"/>
              <a:t>26/3/2024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8139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A65752C-0433-4B89-9C8A-1A15B6715386}" type="datetimeFigureOut">
              <a:rPr lang="es-AR" smtClean="0"/>
              <a:t>26/3/2024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942360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EA65752C-0433-4B89-9C8A-1A15B6715386}" type="datetimeFigureOut">
              <a:rPr lang="es-AR" smtClean="0"/>
              <a:t>26/3/2024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2555771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EA65752C-0433-4B89-9C8A-1A15B6715386}" type="datetimeFigureOut">
              <a:rPr lang="es-AR" smtClean="0"/>
              <a:t>26/3/2024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4026996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A65752C-0433-4B89-9C8A-1A15B6715386}" type="datetimeFigureOut">
              <a:rPr lang="es-AR" smtClean="0"/>
              <a:t>26/3/2024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60771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A65752C-0433-4B89-9C8A-1A15B6715386}" type="datetimeFigureOut">
              <a:rPr lang="es-AR" smtClean="0"/>
              <a:t>26/3/2024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597808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65752C-0433-4B89-9C8A-1A15B6715386}" type="datetimeFigureOut">
              <a:rPr lang="es-AR" smtClean="0"/>
              <a:t>26/3/2024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405152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65752C-0433-4B89-9C8A-1A15B6715386}" type="datetimeFigureOut">
              <a:rPr lang="es-AR" smtClean="0"/>
              <a:t>26/3/2024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237939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65752C-0433-4B89-9C8A-1A15B6715386}" type="datetimeFigureOut">
              <a:rPr lang="es-AR" smtClean="0"/>
              <a:t>26/3/2024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214097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A65752C-0433-4B89-9C8A-1A15B6715386}" type="datetimeFigureOut">
              <a:rPr lang="es-AR" smtClean="0"/>
              <a:t>26/3/2024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319897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A65752C-0433-4B89-9C8A-1A15B6715386}" type="datetimeFigureOut">
              <a:rPr lang="es-AR" smtClean="0"/>
              <a:t>26/3/2024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98575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A65752C-0433-4B89-9C8A-1A15B6715386}" type="datetimeFigureOut">
              <a:rPr lang="es-AR" smtClean="0"/>
              <a:t>26/3/2024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20182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A65752C-0433-4B89-9C8A-1A15B6715386}" type="datetimeFigureOut">
              <a:rPr lang="es-AR" smtClean="0"/>
              <a:t>26/3/2024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239914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5752C-0433-4B89-9C8A-1A15B6715386}" type="datetimeFigureOut">
              <a:rPr lang="es-AR" smtClean="0"/>
              <a:t>26/3/2024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387190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A65752C-0433-4B89-9C8A-1A15B6715386}" type="datetimeFigureOut">
              <a:rPr lang="es-AR" smtClean="0"/>
              <a:t>26/3/2024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6682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EA65752C-0433-4B89-9C8A-1A15B6715386}" type="datetimeFigureOut">
              <a:rPr lang="es-AR" smtClean="0"/>
              <a:t>26/3/2024</a:t>
            </a:fld>
            <a:endParaRPr lang="es-AR"/>
          </a:p>
        </p:txBody>
      </p:sp>
      <p:sp>
        <p:nvSpPr>
          <p:cNvPr id="6" name="Footer Placeholder 5"/>
          <p:cNvSpPr>
            <a:spLocks noGrp="1"/>
          </p:cNvSpPr>
          <p:nvPr>
            <p:ph type="ftr" sz="quarter" idx="11"/>
          </p:nvPr>
        </p:nvSpPr>
        <p:spPr>
          <a:xfrm>
            <a:off x="1141412" y="5883275"/>
            <a:ext cx="5105400" cy="365125"/>
          </a:xfrm>
        </p:spPr>
        <p:txBody>
          <a:bodyPr/>
          <a:lstStyle/>
          <a:p>
            <a:endParaRPr lang="es-AR"/>
          </a:p>
        </p:txBody>
      </p:sp>
      <p:sp>
        <p:nvSpPr>
          <p:cNvPr id="7" name="Slide Number Placeholder 6"/>
          <p:cNvSpPr>
            <a:spLocks noGrp="1"/>
          </p:cNvSpPr>
          <p:nvPr>
            <p:ph type="sldNum" sz="quarter" idx="12"/>
          </p:nvPr>
        </p:nvSpPr>
        <p:spPr>
          <a:xfrm>
            <a:off x="10742612" y="5883275"/>
            <a:ext cx="322567" cy="365125"/>
          </a:xfrm>
        </p:spPr>
        <p:txBody>
          <a:bodyPr/>
          <a:lstStyle/>
          <a:p>
            <a:fld id="{40551E9F-7517-4811-84F9-9EF3864C27C9}" type="slidenum">
              <a:rPr lang="es-AR" smtClean="0"/>
              <a:t>‹Nº›</a:t>
            </a:fld>
            <a:endParaRPr lang="es-AR"/>
          </a:p>
        </p:txBody>
      </p:sp>
    </p:spTree>
    <p:extLst>
      <p:ext uri="{BB962C8B-B14F-4D97-AF65-F5344CB8AC3E}">
        <p14:creationId xmlns:p14="http://schemas.microsoft.com/office/powerpoint/2010/main" val="284281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A65752C-0433-4B89-9C8A-1A15B6715386}" type="datetimeFigureOut">
              <a:rPr lang="es-AR" smtClean="0"/>
              <a:t>26/3/2024</a:t>
            </a:fld>
            <a:endParaRPr lang="es-A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A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0551E9F-7517-4811-84F9-9EF3864C27C9}" type="slidenum">
              <a:rPr lang="es-AR" smtClean="0"/>
              <a:t>‹Nº›</a:t>
            </a:fld>
            <a:endParaRPr lang="es-AR"/>
          </a:p>
        </p:txBody>
      </p:sp>
    </p:spTree>
    <p:extLst>
      <p:ext uri="{BB962C8B-B14F-4D97-AF65-F5344CB8AC3E}">
        <p14:creationId xmlns:p14="http://schemas.microsoft.com/office/powerpoint/2010/main" val="841208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247530"/>
            <a:ext cx="8676222" cy="3200400"/>
          </a:xfrm>
        </p:spPr>
        <p:txBody>
          <a:bodyPr/>
          <a:lstStyle/>
          <a:p>
            <a:r>
              <a:rPr lang="es-AR" dirty="0" err="1" smtClean="0">
                <a:effectLst/>
              </a:rPr>
              <a:t>OVNIs</a:t>
            </a:r>
            <a:r>
              <a:rPr lang="es-AR" dirty="0">
                <a:effectLst/>
              </a:rPr>
              <a:t/>
            </a:r>
            <a:br>
              <a:rPr lang="es-AR" dirty="0">
                <a:effectLst/>
              </a:rPr>
            </a:br>
            <a:r>
              <a:rPr lang="es-AR" dirty="0" smtClean="0">
                <a:effectLst/>
              </a:rPr>
              <a:t>¿</a:t>
            </a:r>
            <a:r>
              <a:rPr lang="es-AR" dirty="0">
                <a:effectLst/>
              </a:rPr>
              <a:t>realidad o ficción?</a:t>
            </a:r>
            <a:br>
              <a:rPr lang="es-AR" dirty="0">
                <a:effectLst/>
              </a:rPr>
            </a:br>
            <a:endParaRPr lang="es-AR" dirty="0"/>
          </a:p>
        </p:txBody>
      </p:sp>
      <p:sp>
        <p:nvSpPr>
          <p:cNvPr id="3" name="Subtítulo 2"/>
          <p:cNvSpPr>
            <a:spLocks noGrp="1"/>
          </p:cNvSpPr>
          <p:nvPr>
            <p:ph type="subTitle" idx="1"/>
          </p:nvPr>
        </p:nvSpPr>
        <p:spPr>
          <a:xfrm>
            <a:off x="1926857" y="5295900"/>
            <a:ext cx="8676222" cy="1219200"/>
          </a:xfrm>
        </p:spPr>
        <p:txBody>
          <a:bodyPr/>
          <a:lstStyle/>
          <a:p>
            <a:endParaRPr lang="es-ES" dirty="0" smtClean="0"/>
          </a:p>
          <a:p>
            <a:r>
              <a:rPr lang="es-ES" dirty="0" smtClean="0"/>
              <a:t>Autor: Frank </a:t>
            </a:r>
            <a:r>
              <a:rPr lang="es-ES" dirty="0" err="1" smtClean="0"/>
              <a:t>stieben</a:t>
            </a:r>
            <a:endParaRPr lang="es-ES" dirty="0"/>
          </a:p>
          <a:p>
            <a:endParaRPr lang="es-AR" dirty="0"/>
          </a:p>
        </p:txBody>
      </p:sp>
      <p:pic>
        <p:nvPicPr>
          <p:cNvPr id="4" name="Imagen 3"/>
          <p:cNvPicPr>
            <a:picLocks noChangeAspect="1"/>
          </p:cNvPicPr>
          <p:nvPr/>
        </p:nvPicPr>
        <p:blipFill>
          <a:blip r:embed="rId2"/>
          <a:stretch>
            <a:fillRect/>
          </a:stretch>
        </p:blipFill>
        <p:spPr>
          <a:xfrm>
            <a:off x="3780632" y="2732821"/>
            <a:ext cx="4968671" cy="2781541"/>
          </a:xfrm>
          <a:prstGeom prst="rect">
            <a:avLst/>
          </a:prstGeom>
        </p:spPr>
      </p:pic>
    </p:spTree>
    <p:extLst>
      <p:ext uri="{BB962C8B-B14F-4D97-AF65-F5344CB8AC3E}">
        <p14:creationId xmlns:p14="http://schemas.microsoft.com/office/powerpoint/2010/main" val="48739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6774" y="-516299"/>
            <a:ext cx="9905998" cy="1905000"/>
          </a:xfrm>
        </p:spPr>
        <p:txBody>
          <a:bodyPr/>
          <a:lstStyle/>
          <a:p>
            <a:r>
              <a:rPr lang="es-ES" dirty="0" smtClean="0"/>
              <a:t>Relación entre avistamientos y su duración</a:t>
            </a:r>
            <a:endParaRPr lang="es-AR" dirty="0"/>
          </a:p>
        </p:txBody>
      </p:sp>
      <p:sp>
        <p:nvSpPr>
          <p:cNvPr id="3" name="Marcador de contenido 2"/>
          <p:cNvSpPr>
            <a:spLocks noGrp="1"/>
          </p:cNvSpPr>
          <p:nvPr>
            <p:ph idx="1"/>
          </p:nvPr>
        </p:nvSpPr>
        <p:spPr>
          <a:xfrm>
            <a:off x="956774" y="801691"/>
            <a:ext cx="9905998" cy="1395046"/>
          </a:xfrm>
        </p:spPr>
        <p:txBody>
          <a:bodyPr>
            <a:noAutofit/>
          </a:bodyPr>
          <a:lstStyle/>
          <a:p>
            <a:pPr marL="0" indent="0" algn="just">
              <a:buNone/>
            </a:pPr>
            <a:r>
              <a:rPr lang="es-ES" dirty="0" smtClean="0">
                <a:effectLst/>
              </a:rPr>
              <a:t>Con </a:t>
            </a:r>
            <a:r>
              <a:rPr lang="es-ES" dirty="0">
                <a:effectLst/>
              </a:rPr>
              <a:t>los siguientes dos gráficos, podemos ver que hay ciertos meses del año donde los avistamientos son más propensos como son junio y agosto. Sin embargo, en el mes de julio podemos ver que hay una relación inversa entre la cantidad de avistamientos y la duración de los mismos. Siendo el mes con mayor cantidad de avistamientos, pero con menos duración de dichos avistamientos.</a:t>
            </a:r>
            <a:endParaRPr lang="es-AR" dirty="0"/>
          </a:p>
        </p:txBody>
      </p:sp>
      <p:pic>
        <p:nvPicPr>
          <p:cNvPr id="4" name="Imagen 3"/>
          <p:cNvPicPr>
            <a:picLocks noChangeAspect="1"/>
          </p:cNvPicPr>
          <p:nvPr/>
        </p:nvPicPr>
        <p:blipFill>
          <a:blip r:embed="rId2"/>
          <a:stretch>
            <a:fillRect/>
          </a:stretch>
        </p:blipFill>
        <p:spPr>
          <a:xfrm>
            <a:off x="278674" y="2362200"/>
            <a:ext cx="11669125" cy="4318848"/>
          </a:xfrm>
          <a:prstGeom prst="rect">
            <a:avLst/>
          </a:prstGeom>
        </p:spPr>
      </p:pic>
    </p:spTree>
    <p:extLst>
      <p:ext uri="{BB962C8B-B14F-4D97-AF65-F5344CB8AC3E}">
        <p14:creationId xmlns:p14="http://schemas.microsoft.com/office/powerpoint/2010/main" val="342542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21173"/>
            <a:ext cx="9905998" cy="1905000"/>
          </a:xfrm>
        </p:spPr>
        <p:txBody>
          <a:bodyPr/>
          <a:lstStyle/>
          <a:p>
            <a:r>
              <a:rPr lang="es-ES" dirty="0" smtClean="0"/>
              <a:t>La hora de los </a:t>
            </a:r>
            <a:r>
              <a:rPr lang="es-ES" dirty="0" err="1" smtClean="0"/>
              <a:t>ovni’s</a:t>
            </a:r>
            <a:endParaRPr lang="es-AR" dirty="0"/>
          </a:p>
        </p:txBody>
      </p:sp>
      <p:sp>
        <p:nvSpPr>
          <p:cNvPr id="3" name="Marcador de contenido 2"/>
          <p:cNvSpPr>
            <a:spLocks noGrp="1"/>
          </p:cNvSpPr>
          <p:nvPr>
            <p:ph idx="1"/>
          </p:nvPr>
        </p:nvSpPr>
        <p:spPr>
          <a:xfrm>
            <a:off x="210559" y="836678"/>
            <a:ext cx="9905998" cy="1052147"/>
          </a:xfrm>
        </p:spPr>
        <p:txBody>
          <a:bodyPr/>
          <a:lstStyle/>
          <a:p>
            <a:pPr marL="0" indent="0">
              <a:buNone/>
            </a:pPr>
            <a:r>
              <a:rPr lang="es-ES" dirty="0">
                <a:effectLst/>
              </a:rPr>
              <a:t>En el siguiente gráfico, se detalla la cantidad de observaciones de </a:t>
            </a:r>
            <a:r>
              <a:rPr lang="es-ES" dirty="0" err="1">
                <a:effectLst/>
              </a:rPr>
              <a:t>OVNIs</a:t>
            </a:r>
            <a:r>
              <a:rPr lang="es-ES" dirty="0">
                <a:effectLst/>
              </a:rPr>
              <a:t> que se dieron a lo largo de la historia en las distintas horas del día.</a:t>
            </a:r>
            <a:endParaRPr lang="es-AR" dirty="0"/>
          </a:p>
        </p:txBody>
      </p:sp>
      <p:pic>
        <p:nvPicPr>
          <p:cNvPr id="4" name="Imagen 3"/>
          <p:cNvPicPr>
            <a:picLocks noChangeAspect="1"/>
          </p:cNvPicPr>
          <p:nvPr/>
        </p:nvPicPr>
        <p:blipFill>
          <a:blip r:embed="rId2"/>
          <a:stretch>
            <a:fillRect/>
          </a:stretch>
        </p:blipFill>
        <p:spPr>
          <a:xfrm>
            <a:off x="183843" y="2189283"/>
            <a:ext cx="6736664" cy="4404742"/>
          </a:xfrm>
          <a:prstGeom prst="rect">
            <a:avLst/>
          </a:prstGeom>
        </p:spPr>
      </p:pic>
      <p:sp>
        <p:nvSpPr>
          <p:cNvPr id="5" name="CuadroTexto 4"/>
          <p:cNvSpPr txBox="1"/>
          <p:nvPr/>
        </p:nvSpPr>
        <p:spPr>
          <a:xfrm>
            <a:off x="7056539" y="2093824"/>
            <a:ext cx="4859849" cy="4832092"/>
          </a:xfrm>
          <a:prstGeom prst="rect">
            <a:avLst/>
          </a:prstGeom>
          <a:noFill/>
        </p:spPr>
        <p:txBody>
          <a:bodyPr wrap="square" rtlCol="0">
            <a:spAutoFit/>
          </a:bodyPr>
          <a:lstStyle/>
          <a:p>
            <a:pPr algn="just"/>
            <a:r>
              <a:rPr lang="es-ES" sz="1400" dirty="0"/>
              <a:t>Se podría decir que este gráfico evidencia lo lógico. Es lógico que la hora donde mayores avistamientos haya sea durante la noche, en primer lugar, porque es el momento del día donde es posible mirar el cielo.</a:t>
            </a:r>
          </a:p>
          <a:p>
            <a:pPr algn="just"/>
            <a:r>
              <a:rPr lang="es-ES" sz="1400" dirty="0"/>
              <a:t>En segundo lugar, la gente aprecia el hecho de ver las noches estrelladas y disfrutar la vista.</a:t>
            </a:r>
          </a:p>
          <a:p>
            <a:pPr algn="just"/>
            <a:r>
              <a:rPr lang="es-ES" sz="1400" dirty="0"/>
              <a:t>Por último, es lógico pensar que si se necesita volar o probar una nueva tecnología uno lo haría de noche donde las personas se encuentran durmiendo o cenando y siendo el momento donde la oscuridad puede dar reparo a lo que sea que esté pasando en el cielo.</a:t>
            </a:r>
          </a:p>
          <a:p>
            <a:pPr algn="just"/>
            <a:r>
              <a:rPr lang="es-ES" sz="1400" dirty="0"/>
              <a:t>Así mismo, y contrario a la teoría sobre la existencia de estos objetos, es más fácil durante la noche, confundir lo que uno ve. Es decir, uno puede observar más fácilmente en medio de la oscuridad una luz (recordemos que fue el objeto más visto) pero es más difícil identificarla como un objeto ya que puede ser parte del firmamento, algún fenómeno meteorológico o simplemente un avión/objeto volador de los ya conocidos.</a:t>
            </a:r>
          </a:p>
          <a:p>
            <a:endParaRPr lang="es-AR" sz="1400" dirty="0"/>
          </a:p>
        </p:txBody>
      </p:sp>
    </p:spTree>
    <p:extLst>
      <p:ext uri="{BB962C8B-B14F-4D97-AF65-F5344CB8AC3E}">
        <p14:creationId xmlns:p14="http://schemas.microsoft.com/office/powerpoint/2010/main" val="2974521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3295" y="113212"/>
            <a:ext cx="9905998" cy="1905000"/>
          </a:xfrm>
        </p:spPr>
        <p:txBody>
          <a:bodyPr/>
          <a:lstStyle/>
          <a:p>
            <a:r>
              <a:rPr lang="es-ES" dirty="0" smtClean="0"/>
              <a:t>conclusión</a:t>
            </a:r>
            <a:endParaRPr lang="es-AR" dirty="0"/>
          </a:p>
        </p:txBody>
      </p:sp>
      <p:sp>
        <p:nvSpPr>
          <p:cNvPr id="3" name="Marcador de contenido 2"/>
          <p:cNvSpPr>
            <a:spLocks noGrp="1"/>
          </p:cNvSpPr>
          <p:nvPr>
            <p:ph idx="1"/>
          </p:nvPr>
        </p:nvSpPr>
        <p:spPr>
          <a:xfrm>
            <a:off x="1133295" y="1617617"/>
            <a:ext cx="9905998" cy="4360818"/>
          </a:xfrm>
        </p:spPr>
        <p:txBody>
          <a:bodyPr>
            <a:noAutofit/>
          </a:bodyPr>
          <a:lstStyle/>
          <a:p>
            <a:pPr marL="0" indent="0" algn="just">
              <a:buNone/>
            </a:pPr>
            <a:r>
              <a:rPr lang="es-ES" dirty="0">
                <a:effectLst/>
              </a:rPr>
              <a:t>En conclusión, resulta desafiante respaldar la existencia de </a:t>
            </a:r>
            <a:r>
              <a:rPr lang="es-ES" dirty="0" err="1">
                <a:effectLst/>
              </a:rPr>
              <a:t>OVNIs</a:t>
            </a:r>
            <a:r>
              <a:rPr lang="es-ES" dirty="0">
                <a:effectLst/>
              </a:rPr>
              <a:t>, en especial cuando se los considera de origen extraterrestre. Esta conclusión se fundamenta en la naturaleza de los avistamientos, en su mayoría basados en "luces", y su ocurrencia en momentos y condiciones previsibles. Dada la falta de pruebas sólidas, afirmar su existencia se torna difícil. Sin embargo, al considerar la definición técnica de OVNI, es probable que en el cielo se avisten Objetos Voladores No Identificados, dada la continua evolución tecnológica y el potencial de tecnologías no reveladas al público. Por último, según el análisis predictivo basado en un </a:t>
            </a:r>
            <a:r>
              <a:rPr lang="es-ES" dirty="0" err="1">
                <a:effectLst/>
              </a:rPr>
              <a:t>dataset</a:t>
            </a:r>
            <a:r>
              <a:rPr lang="es-ES" dirty="0">
                <a:effectLst/>
              </a:rPr>
              <a:t> desactualizado, se estima que el próximo avistamiento de OVNI ocurrirá aproximadamente 1,8 días después del último registro, es decir, el 8 de mayo de 2014, con una duración estimada de 302,96 segundos.</a:t>
            </a:r>
          </a:p>
        </p:txBody>
      </p:sp>
    </p:spTree>
    <p:extLst>
      <p:ext uri="{BB962C8B-B14F-4D97-AF65-F5344CB8AC3E}">
        <p14:creationId xmlns:p14="http://schemas.microsoft.com/office/powerpoint/2010/main" val="2326038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a:t>
            </a:r>
            <a:endParaRPr lang="es-AR" dirty="0"/>
          </a:p>
        </p:txBody>
      </p:sp>
      <p:sp>
        <p:nvSpPr>
          <p:cNvPr id="3" name="Marcador de contenido 2"/>
          <p:cNvSpPr>
            <a:spLocks noGrp="1"/>
          </p:cNvSpPr>
          <p:nvPr>
            <p:ph idx="1"/>
          </p:nvPr>
        </p:nvSpPr>
        <p:spPr/>
        <p:txBody>
          <a:bodyPr/>
          <a:lstStyle/>
          <a:p>
            <a:r>
              <a:rPr lang="es-ES" dirty="0" smtClean="0"/>
              <a:t>Introducción</a:t>
            </a:r>
          </a:p>
          <a:p>
            <a:r>
              <a:rPr lang="es-ES" dirty="0" smtClean="0"/>
              <a:t>objetivo</a:t>
            </a:r>
          </a:p>
          <a:p>
            <a:r>
              <a:rPr lang="es-ES" dirty="0" smtClean="0"/>
              <a:t>Análisis de datos exploratorios</a:t>
            </a:r>
          </a:p>
          <a:p>
            <a:r>
              <a:rPr lang="es-ES" dirty="0" smtClean="0"/>
              <a:t>Conclusión</a:t>
            </a:r>
            <a:endParaRPr lang="es-AR" dirty="0"/>
          </a:p>
        </p:txBody>
      </p:sp>
      <p:pic>
        <p:nvPicPr>
          <p:cNvPr id="4" name="Imagen 3"/>
          <p:cNvPicPr>
            <a:picLocks noChangeAspect="1"/>
          </p:cNvPicPr>
          <p:nvPr/>
        </p:nvPicPr>
        <p:blipFill>
          <a:blip r:embed="rId2"/>
          <a:stretch>
            <a:fillRect/>
          </a:stretch>
        </p:blipFill>
        <p:spPr>
          <a:xfrm>
            <a:off x="5804397" y="1776192"/>
            <a:ext cx="5243014" cy="3375953"/>
          </a:xfrm>
          <a:prstGeom prst="rect">
            <a:avLst/>
          </a:prstGeom>
        </p:spPr>
      </p:pic>
    </p:spTree>
    <p:extLst>
      <p:ext uri="{BB962C8B-B14F-4D97-AF65-F5344CB8AC3E}">
        <p14:creationId xmlns:p14="http://schemas.microsoft.com/office/powerpoint/2010/main" val="1188249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s-AR" dirty="0"/>
          </a:p>
        </p:txBody>
      </p:sp>
      <p:sp>
        <p:nvSpPr>
          <p:cNvPr id="3" name="Marcador de contenido 2"/>
          <p:cNvSpPr>
            <a:spLocks noGrp="1"/>
          </p:cNvSpPr>
          <p:nvPr>
            <p:ph idx="1"/>
          </p:nvPr>
        </p:nvSpPr>
        <p:spPr>
          <a:xfrm>
            <a:off x="418012" y="2124891"/>
            <a:ext cx="11521440" cy="4476421"/>
          </a:xfrm>
        </p:spPr>
        <p:txBody>
          <a:bodyPr>
            <a:noAutofit/>
          </a:bodyPr>
          <a:lstStyle/>
          <a:p>
            <a:pPr marL="0" indent="0">
              <a:buNone/>
            </a:pPr>
            <a:r>
              <a:rPr lang="es-ES" dirty="0">
                <a:effectLst/>
              </a:rPr>
              <a:t>Que los avistamientos existen, no caben dudas. </a:t>
            </a:r>
            <a:r>
              <a:rPr lang="es-ES" dirty="0" smtClean="0">
                <a:effectLst/>
              </a:rPr>
              <a:t>Pero</a:t>
            </a:r>
          </a:p>
          <a:p>
            <a:pPr marL="0" indent="0">
              <a:buNone/>
            </a:pPr>
            <a:r>
              <a:rPr lang="es-ES" dirty="0" smtClean="0">
                <a:effectLst/>
              </a:rPr>
              <a:t>¿Son </a:t>
            </a:r>
            <a:r>
              <a:rPr lang="es-ES" dirty="0">
                <a:effectLst/>
              </a:rPr>
              <a:t>objetos de procedencia extraterrestre o es simplemente </a:t>
            </a:r>
            <a:r>
              <a:rPr lang="es-ES" dirty="0" smtClean="0">
                <a:effectLst/>
              </a:rPr>
              <a:t>un error </a:t>
            </a:r>
            <a:r>
              <a:rPr lang="es-ES" dirty="0">
                <a:effectLst/>
              </a:rPr>
              <a:t>o invención humana?</a:t>
            </a:r>
          </a:p>
          <a:p>
            <a:pPr marL="0" indent="0">
              <a:buNone/>
            </a:pPr>
            <a:r>
              <a:rPr lang="es-ES" dirty="0">
                <a:effectLst/>
              </a:rPr>
              <a:t>"Recientemente, muchos testigos creíbles, a menudo aviadores militares, han informado haber visto objetos que no reconocían sobre el espacio aéreo estadounidense", dice un informe independiente. "La mayoría de estos sucesos han sido explicados desde entonces, pero un pequeño puñado no pueden ser identificados inmediatamente como fenómenos conocidos de origen humano o natural".</a:t>
            </a:r>
          </a:p>
          <a:p>
            <a:pPr marL="0" indent="0">
              <a:buNone/>
            </a:pPr>
            <a:r>
              <a:rPr lang="es-ES" dirty="0">
                <a:effectLst/>
              </a:rPr>
              <a:t>Este informe insiste en la necesidad de un proceso científico e invoca a Thomas Jefferson, citando las reflexiones del tercer presidente de EE.UU. sobre conceptos aún no comprendidos: "Cada día se presentan mil fenómenos que no podemos explicar, pero cuando se sugieren hechos que no guardan analogía con las leyes de la naturaleza que aún conocemos, su veracidad necesita pruebas proporcionales a su dificultad".</a:t>
            </a:r>
          </a:p>
          <a:p>
            <a:pPr marL="0" indent="0">
              <a:buNone/>
            </a:pPr>
            <a:r>
              <a:rPr lang="es-ES" dirty="0">
                <a:effectLst/>
              </a:rPr>
              <a:t>En resumen, "afirmaciones extraordinarias requieren pruebas extraordinarias", dice el informe</a:t>
            </a:r>
            <a:r>
              <a:rPr lang="es-ES" dirty="0" smtClean="0">
                <a:effectLst/>
              </a:rPr>
              <a:t>.</a:t>
            </a:r>
            <a:endParaRPr lang="es-ES" dirty="0">
              <a:effectLst/>
            </a:endParaRPr>
          </a:p>
        </p:txBody>
      </p:sp>
      <p:pic>
        <p:nvPicPr>
          <p:cNvPr id="4" name="Imagen 3"/>
          <p:cNvPicPr>
            <a:picLocks noChangeAspect="1"/>
          </p:cNvPicPr>
          <p:nvPr/>
        </p:nvPicPr>
        <p:blipFill>
          <a:blip r:embed="rId2"/>
          <a:stretch>
            <a:fillRect/>
          </a:stretch>
        </p:blipFill>
        <p:spPr>
          <a:xfrm>
            <a:off x="6807479" y="52648"/>
            <a:ext cx="4091887" cy="2461952"/>
          </a:xfrm>
          <a:prstGeom prst="rect">
            <a:avLst/>
          </a:prstGeom>
        </p:spPr>
      </p:pic>
    </p:spTree>
    <p:extLst>
      <p:ext uri="{BB962C8B-B14F-4D97-AF65-F5344CB8AC3E}">
        <p14:creationId xmlns:p14="http://schemas.microsoft.com/office/powerpoint/2010/main" val="842602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a:t>
            </a:r>
            <a:endParaRPr lang="es-AR" dirty="0"/>
          </a:p>
        </p:txBody>
      </p:sp>
      <p:sp>
        <p:nvSpPr>
          <p:cNvPr id="3" name="Marcador de contenido 2"/>
          <p:cNvSpPr>
            <a:spLocks noGrp="1"/>
          </p:cNvSpPr>
          <p:nvPr>
            <p:ph idx="1"/>
          </p:nvPr>
        </p:nvSpPr>
        <p:spPr/>
        <p:txBody>
          <a:bodyPr/>
          <a:lstStyle/>
          <a:p>
            <a:r>
              <a:rPr lang="es-ES" dirty="0">
                <a:effectLst/>
              </a:rPr>
              <a:t>A través de este proyecto intentaremos en primer lugar, determinar la fiabilidad de estos avistamientos en base a los datos y la posibilidad de que estos objetos sean o no extraterrestres.</a:t>
            </a:r>
          </a:p>
          <a:p>
            <a:r>
              <a:rPr lang="es-ES" dirty="0">
                <a:effectLst/>
              </a:rPr>
              <a:t>En segundo lugar, concluir ciertos puntos como cuándo es más propenso a verse un OVNI e intentar determinar alguna relación entre las </a:t>
            </a:r>
            <a:r>
              <a:rPr lang="es-ES" dirty="0" smtClean="0">
                <a:effectLst/>
              </a:rPr>
              <a:t>distintas variables</a:t>
            </a:r>
            <a:r>
              <a:rPr lang="es-ES" dirty="0">
                <a:effectLst/>
              </a:rPr>
              <a:t> </a:t>
            </a:r>
            <a:r>
              <a:rPr lang="es-ES" dirty="0" smtClean="0">
                <a:effectLst/>
              </a:rPr>
              <a:t>tratadas en nuestro </a:t>
            </a:r>
            <a:r>
              <a:rPr lang="es-ES" dirty="0" err="1" smtClean="0">
                <a:effectLst/>
              </a:rPr>
              <a:t>dataset</a:t>
            </a:r>
            <a:r>
              <a:rPr lang="es-ES" dirty="0" smtClean="0">
                <a:effectLst/>
              </a:rPr>
              <a:t>.</a:t>
            </a:r>
            <a:endParaRPr lang="es-ES" dirty="0">
              <a:effectLst/>
            </a:endParaRPr>
          </a:p>
          <a:p>
            <a:r>
              <a:rPr lang="es-ES" dirty="0">
                <a:effectLst/>
              </a:rPr>
              <a:t>Por último, buscaremos predecir, de ser posible, algunos datos sobre el próximo avistamiento en base a la información disponible.</a:t>
            </a:r>
          </a:p>
          <a:p>
            <a:endParaRPr lang="es-AR" dirty="0"/>
          </a:p>
        </p:txBody>
      </p:sp>
    </p:spTree>
    <p:extLst>
      <p:ext uri="{BB962C8B-B14F-4D97-AF65-F5344CB8AC3E}">
        <p14:creationId xmlns:p14="http://schemas.microsoft.com/office/powerpoint/2010/main" val="972744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smtClean="0"/>
              <a:t>Análisis de datos</a:t>
            </a:r>
            <a:endParaRPr lang="es-AR" sz="3200" dirty="0"/>
          </a:p>
        </p:txBody>
      </p:sp>
      <p:pic>
        <p:nvPicPr>
          <p:cNvPr id="4" name="Imagen 3"/>
          <p:cNvPicPr>
            <a:picLocks noChangeAspect="1"/>
          </p:cNvPicPr>
          <p:nvPr/>
        </p:nvPicPr>
        <p:blipFill>
          <a:blip r:embed="rId2"/>
          <a:stretch>
            <a:fillRect/>
          </a:stretch>
        </p:blipFill>
        <p:spPr>
          <a:xfrm>
            <a:off x="686269" y="288218"/>
            <a:ext cx="3736262" cy="6171129"/>
          </a:xfrm>
          <a:prstGeom prst="rect">
            <a:avLst/>
          </a:prstGeom>
        </p:spPr>
      </p:pic>
      <p:pic>
        <p:nvPicPr>
          <p:cNvPr id="5" name="Imagen 4"/>
          <p:cNvPicPr>
            <a:picLocks noChangeAspect="1"/>
          </p:cNvPicPr>
          <p:nvPr/>
        </p:nvPicPr>
        <p:blipFill>
          <a:blip r:embed="rId3"/>
          <a:stretch>
            <a:fillRect/>
          </a:stretch>
        </p:blipFill>
        <p:spPr>
          <a:xfrm>
            <a:off x="6173682" y="288218"/>
            <a:ext cx="4264130" cy="3297102"/>
          </a:xfrm>
          <a:prstGeom prst="rect">
            <a:avLst/>
          </a:prstGeom>
        </p:spPr>
      </p:pic>
    </p:spTree>
    <p:extLst>
      <p:ext uri="{BB962C8B-B14F-4D97-AF65-F5344CB8AC3E}">
        <p14:creationId xmlns:p14="http://schemas.microsoft.com/office/powerpoint/2010/main" val="3159493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7848" y="-73270"/>
            <a:ext cx="9905998" cy="1905000"/>
          </a:xfrm>
        </p:spPr>
        <p:txBody>
          <a:bodyPr/>
          <a:lstStyle/>
          <a:p>
            <a:r>
              <a:rPr lang="es-ES" dirty="0" smtClean="0"/>
              <a:t>Evolución histórica</a:t>
            </a:r>
            <a:endParaRPr lang="es-AR" dirty="0"/>
          </a:p>
        </p:txBody>
      </p:sp>
      <p:pic>
        <p:nvPicPr>
          <p:cNvPr id="4" name="Marcador de contenido 3"/>
          <p:cNvPicPr>
            <a:picLocks noGrp="1" noChangeAspect="1"/>
          </p:cNvPicPr>
          <p:nvPr>
            <p:ph idx="1"/>
          </p:nvPr>
        </p:nvPicPr>
        <p:blipFill>
          <a:blip r:embed="rId2"/>
          <a:stretch>
            <a:fillRect/>
          </a:stretch>
        </p:blipFill>
        <p:spPr>
          <a:xfrm>
            <a:off x="132360" y="1761620"/>
            <a:ext cx="5425440" cy="4145365"/>
          </a:xfrm>
          <a:prstGeom prst="rect">
            <a:avLst/>
          </a:prstGeom>
        </p:spPr>
      </p:pic>
      <p:sp>
        <p:nvSpPr>
          <p:cNvPr id="5" name="CuadroTexto 4"/>
          <p:cNvSpPr txBox="1"/>
          <p:nvPr/>
        </p:nvSpPr>
        <p:spPr>
          <a:xfrm>
            <a:off x="5677989" y="610136"/>
            <a:ext cx="6409508" cy="6247864"/>
          </a:xfrm>
          <a:prstGeom prst="rect">
            <a:avLst/>
          </a:prstGeom>
          <a:noFill/>
        </p:spPr>
        <p:txBody>
          <a:bodyPr wrap="square" rtlCol="0">
            <a:spAutoFit/>
          </a:bodyPr>
          <a:lstStyle/>
          <a:p>
            <a:pPr algn="just"/>
            <a:r>
              <a:rPr lang="es-ES" sz="2000" dirty="0"/>
              <a:t>En el </a:t>
            </a:r>
            <a:r>
              <a:rPr lang="es-ES" sz="2000" dirty="0" smtClean="0"/>
              <a:t>gráfico </a:t>
            </a:r>
            <a:r>
              <a:rPr lang="es-ES" sz="2000" dirty="0"/>
              <a:t>se buscó ilustrar la cantidad de avistamientos de </a:t>
            </a:r>
            <a:r>
              <a:rPr lang="es-ES" sz="2000" dirty="0" err="1"/>
              <a:t>OVNIs</a:t>
            </a:r>
            <a:r>
              <a:rPr lang="es-ES" sz="2000" dirty="0"/>
              <a:t> en cada año desde 1920. A partir de esta imagen, podemos ver que los avistamientos han ido en crecimiento a lo largo de la historia. Este crecimiento podría estar relacionado con los avances tecnológicos que se han sucedido a lo largo de la historia</a:t>
            </a:r>
            <a:r>
              <a:rPr lang="es-ES" sz="2000" dirty="0" smtClean="0"/>
              <a:t>.</a:t>
            </a:r>
          </a:p>
          <a:p>
            <a:pPr algn="just"/>
            <a:endParaRPr lang="es-ES" sz="2000" dirty="0"/>
          </a:p>
          <a:p>
            <a:pPr algn="just"/>
            <a:r>
              <a:rPr lang="es-ES" sz="2000" dirty="0"/>
              <a:t>Esto podría indicarnos que estos avistamientos no serían más que tecnología aérea nueva, desarrollada en privado y que ha sorprendido a quienes la han visto en acción. En conclusión, tendría sentido decir que, es lógico observar en el cielo nuevos objetos que al momento eran desconocidos, ya que las grandes empresas y los países se encuentran todo el tiempo desarrollando nuevas herramientas para utilizar. Siguiendo con este lineamiento, no parece ser correcto inferir que estos objetos voladores provengan del exterior de la Tierra.</a:t>
            </a:r>
            <a:endParaRPr lang="es-AR" sz="2000" dirty="0"/>
          </a:p>
        </p:txBody>
      </p:sp>
    </p:spTree>
    <p:extLst>
      <p:ext uri="{BB962C8B-B14F-4D97-AF65-F5344CB8AC3E}">
        <p14:creationId xmlns:p14="http://schemas.microsoft.com/office/powerpoint/2010/main" val="2067604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4698" y="156373"/>
            <a:ext cx="9905998" cy="1905000"/>
          </a:xfrm>
        </p:spPr>
        <p:txBody>
          <a:bodyPr/>
          <a:lstStyle/>
          <a:p>
            <a:r>
              <a:rPr lang="es-ES" dirty="0" smtClean="0"/>
              <a:t>Tiempo de avistamiento</a:t>
            </a:r>
            <a:endParaRPr lang="es-AR" dirty="0"/>
          </a:p>
        </p:txBody>
      </p:sp>
      <p:sp>
        <p:nvSpPr>
          <p:cNvPr id="3" name="Marcador de contenido 2"/>
          <p:cNvSpPr>
            <a:spLocks noGrp="1"/>
          </p:cNvSpPr>
          <p:nvPr>
            <p:ph idx="1"/>
          </p:nvPr>
        </p:nvSpPr>
        <p:spPr>
          <a:xfrm>
            <a:off x="7508631" y="1956870"/>
            <a:ext cx="4282776" cy="4585612"/>
          </a:xfrm>
        </p:spPr>
        <p:txBody>
          <a:bodyPr>
            <a:normAutofit/>
          </a:bodyPr>
          <a:lstStyle/>
          <a:p>
            <a:pPr marL="0" indent="0" algn="just">
              <a:buNone/>
            </a:pPr>
            <a:r>
              <a:rPr lang="es-ES" dirty="0" smtClean="0">
                <a:effectLst/>
              </a:rPr>
              <a:t>Aquí mismo, podemos </a:t>
            </a:r>
            <a:r>
              <a:rPr lang="es-ES" dirty="0">
                <a:effectLst/>
              </a:rPr>
              <a:t>apreciar el tiempo durante el cual se pudo apreciar el avistamiento.</a:t>
            </a:r>
          </a:p>
          <a:p>
            <a:pPr marL="0" indent="0" algn="just">
              <a:buNone/>
            </a:pPr>
            <a:r>
              <a:rPr lang="es-ES" dirty="0">
                <a:effectLst/>
              </a:rPr>
              <a:t>Como vemos, esta duración fue cambiando a lo largo de la historia, siendo el avistamiento más largo alrededor de 1981/2.</a:t>
            </a:r>
          </a:p>
          <a:p>
            <a:pPr marL="0" indent="0" algn="just">
              <a:buNone/>
            </a:pPr>
            <a:r>
              <a:rPr lang="es-ES" dirty="0">
                <a:effectLst/>
              </a:rPr>
              <a:t>Este gráfico podría llamar la atención, ya que, mientras más nos acercamos a la actualidad, donde la tecnología ha avanzado cada vez más, es relativamente menor el tiempo de avistamiento.</a:t>
            </a:r>
          </a:p>
          <a:p>
            <a:endParaRPr lang="es-AR" dirty="0"/>
          </a:p>
        </p:txBody>
      </p:sp>
      <p:pic>
        <p:nvPicPr>
          <p:cNvPr id="4" name="Imagen 3"/>
          <p:cNvPicPr>
            <a:picLocks noChangeAspect="1"/>
          </p:cNvPicPr>
          <p:nvPr/>
        </p:nvPicPr>
        <p:blipFill>
          <a:blip r:embed="rId2"/>
          <a:stretch>
            <a:fillRect/>
          </a:stretch>
        </p:blipFill>
        <p:spPr>
          <a:xfrm>
            <a:off x="491372" y="2195993"/>
            <a:ext cx="6871504" cy="3732106"/>
          </a:xfrm>
          <a:prstGeom prst="rect">
            <a:avLst/>
          </a:prstGeom>
        </p:spPr>
      </p:pic>
    </p:spTree>
    <p:extLst>
      <p:ext uri="{BB962C8B-B14F-4D97-AF65-F5344CB8AC3E}">
        <p14:creationId xmlns:p14="http://schemas.microsoft.com/office/powerpoint/2010/main" val="60372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6640" y="-576608"/>
            <a:ext cx="9905998" cy="1905000"/>
          </a:xfrm>
        </p:spPr>
        <p:txBody>
          <a:bodyPr/>
          <a:lstStyle/>
          <a:p>
            <a:r>
              <a:rPr lang="es-ES" dirty="0"/>
              <a:t>Tiempo de avistamiento</a:t>
            </a:r>
            <a:endParaRPr lang="es-AR" dirty="0"/>
          </a:p>
        </p:txBody>
      </p:sp>
      <p:sp>
        <p:nvSpPr>
          <p:cNvPr id="3" name="Marcador de contenido 2"/>
          <p:cNvSpPr>
            <a:spLocks noGrp="1"/>
          </p:cNvSpPr>
          <p:nvPr>
            <p:ph idx="1"/>
          </p:nvPr>
        </p:nvSpPr>
        <p:spPr>
          <a:xfrm>
            <a:off x="243840" y="4486228"/>
            <a:ext cx="11800113" cy="2291863"/>
          </a:xfrm>
        </p:spPr>
        <p:txBody>
          <a:bodyPr>
            <a:noAutofit/>
          </a:bodyPr>
          <a:lstStyle/>
          <a:p>
            <a:pPr marL="0" indent="0" algn="just">
              <a:buNone/>
            </a:pPr>
            <a:r>
              <a:rPr lang="es-ES" dirty="0">
                <a:effectLst/>
              </a:rPr>
              <a:t>De </a:t>
            </a:r>
            <a:r>
              <a:rPr lang="es-ES" dirty="0" smtClean="0">
                <a:effectLst/>
              </a:rPr>
              <a:t>la </a:t>
            </a:r>
            <a:r>
              <a:rPr lang="es-ES" dirty="0">
                <a:effectLst/>
              </a:rPr>
              <a:t>información </a:t>
            </a:r>
            <a:r>
              <a:rPr lang="es-ES" dirty="0" smtClean="0">
                <a:effectLst/>
              </a:rPr>
              <a:t>de ambos gráficos, podríamos </a:t>
            </a:r>
            <a:r>
              <a:rPr lang="es-ES" dirty="0">
                <a:effectLst/>
              </a:rPr>
              <a:t>dar lugar a dos conclusiones: La primera es </a:t>
            </a:r>
            <a:r>
              <a:rPr lang="es-ES" dirty="0" smtClean="0">
                <a:effectLst/>
              </a:rPr>
              <a:t>que al </a:t>
            </a:r>
            <a:r>
              <a:rPr lang="es-ES" dirty="0">
                <a:effectLst/>
              </a:rPr>
              <a:t>tener más detalle de lo que vemos, lo que podemos determinar cómo OVNI son objetos que no tuvimos el tiempo necesario para </a:t>
            </a:r>
            <a:r>
              <a:rPr lang="es-ES" dirty="0" smtClean="0">
                <a:effectLst/>
              </a:rPr>
              <a:t>observar.</a:t>
            </a:r>
          </a:p>
          <a:p>
            <a:pPr marL="0" indent="0" algn="just">
              <a:buNone/>
            </a:pPr>
            <a:r>
              <a:rPr lang="es-ES" dirty="0">
                <a:effectLst/>
              </a:rPr>
              <a:t>Sin embargo y en contrario, la segunda conclusión podría llevarnos a que a causa también de los avances tecnológicos, no solo la tecnología de los </a:t>
            </a:r>
            <a:r>
              <a:rPr lang="es-ES" dirty="0" err="1">
                <a:effectLst/>
              </a:rPr>
              <a:t>OVNIs</a:t>
            </a:r>
            <a:r>
              <a:rPr lang="es-ES" dirty="0">
                <a:effectLst/>
              </a:rPr>
              <a:t> debería haber mejorado, sino que, como sociedad, cada vez nos encontramos más inmersos en nuestro mundo "tecnológico" y cada vez es mayor la contaminación lumínica por lo cual dificulta la visibilidad de estos objetos voladores no identificados y por ende disminuye el tiempo de las observaciones.</a:t>
            </a:r>
          </a:p>
          <a:p>
            <a:pPr marL="0" indent="0">
              <a:buNone/>
            </a:pPr>
            <a:endParaRPr lang="es-AR" dirty="0"/>
          </a:p>
        </p:txBody>
      </p:sp>
      <p:pic>
        <p:nvPicPr>
          <p:cNvPr id="4" name="Imagen 3"/>
          <p:cNvPicPr>
            <a:picLocks noChangeAspect="1"/>
          </p:cNvPicPr>
          <p:nvPr/>
        </p:nvPicPr>
        <p:blipFill>
          <a:blip r:embed="rId2"/>
          <a:stretch>
            <a:fillRect/>
          </a:stretch>
        </p:blipFill>
        <p:spPr>
          <a:xfrm>
            <a:off x="2275363" y="633692"/>
            <a:ext cx="7447085" cy="3526326"/>
          </a:xfrm>
          <a:prstGeom prst="rect">
            <a:avLst/>
          </a:prstGeom>
        </p:spPr>
      </p:pic>
    </p:spTree>
    <p:extLst>
      <p:ext uri="{BB962C8B-B14F-4D97-AF65-F5344CB8AC3E}">
        <p14:creationId xmlns:p14="http://schemas.microsoft.com/office/powerpoint/2010/main" val="191164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87173"/>
            <a:ext cx="9497286" cy="1358328"/>
          </a:xfrm>
        </p:spPr>
        <p:txBody>
          <a:bodyPr/>
          <a:lstStyle/>
          <a:p>
            <a:r>
              <a:rPr lang="es-ES" dirty="0"/>
              <a:t>Tiempo de avistamiento</a:t>
            </a:r>
            <a:endParaRPr lang="es-AR" dirty="0"/>
          </a:p>
        </p:txBody>
      </p:sp>
      <p:sp>
        <p:nvSpPr>
          <p:cNvPr id="3" name="Marcador de contenido 2"/>
          <p:cNvSpPr>
            <a:spLocks noGrp="1"/>
          </p:cNvSpPr>
          <p:nvPr>
            <p:ph idx="1"/>
          </p:nvPr>
        </p:nvSpPr>
        <p:spPr>
          <a:xfrm>
            <a:off x="365760" y="1245327"/>
            <a:ext cx="11477897" cy="5381896"/>
          </a:xfrm>
        </p:spPr>
        <p:txBody>
          <a:bodyPr>
            <a:noAutofit/>
          </a:bodyPr>
          <a:lstStyle/>
          <a:p>
            <a:pPr marL="0" indent="0" algn="just">
              <a:buNone/>
            </a:pPr>
            <a:r>
              <a:rPr lang="es-ES" dirty="0">
                <a:effectLst/>
              </a:rPr>
              <a:t>Continuando con la duración de los avistamientos, a continuación, quisimos observar en que época/estación del año se avistaron más </a:t>
            </a:r>
            <a:r>
              <a:rPr lang="es-ES" dirty="0" err="1">
                <a:effectLst/>
              </a:rPr>
              <a:t>OVNIs</a:t>
            </a:r>
            <a:r>
              <a:rPr lang="es-ES" dirty="0">
                <a:effectLst/>
              </a:rPr>
              <a:t> medidos en segundos de avistamiento</a:t>
            </a:r>
            <a:r>
              <a:rPr lang="es-ES" dirty="0" smtClean="0">
                <a:effectLst/>
              </a:rPr>
              <a:t>.</a:t>
            </a:r>
          </a:p>
          <a:p>
            <a:pPr marL="0" indent="0" algn="just">
              <a:buNone/>
            </a:pPr>
            <a:endParaRPr lang="es-ES" dirty="0" smtClean="0">
              <a:effectLst/>
            </a:endParaRPr>
          </a:p>
          <a:p>
            <a:pPr marL="0" indent="0" algn="just">
              <a:buNone/>
            </a:pPr>
            <a:endParaRPr lang="es-ES" dirty="0">
              <a:effectLst/>
            </a:endParaRPr>
          </a:p>
          <a:p>
            <a:pPr marL="0" indent="0" algn="just">
              <a:buNone/>
            </a:pPr>
            <a:endParaRPr lang="es-ES" dirty="0" smtClean="0">
              <a:effectLst/>
            </a:endParaRPr>
          </a:p>
          <a:p>
            <a:pPr marL="0" indent="0" algn="just">
              <a:buNone/>
            </a:pPr>
            <a:endParaRPr lang="es-ES" dirty="0" smtClean="0">
              <a:effectLst/>
            </a:endParaRPr>
          </a:p>
          <a:p>
            <a:pPr marL="0" indent="0" algn="just">
              <a:buNone/>
            </a:pPr>
            <a:endParaRPr lang="es-ES" dirty="0">
              <a:effectLst/>
            </a:endParaRPr>
          </a:p>
          <a:p>
            <a:pPr marL="0" indent="0" algn="just">
              <a:buNone/>
            </a:pPr>
            <a:endParaRPr lang="es-ES" dirty="0" smtClean="0">
              <a:effectLst/>
            </a:endParaRPr>
          </a:p>
          <a:p>
            <a:pPr marL="0" indent="0" algn="just">
              <a:buNone/>
            </a:pPr>
            <a:endParaRPr lang="es-ES" dirty="0">
              <a:effectLst/>
            </a:endParaRPr>
          </a:p>
          <a:p>
            <a:pPr marL="0" indent="0" algn="just">
              <a:buNone/>
            </a:pPr>
            <a:r>
              <a:rPr lang="es-ES" dirty="0">
                <a:effectLst/>
              </a:rPr>
              <a:t>Como vemos y en concordancia con lo que mencionábamos en anteriores gráficos, donde más tiempo se avistaron </a:t>
            </a:r>
            <a:r>
              <a:rPr lang="es-ES" dirty="0" err="1">
                <a:effectLst/>
              </a:rPr>
              <a:t>OVNIs</a:t>
            </a:r>
            <a:r>
              <a:rPr lang="es-ES" dirty="0">
                <a:effectLst/>
              </a:rPr>
              <a:t> fue en verano. Si bien otoño le sigue, podemos ver que la desviación de los avistamientos (representado con la línea vertical negra) es ampliamente superior indicando que los tiempos de avistamiento han variado mucho. Algunas veces han sido los avistamientos más largos y otras los más cortos de toda nuestra muestra. Por último, cabe resaltar que, en invierno, si bien fue donde menos tiempo se avistaron los </a:t>
            </a:r>
            <a:r>
              <a:rPr lang="es-ES" dirty="0" err="1">
                <a:effectLst/>
              </a:rPr>
              <a:t>OVNIs</a:t>
            </a:r>
            <a:r>
              <a:rPr lang="es-ES" dirty="0">
                <a:effectLst/>
              </a:rPr>
              <a:t>, también fue el que menor desvío tuvo entre las observaciones.</a:t>
            </a:r>
          </a:p>
          <a:p>
            <a:endParaRPr lang="es-AR" dirty="0"/>
          </a:p>
        </p:txBody>
      </p:sp>
      <p:pic>
        <p:nvPicPr>
          <p:cNvPr id="4" name="Imagen 3"/>
          <p:cNvPicPr>
            <a:picLocks noChangeAspect="1"/>
          </p:cNvPicPr>
          <p:nvPr/>
        </p:nvPicPr>
        <p:blipFill>
          <a:blip r:embed="rId2"/>
          <a:stretch>
            <a:fillRect/>
          </a:stretch>
        </p:blipFill>
        <p:spPr>
          <a:xfrm>
            <a:off x="3212346" y="1584422"/>
            <a:ext cx="5171948" cy="2849195"/>
          </a:xfrm>
          <a:prstGeom prst="rect">
            <a:avLst/>
          </a:prstGeom>
        </p:spPr>
      </p:pic>
    </p:spTree>
    <p:extLst>
      <p:ext uri="{BB962C8B-B14F-4D97-AF65-F5344CB8AC3E}">
        <p14:creationId xmlns:p14="http://schemas.microsoft.com/office/powerpoint/2010/main" val="476549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218</TotalTime>
  <Words>1223</Words>
  <Application>Microsoft Office PowerPoint</Application>
  <PresentationFormat>Panorámica</PresentationFormat>
  <Paragraphs>50</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Century Gothic</vt:lpstr>
      <vt:lpstr>Malla</vt:lpstr>
      <vt:lpstr>OVNIs ¿realidad o ficción? </vt:lpstr>
      <vt:lpstr>Índice</vt:lpstr>
      <vt:lpstr>introducción</vt:lpstr>
      <vt:lpstr>objetivo</vt:lpstr>
      <vt:lpstr>Análisis de datos</vt:lpstr>
      <vt:lpstr>Evolución histórica</vt:lpstr>
      <vt:lpstr>Tiempo de avistamiento</vt:lpstr>
      <vt:lpstr>Tiempo de avistamiento</vt:lpstr>
      <vt:lpstr>Tiempo de avistamiento</vt:lpstr>
      <vt:lpstr>Relación entre avistamientos y su duración</vt:lpstr>
      <vt:lpstr>La hora de los ovni’s</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OVNIs ¿realidad o ficción?</dc:title>
  <dc:creator>User</dc:creator>
  <cp:lastModifiedBy>User</cp:lastModifiedBy>
  <cp:revision>9</cp:revision>
  <cp:lastPrinted>2024-03-26T22:24:24Z</cp:lastPrinted>
  <dcterms:created xsi:type="dcterms:W3CDTF">2024-03-19T22:49:39Z</dcterms:created>
  <dcterms:modified xsi:type="dcterms:W3CDTF">2024-03-26T22:24:33Z</dcterms:modified>
</cp:coreProperties>
</file>