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305" r:id="rId3"/>
    <p:sldId id="306" r:id="rId4"/>
    <p:sldId id="332" r:id="rId5"/>
    <p:sldId id="322" r:id="rId6"/>
    <p:sldId id="324" r:id="rId7"/>
    <p:sldId id="325" r:id="rId8"/>
    <p:sldId id="327" r:id="rId9"/>
    <p:sldId id="310" r:id="rId10"/>
    <p:sldId id="260" r:id="rId11"/>
    <p:sldId id="262" r:id="rId12"/>
    <p:sldId id="264" r:id="rId13"/>
    <p:sldId id="317" r:id="rId14"/>
    <p:sldId id="272" r:id="rId15"/>
    <p:sldId id="316" r:id="rId16"/>
    <p:sldId id="318" r:id="rId17"/>
    <p:sldId id="319" r:id="rId18"/>
    <p:sldId id="320" r:id="rId19"/>
    <p:sldId id="321" r:id="rId20"/>
    <p:sldId id="314" r:id="rId21"/>
    <p:sldId id="261" r:id="rId22"/>
    <p:sldId id="304" r:id="rId23"/>
    <p:sldId id="303" r:id="rId24"/>
    <p:sldId id="263" r:id="rId25"/>
    <p:sldId id="274" r:id="rId26"/>
    <p:sldId id="311" r:id="rId27"/>
    <p:sldId id="275" r:id="rId28"/>
    <p:sldId id="276" r:id="rId29"/>
    <p:sldId id="277" r:id="rId30"/>
    <p:sldId id="278" r:id="rId31"/>
    <p:sldId id="279" r:id="rId32"/>
    <p:sldId id="280" r:id="rId33"/>
    <p:sldId id="282" r:id="rId34"/>
    <p:sldId id="288" r:id="rId35"/>
    <p:sldId id="289" r:id="rId36"/>
    <p:sldId id="290" r:id="rId37"/>
    <p:sldId id="291" r:id="rId38"/>
    <p:sldId id="292" r:id="rId39"/>
    <p:sldId id="312" r:id="rId40"/>
    <p:sldId id="330" r:id="rId41"/>
    <p:sldId id="331" r:id="rId42"/>
    <p:sldId id="315" r:id="rId43"/>
    <p:sldId id="333" r:id="rId44"/>
    <p:sldId id="309" r:id="rId45"/>
    <p:sldId id="328" r:id="rId46"/>
    <p:sldId id="32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4196" autoAdjust="0"/>
  </p:normalViewPr>
  <p:slideViewPr>
    <p:cSldViewPr snapToGrid="0" snapToObjects="1">
      <p:cViewPr varScale="1">
        <p:scale>
          <a:sx n="46" d="100"/>
          <a:sy n="46" d="100"/>
        </p:scale>
        <p:origin x="72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33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96C9-4947-EF4C-B910-BEB4E1BF0C58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24BD-912B-8D43-97D1-1790E79F1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619-1493-D745-93FA-3E27A8A48323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5EC4-479D-A345-89FB-A794EA04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A1E7F3F5-ECE5-484D-A6CD-C5ED4755E43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565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13656" y="6326187"/>
            <a:ext cx="3292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Software Foundations of Security</a:t>
            </a:r>
            <a:r>
              <a:rPr lang="en-US" baseline="0" dirty="0" smtClean="0"/>
              <a:t> and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8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5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2760" cy="1143000"/>
          </a:xfrm>
          <a:solidFill>
            <a:srgbClr val="800000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217917" y="6326187"/>
            <a:ext cx="30882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Formal</a:t>
            </a:r>
            <a:r>
              <a:rPr lang="en-US" baseline="0" dirty="0" smtClean="0"/>
              <a:t> Foundations of Software Security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C843-46BD-5C4C-8A63-BAED21B4B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charset="2"/>
        <a:buChar char="§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800000"/>
        </a:buClr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00000"/>
        </a:buClr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529"/>
            <a:ext cx="7772400" cy="2210921"/>
          </a:xfrm>
        </p:spPr>
        <p:txBody>
          <a:bodyPr>
            <a:noAutofit/>
          </a:bodyPr>
          <a:lstStyle/>
          <a:p>
            <a:r>
              <a:rPr lang="en-US" sz="3200" dirty="0" smtClean="0"/>
              <a:t>Software Foundations of Security and Privacy (15-316, </a:t>
            </a:r>
            <a:r>
              <a:rPr lang="en-US" sz="3200" smtClean="0"/>
              <a:t>spring </a:t>
            </a:r>
            <a:r>
              <a:rPr lang="en-US" sz="3200" smtClean="0"/>
              <a:t>2017)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b="1" dirty="0" smtClean="0"/>
              <a:t>Lecture 6: </a:t>
            </a:r>
            <a:r>
              <a:rPr lang="en-US" sz="4000" dirty="0" smtClean="0"/>
              <a:t>Inline Reference Monitors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941" y="3886200"/>
            <a:ext cx="7097059" cy="1752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Jean Yang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jyang2@andrew.cmu.edu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With material from </a:t>
            </a:r>
            <a:r>
              <a:rPr lang="en-US" sz="2000" dirty="0" err="1" smtClean="0">
                <a:solidFill>
                  <a:schemeClr val="tx1"/>
                </a:solidFill>
              </a:rPr>
              <a:t>Vitaly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Shmatikov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dirty="0" err="1" smtClean="0">
                <a:solidFill>
                  <a:schemeClr val="tx1"/>
                </a:solidFill>
              </a:rPr>
              <a:t>Ulfar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Urlingsson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FB4FB32-3F53-40B4-8D24-153267AA4305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9143999" cy="1143000"/>
          </a:xfrm>
        </p:spPr>
        <p:txBody>
          <a:bodyPr/>
          <a:lstStyle/>
          <a:p>
            <a:r>
              <a:rPr lang="en-US" altLang="en-US" dirty="0" smtClean="0"/>
              <a:t>Recap: reference monitors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Observes execution of the program/process</a:t>
            </a:r>
          </a:p>
          <a:p>
            <a:pPr lvl="1"/>
            <a:r>
              <a:rPr lang="en-US" altLang="en-US" dirty="0" smtClean="0"/>
              <a:t>Possible abstraction levels: hardware, OS, network</a:t>
            </a:r>
          </a:p>
          <a:p>
            <a:r>
              <a:rPr lang="en-US" altLang="en-US" dirty="0" smtClean="0"/>
              <a:t>Halts or contain execution if the program is about to violate the security policy</a:t>
            </a:r>
          </a:p>
          <a:p>
            <a:pPr lvl="1"/>
            <a:r>
              <a:rPr lang="en-US" altLang="en-US" dirty="0" smtClean="0"/>
              <a:t>What’s a “security policy”?</a:t>
            </a:r>
          </a:p>
          <a:p>
            <a:pPr lvl="1"/>
            <a:r>
              <a:rPr lang="en-US" altLang="en-US" dirty="0" smtClean="0"/>
              <a:t>Which system events are relevant to the policy?</a:t>
            </a:r>
          </a:p>
          <a:p>
            <a:pPr lvl="2"/>
            <a:r>
              <a:rPr lang="en-US" altLang="en-US" dirty="0" smtClean="0"/>
              <a:t>Instructions, memory accesses, system calls, network packets…</a:t>
            </a:r>
          </a:p>
          <a:p>
            <a:r>
              <a:rPr lang="en-US" altLang="en-US" dirty="0" smtClean="0"/>
              <a:t>Cannot be circumvented by the monitored process</a:t>
            </a:r>
          </a:p>
          <a:p>
            <a:r>
              <a:rPr lang="en-US" altLang="en-US" dirty="0" smtClean="0"/>
              <a:t>Most enforcement mechanisms we will see are example of reference monitors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916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Reference monitor implementations</a:t>
            </a:r>
          </a:p>
        </p:txBody>
      </p:sp>
      <p:sp>
        <p:nvSpPr>
          <p:cNvPr id="819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62000" y="4781550"/>
            <a:ext cx="8178800" cy="1314450"/>
          </a:xfrm>
        </p:spPr>
        <p:txBody>
          <a:bodyPr>
            <a:normAutofit/>
          </a:bodyPr>
          <a:lstStyle/>
          <a:p>
            <a:pPr lvl="2"/>
            <a:r>
              <a:rPr lang="en-US" altLang="en-US" dirty="0" smtClean="0">
                <a:solidFill>
                  <a:schemeClr val="tx2"/>
                </a:solidFill>
              </a:rPr>
              <a:t>Policies can depend on application semantics</a:t>
            </a:r>
          </a:p>
          <a:p>
            <a:pPr lvl="2"/>
            <a:r>
              <a:rPr lang="en-US" altLang="en-US" dirty="0" smtClean="0">
                <a:solidFill>
                  <a:schemeClr val="tx2"/>
                </a:solidFill>
              </a:rPr>
              <a:t>Enforcement doesn’t require context switches in the kernel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33400" y="2317750"/>
            <a:ext cx="2563813" cy="1617663"/>
            <a:chOff x="280" y="1652"/>
            <a:chExt cx="1615" cy="1019"/>
          </a:xfrm>
        </p:grpSpPr>
        <p:sp>
          <p:nvSpPr>
            <p:cNvPr id="9239" name="Rectangle 5"/>
            <p:cNvSpPr>
              <a:spLocks noChangeArrowheads="1"/>
            </p:cNvSpPr>
            <p:nvPr/>
          </p:nvSpPr>
          <p:spPr bwMode="auto">
            <a:xfrm>
              <a:off x="497" y="1652"/>
              <a:ext cx="1170" cy="394"/>
            </a:xfrm>
            <a:prstGeom prst="rect">
              <a:avLst/>
            </a:prstGeom>
            <a:solidFill>
              <a:srgbClr val="FFF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Program</a:t>
              </a:r>
            </a:p>
          </p:txBody>
        </p:sp>
        <p:sp>
          <p:nvSpPr>
            <p:cNvPr id="9240" name="Rectangle 6"/>
            <p:cNvSpPr>
              <a:spLocks noChangeArrowheads="1"/>
            </p:cNvSpPr>
            <p:nvPr/>
          </p:nvSpPr>
          <p:spPr bwMode="auto">
            <a:xfrm>
              <a:off x="497" y="2314"/>
              <a:ext cx="1170" cy="17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RM</a:t>
              </a:r>
            </a:p>
          </p:txBody>
        </p:sp>
        <p:sp>
          <p:nvSpPr>
            <p:cNvPr id="8217" name="Line 7"/>
            <p:cNvSpPr>
              <a:spLocks noChangeShapeType="1"/>
            </p:cNvSpPr>
            <p:nvPr/>
          </p:nvSpPr>
          <p:spPr bwMode="auto">
            <a:xfrm>
              <a:off x="280" y="2302"/>
              <a:ext cx="161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Rectangle 8"/>
            <p:cNvSpPr>
              <a:spLocks noChangeArrowheads="1"/>
            </p:cNvSpPr>
            <p:nvPr/>
          </p:nvSpPr>
          <p:spPr bwMode="auto">
            <a:xfrm>
              <a:off x="497" y="2482"/>
              <a:ext cx="1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Kernel</a:t>
              </a:r>
            </a:p>
          </p:txBody>
        </p:sp>
        <p:sp>
          <p:nvSpPr>
            <p:cNvPr id="8219" name="Line 9"/>
            <p:cNvSpPr>
              <a:spLocks noChangeShapeType="1"/>
            </p:cNvSpPr>
            <p:nvPr/>
          </p:nvSpPr>
          <p:spPr bwMode="auto">
            <a:xfrm>
              <a:off x="1011" y="2097"/>
              <a:ext cx="1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Line 10"/>
            <p:cNvSpPr>
              <a:spLocks noChangeShapeType="1"/>
            </p:cNvSpPr>
            <p:nvPr/>
          </p:nvSpPr>
          <p:spPr bwMode="auto">
            <a:xfrm flipV="1">
              <a:off x="1154" y="2097"/>
              <a:ext cx="1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3646488" y="2317750"/>
            <a:ext cx="1857375" cy="6254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1600">
                <a:solidFill>
                  <a:schemeClr val="tx1"/>
                </a:solidFill>
                <a:latin typeface="+mn-lt"/>
              </a:rPr>
              <a:t>RM</a:t>
            </a:r>
          </a:p>
        </p:txBody>
      </p:sp>
      <p:sp>
        <p:nvSpPr>
          <p:cNvPr id="9223" name="Rectangle 12"/>
          <p:cNvSpPr>
            <a:spLocks noChangeArrowheads="1"/>
          </p:cNvSpPr>
          <p:nvPr/>
        </p:nvSpPr>
        <p:spPr bwMode="auto">
          <a:xfrm>
            <a:off x="4205288" y="2466975"/>
            <a:ext cx="112077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1600">
                <a:solidFill>
                  <a:schemeClr val="tx1"/>
                </a:solidFill>
                <a:latin typeface="+mn-lt"/>
              </a:rPr>
              <a:t>Program</a:t>
            </a:r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>
            <a:off x="3302000" y="3349625"/>
            <a:ext cx="25638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9225" name="Rectangle 14"/>
          <p:cNvSpPr>
            <a:spLocks noChangeArrowheads="1"/>
          </p:cNvSpPr>
          <p:nvPr/>
        </p:nvSpPr>
        <p:spPr bwMode="auto">
          <a:xfrm>
            <a:off x="3659188" y="3355975"/>
            <a:ext cx="185737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1600">
                <a:solidFill>
                  <a:schemeClr val="tx1"/>
                </a:solidFill>
                <a:latin typeface="+mn-lt"/>
              </a:rPr>
              <a:t>Kernel</a:t>
            </a:r>
          </a:p>
        </p:txBody>
      </p:sp>
      <p:sp>
        <p:nvSpPr>
          <p:cNvPr id="9226" name="Line 15"/>
          <p:cNvSpPr>
            <a:spLocks noChangeShapeType="1"/>
          </p:cNvSpPr>
          <p:nvPr/>
        </p:nvSpPr>
        <p:spPr bwMode="auto">
          <a:xfrm>
            <a:off x="4462463" y="3024188"/>
            <a:ext cx="1587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9227" name="Line 16"/>
          <p:cNvSpPr>
            <a:spLocks noChangeShapeType="1"/>
          </p:cNvSpPr>
          <p:nvPr/>
        </p:nvSpPr>
        <p:spPr bwMode="auto">
          <a:xfrm flipV="1">
            <a:off x="4689475" y="3024188"/>
            <a:ext cx="1588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grpSp>
        <p:nvGrpSpPr>
          <p:cNvPr id="8203" name="Group 17"/>
          <p:cNvGrpSpPr>
            <a:grpSpLocks/>
          </p:cNvGrpSpPr>
          <p:nvPr/>
        </p:nvGrpSpPr>
        <p:grpSpPr bwMode="auto">
          <a:xfrm>
            <a:off x="6059488" y="2317750"/>
            <a:ext cx="2563812" cy="1338263"/>
            <a:chOff x="2040" y="1652"/>
            <a:chExt cx="1615" cy="843"/>
          </a:xfrm>
        </p:grpSpPr>
        <p:sp>
          <p:nvSpPr>
            <p:cNvPr id="9233" name="Rectangle 18"/>
            <p:cNvSpPr>
              <a:spLocks noChangeArrowheads="1"/>
            </p:cNvSpPr>
            <p:nvPr/>
          </p:nvSpPr>
          <p:spPr bwMode="auto">
            <a:xfrm>
              <a:off x="2257" y="1652"/>
              <a:ext cx="1170" cy="394"/>
            </a:xfrm>
            <a:prstGeom prst="rect">
              <a:avLst/>
            </a:prstGeom>
            <a:solidFill>
              <a:srgbClr val="FFF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sz="1600">
                  <a:solidFill>
                    <a:schemeClr val="tx1"/>
                  </a:solidFill>
                  <a:latin typeface="+mn-lt"/>
                </a:rPr>
                <a:t>Program</a:t>
              </a:r>
            </a:p>
          </p:txBody>
        </p:sp>
        <p:sp>
          <p:nvSpPr>
            <p:cNvPr id="9234" name="Line 19"/>
            <p:cNvSpPr>
              <a:spLocks noChangeShapeType="1"/>
            </p:cNvSpPr>
            <p:nvPr/>
          </p:nvSpPr>
          <p:spPr bwMode="auto">
            <a:xfrm>
              <a:off x="2040" y="2302"/>
              <a:ext cx="161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35" name="Rectangle 20"/>
            <p:cNvSpPr>
              <a:spLocks noChangeArrowheads="1"/>
            </p:cNvSpPr>
            <p:nvPr/>
          </p:nvSpPr>
          <p:spPr bwMode="auto">
            <a:xfrm>
              <a:off x="2257" y="2306"/>
              <a:ext cx="1170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sz="1600">
                  <a:solidFill>
                    <a:schemeClr val="tx1"/>
                  </a:solidFill>
                  <a:latin typeface="+mn-lt"/>
                </a:rPr>
                <a:t>Kernel</a:t>
              </a:r>
            </a:p>
          </p:txBody>
        </p:sp>
        <p:sp>
          <p:nvSpPr>
            <p:cNvPr id="9236" name="Line 21"/>
            <p:cNvSpPr>
              <a:spLocks noChangeShapeType="1"/>
            </p:cNvSpPr>
            <p:nvPr/>
          </p:nvSpPr>
          <p:spPr bwMode="auto">
            <a:xfrm>
              <a:off x="2771" y="2097"/>
              <a:ext cx="1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37" name="Line 22"/>
            <p:cNvSpPr>
              <a:spLocks noChangeShapeType="1"/>
            </p:cNvSpPr>
            <p:nvPr/>
          </p:nvSpPr>
          <p:spPr bwMode="auto">
            <a:xfrm flipV="1">
              <a:off x="2914" y="2097"/>
              <a:ext cx="1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238" name="Rectangle 23"/>
            <p:cNvSpPr>
              <a:spLocks noChangeArrowheads="1"/>
            </p:cNvSpPr>
            <p:nvPr/>
          </p:nvSpPr>
          <p:spPr bwMode="auto">
            <a:xfrm>
              <a:off x="2673" y="1842"/>
              <a:ext cx="362" cy="17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sz="1600">
                  <a:solidFill>
                    <a:schemeClr val="tx1"/>
                  </a:solidFill>
                  <a:latin typeface="+mn-lt"/>
                </a:rPr>
                <a:t>RM</a:t>
              </a:r>
            </a:p>
          </p:txBody>
        </p:sp>
      </p:grpSp>
      <p:sp>
        <p:nvSpPr>
          <p:cNvPr id="9229" name="Text Box 24"/>
          <p:cNvSpPr txBox="1">
            <a:spLocks noChangeArrowheads="1"/>
          </p:cNvSpPr>
          <p:nvPr/>
        </p:nvSpPr>
        <p:spPr bwMode="auto">
          <a:xfrm>
            <a:off x="454025" y="1860550"/>
            <a:ext cx="133667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latin typeface="+mn-lt"/>
              </a:rPr>
              <a:t>Kernelized</a:t>
            </a:r>
          </a:p>
        </p:txBody>
      </p:sp>
      <p:sp>
        <p:nvSpPr>
          <p:cNvPr id="9230" name="Text Box 25"/>
          <p:cNvSpPr txBox="1">
            <a:spLocks noChangeArrowheads="1"/>
          </p:cNvSpPr>
          <p:nvPr/>
        </p:nvSpPr>
        <p:spPr bwMode="auto">
          <a:xfrm>
            <a:off x="3311525" y="1860550"/>
            <a:ext cx="11430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latin typeface="+mn-lt"/>
              </a:rPr>
              <a:t>Wrapper</a:t>
            </a:r>
          </a:p>
        </p:txBody>
      </p:sp>
      <p:sp>
        <p:nvSpPr>
          <p:cNvPr id="9231" name="Text Box 26"/>
          <p:cNvSpPr txBox="1">
            <a:spLocks noChangeArrowheads="1"/>
          </p:cNvSpPr>
          <p:nvPr/>
        </p:nvSpPr>
        <p:spPr bwMode="auto">
          <a:xfrm>
            <a:off x="6092825" y="1860550"/>
            <a:ext cx="2155825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tx1"/>
                </a:solidFill>
                <a:latin typeface="+mn-lt"/>
              </a:rPr>
              <a:t>Modified program</a:t>
            </a:r>
          </a:p>
        </p:txBody>
      </p:sp>
      <p:sp>
        <p:nvSpPr>
          <p:cNvPr id="8208" name="AutoShape 30"/>
          <p:cNvSpPr>
            <a:spLocks noChangeArrowheads="1"/>
          </p:cNvSpPr>
          <p:nvPr/>
        </p:nvSpPr>
        <p:spPr bwMode="auto">
          <a:xfrm>
            <a:off x="4205288" y="3810000"/>
            <a:ext cx="3262312" cy="838200"/>
          </a:xfrm>
          <a:prstGeom prst="wedgeRectCallout">
            <a:avLst>
              <a:gd name="adj1" fmla="val 37153"/>
              <a:gd name="adj2" fmla="val -16022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  <a:defRPr/>
            </a:pPr>
            <a:r>
              <a:rPr lang="en-US" sz="1600">
                <a:solidFill>
                  <a:schemeClr val="tx1"/>
                </a:solidFill>
              </a:rPr>
              <a:t>Integrate reference monitor into program code during compilation or via binary rewriting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A45B361-4F09-4546-9683-AB6A8029449D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08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BA138CC-C485-4FA9-8AF8-A5C8B231FB4E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OS as a reference monitor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Collection of running processes and files</a:t>
            </a:r>
          </a:p>
          <a:p>
            <a:pPr lvl="1"/>
            <a:r>
              <a:rPr lang="en-US" altLang="en-US" dirty="0" smtClean="0"/>
              <a:t>Processes are associated with users</a:t>
            </a:r>
          </a:p>
          <a:p>
            <a:pPr lvl="1"/>
            <a:r>
              <a:rPr lang="en-US" altLang="en-US" dirty="0" smtClean="0"/>
              <a:t>Files have </a:t>
            </a:r>
            <a:r>
              <a:rPr lang="en-US" altLang="en-US" dirty="0" smtClean="0">
                <a:solidFill>
                  <a:srgbClr val="C00000"/>
                </a:solidFill>
              </a:rPr>
              <a:t>access control lists </a:t>
            </a:r>
            <a:r>
              <a:rPr lang="en-US" altLang="en-US" dirty="0" smtClean="0"/>
              <a:t>(ACLs) saying which users can read/write/execute them </a:t>
            </a:r>
          </a:p>
          <a:p>
            <a:r>
              <a:rPr lang="en-US" altLang="en-US" dirty="0" smtClean="0"/>
              <a:t>OS enforces a variety of safety policies</a:t>
            </a:r>
          </a:p>
          <a:p>
            <a:pPr lvl="1"/>
            <a:r>
              <a:rPr lang="en-US" altLang="en-US" dirty="0" smtClean="0"/>
              <a:t>File accesses are checked against file’s ACL</a:t>
            </a:r>
          </a:p>
          <a:p>
            <a:pPr lvl="1"/>
            <a:r>
              <a:rPr lang="en-US" altLang="en-US" dirty="0" smtClean="0"/>
              <a:t>Process cannot write into memory of another process</a:t>
            </a:r>
          </a:p>
          <a:p>
            <a:pPr lvl="1"/>
            <a:r>
              <a:rPr lang="en-US" altLang="en-US" dirty="0" smtClean="0"/>
              <a:t>Some operations require </a:t>
            </a:r>
            <a:r>
              <a:rPr lang="en-US" altLang="en-US" dirty="0" err="1" smtClean="0"/>
              <a:t>superuser</a:t>
            </a:r>
            <a:r>
              <a:rPr lang="en-US" altLang="en-US" dirty="0" smtClean="0"/>
              <a:t> privileges</a:t>
            </a:r>
          </a:p>
          <a:p>
            <a:pPr lvl="2"/>
            <a:r>
              <a:rPr lang="en-US" altLang="en-US" dirty="0" smtClean="0"/>
              <a:t>But may need to switch back and forth (e.g., </a:t>
            </a:r>
            <a:r>
              <a:rPr lang="en-US" altLang="en-US" dirty="0" err="1" smtClean="0"/>
              <a:t>setuid</a:t>
            </a:r>
            <a:r>
              <a:rPr lang="en-US" altLang="en-US" dirty="0" smtClean="0"/>
              <a:t> in Unix)</a:t>
            </a:r>
          </a:p>
          <a:p>
            <a:pPr lvl="1"/>
            <a:r>
              <a:rPr lang="en-US" altLang="en-US" dirty="0" smtClean="0"/>
              <a:t>Enforce CPU sharing, disk quotas, etc.</a:t>
            </a:r>
          </a:p>
          <a:p>
            <a:r>
              <a:rPr lang="en-US" altLang="en-US" dirty="0" smtClean="0"/>
              <a:t>Same policy for all processes of the same 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62878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580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Triggered by reference monitor on each event</a:t>
            </a:r>
          </a:p>
          <a:p>
            <a:r>
              <a:rPr lang="en-US" dirty="0" smtClean="0"/>
              <a:t>Encode the security policy</a:t>
            </a:r>
          </a:p>
          <a:p>
            <a:r>
              <a:rPr lang="en-US" dirty="0" smtClean="0"/>
              <a:t>Perform arbitrary computation to decide whether to allow event or halt</a:t>
            </a:r>
          </a:p>
          <a:p>
            <a:pPr lvl="1"/>
            <a:r>
              <a:rPr lang="en-US" dirty="0" smtClean="0"/>
              <a:t>Can have side effects? (Not if EM!)</a:t>
            </a:r>
          </a:p>
          <a:p>
            <a:pPr lvl="1"/>
            <a:r>
              <a:rPr lang="en-US" dirty="0" smtClean="0"/>
              <a:t>Can change program flow? (Not if EM!)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8614" y="1143000"/>
            <a:ext cx="379538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Ulfar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Erlingsson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197" y="5473874"/>
            <a:ext cx="757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My work: how can we enforce safety properties if we want to have side effects and change the program flow?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2360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B89F13C-5A6A-4557-A46D-C14ACED4D776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Inline reference monitors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Policy specified in some formal language</a:t>
            </a:r>
          </a:p>
          <a:p>
            <a:r>
              <a:rPr lang="en-US" altLang="en-US" dirty="0" smtClean="0"/>
              <a:t>Policy deals with application-level concepts: access to system resources, network events, etc.</a:t>
            </a:r>
          </a:p>
          <a:p>
            <a:pPr lvl="1"/>
            <a:r>
              <a:rPr lang="en-US" altLang="en-US" dirty="0" smtClean="0"/>
              <a:t>“No process should send to the network after reading a file”</a:t>
            </a:r>
          </a:p>
          <a:p>
            <a:pPr lvl="1"/>
            <a:r>
              <a:rPr lang="en-US" altLang="en-US" dirty="0" smtClean="0"/>
              <a:t>“No process should open more than 3 windows”, …</a:t>
            </a:r>
          </a:p>
          <a:p>
            <a:r>
              <a:rPr lang="en-US" altLang="en-US" dirty="0" smtClean="0"/>
              <a:t>Policy checks are integrated into the binary code, via binary rewriting or when compiling</a:t>
            </a:r>
          </a:p>
          <a:p>
            <a:r>
              <a:rPr lang="en-US" altLang="en-US" dirty="0" smtClean="0"/>
              <a:t>Inserted checks should be </a:t>
            </a:r>
            <a:r>
              <a:rPr lang="en-US" altLang="en-US" dirty="0" err="1" smtClean="0"/>
              <a:t>uncircumventable</a:t>
            </a:r>
            <a:endParaRPr lang="en-US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896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IRMs by program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5955"/>
            <a:ext cx="8229600" cy="25502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Have access to program abstractions to capture all potential security-relevant events.</a:t>
            </a:r>
          </a:p>
          <a:p>
            <a:r>
              <a:rPr lang="en-US" dirty="0" smtClean="0"/>
              <a:t>Rewriter works on machine language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11" y="1373187"/>
            <a:ext cx="4877778" cy="1972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48614" y="1143000"/>
            <a:ext cx="379538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Ulfar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Erlingsson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1163707"/>
            <a:ext cx="355739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Erlingsson</a:t>
            </a:r>
            <a:r>
              <a:rPr lang="en-US" altLang="en-US" sz="2000" dirty="0" smtClean="0"/>
              <a:t> Schneider 99]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79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 in implementing IRMs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5955"/>
            <a:ext cx="8229600" cy="2550207"/>
          </a:xfrm>
        </p:spPr>
        <p:txBody>
          <a:bodyPr>
            <a:normAutofit/>
          </a:bodyPr>
          <a:lstStyle/>
          <a:p>
            <a:r>
              <a:rPr lang="en-US" dirty="0" smtClean="0"/>
              <a:t>How to capture all relevant events?</a:t>
            </a:r>
          </a:p>
          <a:p>
            <a:r>
              <a:rPr lang="en-US" dirty="0" smtClean="0"/>
              <a:t>Prevent application from subverting reference monitor</a:t>
            </a:r>
          </a:p>
          <a:p>
            <a:r>
              <a:rPr lang="en-US" dirty="0" smtClean="0"/>
              <a:t>Preserve application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11" y="1373187"/>
            <a:ext cx="4877778" cy="1972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48614" y="1143000"/>
            <a:ext cx="379538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Ulfar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Erlingsson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1163707"/>
            <a:ext cx="355739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 smtClean="0"/>
              <a:t>[</a:t>
            </a:r>
            <a:r>
              <a:rPr lang="en-US" altLang="en-US" sz="2000" dirty="0" err="1" smtClean="0"/>
              <a:t>Erlingsson</a:t>
            </a:r>
            <a:r>
              <a:rPr lang="en-US" altLang="en-US" sz="2000" dirty="0" smtClean="0"/>
              <a:t> Schneider 99]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65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IRM enforcement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enforce policies on application abstractions (for instance MSWord macros and documents)</a:t>
            </a:r>
          </a:p>
          <a:p>
            <a:r>
              <a:rPr lang="en-US" dirty="0" smtClean="0"/>
              <a:t>Each application can have a distinct policy</a:t>
            </a:r>
          </a:p>
          <a:p>
            <a:pPr lvl="1"/>
            <a:r>
              <a:rPr lang="en-US" dirty="0" smtClean="0"/>
              <a:t>Enforcement overhead determined by policy</a:t>
            </a:r>
          </a:p>
          <a:p>
            <a:pPr lvl="1"/>
            <a:r>
              <a:rPr lang="en-US" dirty="0" smtClean="0"/>
              <a:t>Mechanism customized to policy</a:t>
            </a:r>
          </a:p>
          <a:p>
            <a:r>
              <a:rPr lang="en-US" dirty="0" smtClean="0"/>
              <a:t>Mechanism is simple and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8614" y="1143000"/>
            <a:ext cx="379538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Ulfar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Erlingsson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73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IRM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security automata policy at every point in the program</a:t>
            </a:r>
          </a:p>
          <a:p>
            <a:r>
              <a:rPr lang="en-US" dirty="0" smtClean="0"/>
              <a:t>Simplify security automata by partial evaluation using static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8614" y="1143000"/>
            <a:ext cx="379538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Ulfar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Erlingsson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41" y="3828609"/>
            <a:ext cx="5312799" cy="21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IRM rewriting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726" y="1600201"/>
            <a:ext cx="4479621" cy="12098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Policy: push exactly once before returning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82" y="1600200"/>
            <a:ext cx="2473890" cy="12098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8614" y="1143000"/>
            <a:ext cx="3795385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Ulfar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Erlingsson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27" y="2923277"/>
            <a:ext cx="7180545" cy="31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monitoring…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4" descr="https://scontent-yyz1-1.xx.fbcdn.net/v/t1.0-9/20175_696372282201_3256051_n.jpg?oh=10310c3a8fc2894d48529eed8e8849d8&amp;oe=587CEB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07" y="1600200"/>
            <a:ext cx="6747730" cy="45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5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599"/>
            <a:ext cx="5486400" cy="12118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Two: From Policies to Reference Monitors</a:t>
            </a:r>
            <a:endParaRPr lang="en-US" sz="32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Image result for practicing cat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80" y="612775"/>
            <a:ext cx="557560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83BBAE14-DBD7-4051-9018-C82BDAE5F1BE}" type="slidenum">
              <a:rPr lang="en-US" altLang="en-US" sz="120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Enforceable security </a:t>
            </a:r>
            <a:r>
              <a:rPr lang="en-US" altLang="en-US" dirty="0"/>
              <a:t>p</a:t>
            </a:r>
            <a:r>
              <a:rPr lang="en-US" altLang="en-US" dirty="0" smtClean="0"/>
              <a:t>olicies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Reference monitors enforce </a:t>
            </a:r>
            <a:r>
              <a:rPr lang="en-US" altLang="en-US" dirty="0" smtClean="0">
                <a:solidFill>
                  <a:srgbClr val="C00000"/>
                </a:solidFill>
              </a:rPr>
              <a:t>safety policies </a:t>
            </a:r>
            <a:r>
              <a:rPr lang="en-US" altLang="en-US" dirty="0" smtClean="0"/>
              <a:t>      </a:t>
            </a:r>
            <a:r>
              <a:rPr lang="en-US" altLang="en-US" sz="1800" dirty="0" smtClean="0">
                <a:solidFill>
                  <a:srgbClr val="7030A0"/>
                </a:solidFill>
              </a:rPr>
              <a:t>[Schneider ‘98]</a:t>
            </a:r>
          </a:p>
          <a:p>
            <a:pPr lvl="1"/>
            <a:r>
              <a:rPr lang="en-US" altLang="en-US" dirty="0" smtClean="0"/>
              <a:t>Execution of a process is a sequence of states</a:t>
            </a:r>
          </a:p>
          <a:p>
            <a:pPr lvl="1"/>
            <a:r>
              <a:rPr lang="en-US" altLang="en-US" dirty="0" smtClean="0"/>
              <a:t>Safety policy is a predicate on a prefix of the sequence</a:t>
            </a:r>
          </a:p>
          <a:p>
            <a:pPr lvl="2"/>
            <a:r>
              <a:rPr lang="en-US" altLang="en-US" dirty="0" smtClean="0"/>
              <a:t>Policy must depend only on the past of a particular execution; once it becomes false, it’s always false</a:t>
            </a:r>
          </a:p>
          <a:p>
            <a:r>
              <a:rPr lang="en-US" altLang="en-US" u="sng" dirty="0" smtClean="0"/>
              <a:t>Not</a:t>
            </a:r>
            <a:r>
              <a:rPr lang="en-US" altLang="en-US" dirty="0" smtClean="0"/>
              <a:t> policies that require knowledge of the future</a:t>
            </a:r>
          </a:p>
          <a:p>
            <a:pPr lvl="1"/>
            <a:r>
              <a:rPr lang="en-US" altLang="en-US" dirty="0" smtClean="0"/>
              <a:t>“If this server accepts a SYN packet, it will eventually send a response”</a:t>
            </a:r>
          </a:p>
          <a:p>
            <a:r>
              <a:rPr lang="en-US" altLang="en-US" u="sng" dirty="0" smtClean="0"/>
              <a:t>Not</a:t>
            </a:r>
            <a:r>
              <a:rPr lang="en-US" altLang="en-US" dirty="0" smtClean="0"/>
              <a:t> policies that deal with all possible executions</a:t>
            </a:r>
          </a:p>
          <a:p>
            <a:pPr lvl="1"/>
            <a:r>
              <a:rPr lang="en-US" altLang="en-US" dirty="0" smtClean="0"/>
              <a:t>“This program should never reveal a secret”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717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Access control. </a:t>
            </a:r>
            <a:r>
              <a:rPr lang="en-US" dirty="0" smtClean="0"/>
              <a:t>“Only my mom can see my Facebook posts.”</a:t>
            </a:r>
          </a:p>
          <a:p>
            <a:r>
              <a:rPr lang="en-US" b="1" dirty="0" smtClean="0"/>
              <a:t>Information flow. </a:t>
            </a:r>
            <a:r>
              <a:rPr lang="en-US" dirty="0" smtClean="0"/>
              <a:t>“Only my mom can see </a:t>
            </a:r>
            <a:r>
              <a:rPr lang="en-US" i="1" dirty="0" smtClean="0"/>
              <a:t>any value</a:t>
            </a:r>
            <a:r>
              <a:rPr lang="en-US" dirty="0" smtClean="0"/>
              <a:t> derived from my Facebook posts.”</a:t>
            </a:r>
          </a:p>
          <a:p>
            <a:r>
              <a:rPr lang="en-US" b="1" dirty="0" smtClean="0"/>
              <a:t>Integrity.</a:t>
            </a:r>
            <a:r>
              <a:rPr lang="en-US" dirty="0" smtClean="0"/>
              <a:t> “Only my mom is allowed to write on my Facebook wall.”</a:t>
            </a:r>
          </a:p>
          <a:p>
            <a:r>
              <a:rPr lang="en-US" b="1" dirty="0" smtClean="0"/>
              <a:t>Liveness. “</a:t>
            </a:r>
            <a:r>
              <a:rPr lang="en-US" dirty="0" smtClean="0"/>
              <a:t>Facebook shows all my Facebook posts to my mom.”</a:t>
            </a:r>
          </a:p>
          <a:p>
            <a:r>
              <a:rPr lang="en-US" b="1" dirty="0" smtClean="0"/>
              <a:t>Availability. </a:t>
            </a:r>
            <a:r>
              <a:rPr lang="en-US" dirty="0" smtClean="0"/>
              <a:t>“The Facebook site is never down for my Mom.”</a:t>
            </a:r>
            <a:endParaRPr lang="en-US" b="1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676" y="3840554"/>
            <a:ext cx="2756464" cy="27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4" y="402422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18" y="3678226"/>
            <a:ext cx="2918791" cy="29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cat with speech bub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00" y="141926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8" y="1266827"/>
            <a:ext cx="2789754" cy="278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cat with speech bubb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14" y="1322749"/>
            <a:ext cx="2417525" cy="24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safety properties?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3195" y="1412405"/>
            <a:ext cx="1347223" cy="72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Access control?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420" y="1323804"/>
            <a:ext cx="1038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Info </a:t>
            </a:r>
            <a:r>
              <a:rPr lang="en-US" sz="2000" dirty="0" smtClean="0">
                <a:latin typeface="Helvetica"/>
                <a:cs typeface="Helvetica"/>
              </a:rPr>
              <a:t>flow?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277" y="4197037"/>
            <a:ext cx="171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Liveness?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6636" y="1831502"/>
            <a:ext cx="139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Integrity?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8861" y="4205307"/>
            <a:ext cx="177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Availability?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3185" y="4024224"/>
            <a:ext cx="1750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Bounded </a:t>
            </a:r>
            <a:r>
              <a:rPr lang="en-US" sz="2000" dirty="0" smtClean="0">
                <a:latin typeface="Helvetica"/>
                <a:cs typeface="Helvetica"/>
              </a:rPr>
              <a:t>availability</a:t>
            </a:r>
            <a:r>
              <a:rPr lang="en-US" sz="2000" dirty="0" smtClean="0">
                <a:latin typeface="Helvetica"/>
                <a:cs typeface="Helvetica"/>
              </a:rPr>
              <a:t>?</a:t>
            </a: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14" name="Picture 13" descr="Archivo:&lt;strong&gt;Check&lt;/strong&gt; &lt;strong&gt;mark&lt;/strong&gt; 23x20 02.svg - Wikipedia, la enciclopedia libr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73" y="1776588"/>
            <a:ext cx="666791" cy="631632"/>
          </a:xfrm>
          <a:prstGeom prst="rect">
            <a:avLst/>
          </a:prstGeom>
        </p:spPr>
      </p:pic>
      <p:pic>
        <p:nvPicPr>
          <p:cNvPr id="22" name="Picture 21" descr="Archivo:&lt;strong&gt;Check&lt;/strong&gt; &lt;strong&gt;mark&lt;/strong&gt; 23x20 02.svg - Wikipedia, la enciclopedia libr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78" y="1768674"/>
            <a:ext cx="666791" cy="631632"/>
          </a:xfrm>
          <a:prstGeom prst="rect">
            <a:avLst/>
          </a:prstGeom>
        </p:spPr>
      </p:pic>
      <p:pic>
        <p:nvPicPr>
          <p:cNvPr id="23" name="Picture 22" descr="Archivo:&lt;strong&gt;Check&lt;/strong&gt; &lt;strong&gt;mark&lt;/strong&gt; 23x20 02.svg - Wikipedia, la enciclopedia libr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99" y="4075259"/>
            <a:ext cx="666791" cy="631632"/>
          </a:xfrm>
          <a:prstGeom prst="rect">
            <a:avLst/>
          </a:prstGeom>
        </p:spPr>
      </p:pic>
      <p:pic>
        <p:nvPicPr>
          <p:cNvPr id="15" name="Picture 14" descr="wpf - How to create a &quot;Cross&quot; as a template to Checkbox - Stack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3" y="2231612"/>
            <a:ext cx="790520" cy="790520"/>
          </a:xfrm>
          <a:prstGeom prst="rect">
            <a:avLst/>
          </a:prstGeom>
        </p:spPr>
      </p:pic>
      <p:pic>
        <p:nvPicPr>
          <p:cNvPr id="25" name="Picture 24" descr="wpf - How to create a &quot;Cross&quot; as a template to Checkbox - Stack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4" y="4961018"/>
            <a:ext cx="790520" cy="790520"/>
          </a:xfrm>
          <a:prstGeom prst="rect">
            <a:avLst/>
          </a:prstGeom>
        </p:spPr>
      </p:pic>
      <p:pic>
        <p:nvPicPr>
          <p:cNvPr id="26" name="Picture 25" descr="wpf - How to create a &quot;Cross&quot; as a template to Checkbox - Stack ..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53" y="5324426"/>
            <a:ext cx="790520" cy="7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3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415346F-222B-43CB-AD9C-5393FBA91CBF}" type="slidenum">
              <a:rPr lang="en-US" altLang="en-US" sz="120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dirty="0" smtClean="0"/>
              <a:t>Some different kinds of safety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solidFill>
                  <a:srgbClr val="C00000"/>
                </a:solidFill>
              </a:rPr>
              <a:t>Memory safety: </a:t>
            </a:r>
            <a:r>
              <a:rPr lang="en-US" altLang="en-US" smtClean="0"/>
              <a:t>all memory accesses are “correct”</a:t>
            </a:r>
          </a:p>
          <a:p>
            <a:pPr lvl="1"/>
            <a:r>
              <a:rPr lang="en-US" altLang="en-US" smtClean="0"/>
              <a:t>Respect array bounds, don’t stomp on another process’s memory, separation between code and data</a:t>
            </a:r>
          </a:p>
          <a:p>
            <a:r>
              <a:rPr lang="en-US" altLang="en-US" smtClean="0">
                <a:solidFill>
                  <a:srgbClr val="C00000"/>
                </a:solidFill>
              </a:rPr>
              <a:t>Control-flow safety: </a:t>
            </a:r>
            <a:r>
              <a:rPr lang="en-US" altLang="en-US" smtClean="0"/>
              <a:t>all control transfers are envisioned by the original program</a:t>
            </a:r>
          </a:p>
          <a:p>
            <a:pPr lvl="1"/>
            <a:r>
              <a:rPr lang="en-US" altLang="en-US" smtClean="0"/>
              <a:t>No arbitrary jumps, no calls to library routines that the original program did not call</a:t>
            </a:r>
          </a:p>
          <a:p>
            <a:pPr lvl="2"/>
            <a:r>
              <a:rPr lang="en-US" altLang="en-US" smtClean="0"/>
              <a:t>… but wait until we see mimicry attacks</a:t>
            </a:r>
          </a:p>
          <a:p>
            <a:r>
              <a:rPr lang="en-US" altLang="en-US" smtClean="0">
                <a:solidFill>
                  <a:srgbClr val="C00000"/>
                </a:solidFill>
              </a:rPr>
              <a:t>Type safety: </a:t>
            </a:r>
            <a:r>
              <a:rPr lang="en-US" altLang="en-US" smtClean="0"/>
              <a:t>all function calls and operations have arguments of correct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1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EFC003D-6459-4DFE-8CA2-0C6F31923BAF}" type="slidenum">
              <a:rPr lang="en-US" altLang="en-US" sz="120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Policy enforcement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Checking before every instruction is an overkill</a:t>
            </a:r>
          </a:p>
          <a:p>
            <a:pPr lvl="1"/>
            <a:r>
              <a:rPr lang="en-US" altLang="en-US" dirty="0" smtClean="0"/>
              <a:t>Check “No division by zero” only before DIV</a:t>
            </a:r>
          </a:p>
          <a:p>
            <a:r>
              <a:rPr lang="en-US" altLang="en-US" dirty="0" smtClean="0"/>
              <a:t>There is a “semantic gap” between individual instructions and policy-level events</a:t>
            </a:r>
          </a:p>
          <a:p>
            <a:pPr lvl="1"/>
            <a:r>
              <a:rPr lang="en-US" altLang="en-US" dirty="0" smtClean="0"/>
              <a:t>Applications use abstractions such as strings, types, files, function calls, etc.</a:t>
            </a:r>
          </a:p>
          <a:p>
            <a:pPr lvl="1"/>
            <a:r>
              <a:rPr lang="en-US" altLang="en-US" dirty="0" smtClean="0"/>
              <a:t>Reference monitor synthesizes these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608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599"/>
            <a:ext cx="5486400" cy="12118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Three: Examples of Reference Monitors</a:t>
            </a:r>
            <a:endParaRPr lang="en-US" sz="32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 descr="Image result for security cat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47" y="624205"/>
            <a:ext cx="4139882" cy="413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387416B-D7E0-4074-B27A-4029AC34A869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Main idea: pre-determine </a:t>
            </a:r>
            <a:r>
              <a:rPr lang="en-US" altLang="en-US" smtClean="0">
                <a:solidFill>
                  <a:srgbClr val="C00000"/>
                </a:solidFill>
              </a:rPr>
              <a:t>control flow graph </a:t>
            </a:r>
            <a:r>
              <a:rPr lang="en-US" altLang="en-US" smtClean="0"/>
              <a:t>(CFG) of an application</a:t>
            </a:r>
          </a:p>
          <a:p>
            <a:pPr lvl="1"/>
            <a:r>
              <a:rPr lang="en-US" altLang="en-US" smtClean="0"/>
              <a:t>Static analysis of source code</a:t>
            </a:r>
          </a:p>
          <a:p>
            <a:pPr lvl="1"/>
            <a:r>
              <a:rPr lang="en-US" altLang="en-US" smtClean="0"/>
              <a:t>Static binary analysis   </a:t>
            </a:r>
            <a:r>
              <a:rPr lang="en-US" altLang="en-US" smtClean="0">
                <a:solidFill>
                  <a:srgbClr val="C00000"/>
                </a:solidFill>
                <a:sym typeface="Symbol" panose="05050102010706020507" pitchFamily="18" charset="2"/>
              </a:rPr>
              <a:t> </a:t>
            </a:r>
            <a:r>
              <a:rPr lang="en-US" altLang="en-US" smtClean="0">
                <a:solidFill>
                  <a:srgbClr val="C00000"/>
                </a:solidFill>
              </a:rPr>
              <a:t>CFI</a:t>
            </a:r>
          </a:p>
          <a:p>
            <a:pPr lvl="1"/>
            <a:r>
              <a:rPr lang="en-US" altLang="en-US" smtClean="0"/>
              <a:t>Execution profiling</a:t>
            </a:r>
          </a:p>
          <a:p>
            <a:pPr lvl="1"/>
            <a:r>
              <a:rPr lang="en-US" altLang="en-US" smtClean="0"/>
              <a:t>Explicit specification of security policy</a:t>
            </a:r>
          </a:p>
          <a:p>
            <a:r>
              <a:rPr lang="en-US" altLang="en-US" smtClean="0"/>
              <a:t>Execution must follow the pre-determined control flow graph</a:t>
            </a:r>
          </a:p>
        </p:txBody>
      </p:sp>
      <p:sp>
        <p:nvSpPr>
          <p:cNvPr id="2048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dirty="0" smtClean="0"/>
              <a:t>CFI: control-flow </a:t>
            </a:r>
            <a:r>
              <a:rPr lang="en-US" altLang="en-US" dirty="0"/>
              <a:t>i</a:t>
            </a:r>
            <a:r>
              <a:rPr lang="en-US" altLang="en-US" dirty="0" smtClean="0"/>
              <a:t>ntegrity</a:t>
            </a:r>
            <a:endParaRPr lang="en-US" altLang="en-US" sz="2800" dirty="0" smtClean="0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0" y="1163707"/>
            <a:ext cx="164941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dirty="0" err="1"/>
              <a:t>Abadi</a:t>
            </a:r>
            <a:r>
              <a:rPr lang="en-US" altLang="en-US" sz="2000" dirty="0"/>
              <a:t> et al.]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812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ECF7609-EAC1-497F-A17E-8D290F0BFC6D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Use binary rewriting to instrument code with runtime </a:t>
            </a:r>
            <a:r>
              <a:rPr lang="en-US" altLang="en-US" dirty="0" smtClean="0"/>
              <a:t>checks</a:t>
            </a:r>
            <a:endParaRPr lang="en-US" altLang="en-US" dirty="0" smtClean="0"/>
          </a:p>
          <a:p>
            <a:r>
              <a:rPr lang="en-US" altLang="en-US" dirty="0" smtClean="0"/>
              <a:t>Inserted checks ensure that the execution always stays within the statically determined CFG</a:t>
            </a:r>
          </a:p>
          <a:p>
            <a:pPr lvl="1"/>
            <a:r>
              <a:rPr lang="en-US" altLang="en-US" dirty="0" smtClean="0"/>
              <a:t>Whenever an instruction transfers control, destination must be valid according to the CFG</a:t>
            </a:r>
          </a:p>
          <a:p>
            <a:r>
              <a:rPr lang="en-US" altLang="en-US" dirty="0" smtClean="0"/>
              <a:t>Goal: prevent injection of arbitrary code and invalid control transfers (e.g., return-to-</a:t>
            </a:r>
            <a:r>
              <a:rPr lang="en-US" altLang="en-US" dirty="0" err="1" smtClean="0"/>
              <a:t>libc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Secure even if the attacker has complete control over the thread’s address space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mtClean="0"/>
              <a:t>CFI: Binary Instrumentation</a:t>
            </a:r>
            <a:endParaRPr lang="en-US" altLang="en-US" sz="2800" smtClean="0"/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781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A68E5BA-99F5-46C4-95BD-D1D4757BE322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4850"/>
            <a:ext cx="8382000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CFG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646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relates to our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Desired safety property: </a:t>
            </a:r>
            <a:r>
              <a:rPr lang="en-US" dirty="0" smtClean="0"/>
              <a:t>Jean never goes on AOL Instant Messenger.</a:t>
            </a:r>
          </a:p>
          <a:p>
            <a:r>
              <a:rPr lang="en-US" b="1" dirty="0" smtClean="0"/>
              <a:t>Enforcement mechanism: </a:t>
            </a:r>
            <a:r>
              <a:rPr lang="en-US" dirty="0" smtClean="0"/>
              <a:t>Mom checks Internet Explorer cookies. (This is an </a:t>
            </a:r>
            <a:r>
              <a:rPr lang="en-US" b="1" dirty="0" smtClean="0"/>
              <a:t>audit</a:t>
            </a:r>
            <a:r>
              <a:rPr lang="en-US" dirty="0" smtClean="0"/>
              <a:t>-based security mechanism!)</a:t>
            </a:r>
          </a:p>
          <a:p>
            <a:r>
              <a:rPr lang="en-US" b="1" dirty="0" smtClean="0"/>
              <a:t>What Mom would like: </a:t>
            </a:r>
            <a:r>
              <a:rPr lang="en-US" dirty="0" smtClean="0"/>
              <a:t>a mechanism for preventing Jean from going on AIM </a:t>
            </a:r>
            <a:r>
              <a:rPr lang="en-US" i="1" dirty="0" smtClean="0"/>
              <a:t>before </a:t>
            </a:r>
            <a:r>
              <a:rPr lang="en-US" dirty="0" smtClean="0"/>
              <a:t>it happens. 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5D4DB79-01B2-4CA4-98EB-CEA610122E83}" type="slidenum">
              <a:rPr lang="en-US" altLang="en-US" sz="1200">
                <a:latin typeface="Arial" panose="020B0604020202020204" pitchFamily="34" charset="0"/>
              </a:rPr>
              <a:pPr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355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For each control transfer, determine statically its possible destination(s)</a:t>
            </a:r>
          </a:p>
          <a:p>
            <a:r>
              <a:rPr lang="en-US" altLang="en-US" dirty="0" smtClean="0"/>
              <a:t>Insert a </a:t>
            </a:r>
            <a:r>
              <a:rPr lang="en-US" altLang="en-US" dirty="0" smtClean="0">
                <a:solidFill>
                  <a:srgbClr val="C00000"/>
                </a:solidFill>
              </a:rPr>
              <a:t>unique bit pattern at every destination</a:t>
            </a:r>
          </a:p>
          <a:p>
            <a:pPr lvl="1"/>
            <a:r>
              <a:rPr lang="en-US" altLang="en-US" dirty="0" smtClean="0"/>
              <a:t>Two destinations are equivalent if CFG contains edges to each from the same source</a:t>
            </a:r>
          </a:p>
          <a:p>
            <a:pPr lvl="2"/>
            <a:r>
              <a:rPr lang="en-US" altLang="en-US" dirty="0" smtClean="0"/>
              <a:t>This is imprecise </a:t>
            </a:r>
            <a:r>
              <a:rPr lang="en-US" altLang="en-US" dirty="0" smtClean="0">
                <a:solidFill>
                  <a:srgbClr val="FF3399"/>
                </a:solidFill>
              </a:rPr>
              <a:t>(why?)</a:t>
            </a:r>
          </a:p>
          <a:p>
            <a:pPr lvl="1"/>
            <a:r>
              <a:rPr lang="en-US" altLang="en-US" dirty="0" smtClean="0"/>
              <a:t>Use same bit pattern for equivalent destinations</a:t>
            </a:r>
          </a:p>
          <a:p>
            <a:r>
              <a:rPr lang="en-US" altLang="en-US" dirty="0" smtClean="0"/>
              <a:t>Insert binary code that at runtime will check whether the bit pattern of the target instruction matches the pattern of possible destinations</a:t>
            </a:r>
          </a:p>
        </p:txBody>
      </p:sp>
      <p:sp>
        <p:nvSpPr>
          <p:cNvPr id="2355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CFI: Control Flow Enforcement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642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AAFC2AD-11AF-4830-BAD0-302DC244DCDF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CFI: Example of Instrumentation</a:t>
            </a:r>
          </a:p>
        </p:txBody>
      </p:sp>
      <p:pic>
        <p:nvPicPr>
          <p:cNvPr id="24580" name="Picture 5" descr="cf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4486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124200" y="1676400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Original code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2400" y="3276600"/>
            <a:ext cx="8839200" cy="1603375"/>
            <a:chOff x="96" y="2064"/>
            <a:chExt cx="5568" cy="1010"/>
          </a:xfrm>
        </p:grpSpPr>
        <p:sp>
          <p:nvSpPr>
            <p:cNvPr id="24591" name="Text Box 7"/>
            <p:cNvSpPr txBox="1">
              <a:spLocks noChangeArrowheads="1"/>
            </p:cNvSpPr>
            <p:nvPr/>
          </p:nvSpPr>
          <p:spPr bwMode="auto">
            <a:xfrm>
              <a:off x="1783" y="2064"/>
              <a:ext cx="17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chemeClr val="hlink"/>
                  </a:solidFill>
                </a:rPr>
                <a:t>Instrumented code</a:t>
              </a:r>
            </a:p>
          </p:txBody>
        </p:sp>
        <p:pic>
          <p:nvPicPr>
            <p:cNvPr id="24592" name="Picture 8" descr="cfi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2544"/>
              <a:ext cx="5568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89450" y="4038600"/>
            <a:ext cx="3946525" cy="1938338"/>
            <a:chOff x="2828" y="2544"/>
            <a:chExt cx="2486" cy="1221"/>
          </a:xfrm>
        </p:grpSpPr>
        <p:sp>
          <p:nvSpPr>
            <p:cNvPr id="24588" name="Oval 9"/>
            <p:cNvSpPr>
              <a:spLocks noChangeArrowheads="1"/>
            </p:cNvSpPr>
            <p:nvPr/>
          </p:nvSpPr>
          <p:spPr bwMode="auto">
            <a:xfrm>
              <a:off x="4114" y="2544"/>
              <a:ext cx="1022" cy="2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 flipH="1">
              <a:off x="4080" y="2784"/>
              <a:ext cx="377" cy="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Text Box 12"/>
            <p:cNvSpPr txBox="1">
              <a:spLocks noChangeArrowheads="1"/>
            </p:cNvSpPr>
            <p:nvPr/>
          </p:nvSpPr>
          <p:spPr bwMode="auto">
            <a:xfrm>
              <a:off x="2828" y="3360"/>
              <a:ext cx="2486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Abuse an x86 assembly instruction to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insert “12345678” tag into the binary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03213" y="4191000"/>
            <a:ext cx="3278187" cy="1981200"/>
            <a:chOff x="191" y="2640"/>
            <a:chExt cx="2065" cy="1248"/>
          </a:xfrm>
        </p:grpSpPr>
        <p:sp>
          <p:nvSpPr>
            <p:cNvPr id="24585" name="Oval 13"/>
            <p:cNvSpPr>
              <a:spLocks noChangeArrowheads="1"/>
            </p:cNvSpPr>
            <p:nvPr/>
          </p:nvSpPr>
          <p:spPr bwMode="auto">
            <a:xfrm>
              <a:off x="1056" y="2640"/>
              <a:ext cx="1022" cy="2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6" name="Line 14"/>
            <p:cNvSpPr>
              <a:spLocks noChangeShapeType="1"/>
            </p:cNvSpPr>
            <p:nvPr/>
          </p:nvSpPr>
          <p:spPr bwMode="auto">
            <a:xfrm flipH="1">
              <a:off x="1248" y="2880"/>
              <a:ext cx="137" cy="59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Text Box 15"/>
            <p:cNvSpPr txBox="1">
              <a:spLocks noChangeArrowheads="1"/>
            </p:cNvSpPr>
            <p:nvPr/>
          </p:nvSpPr>
          <p:spPr bwMode="auto">
            <a:xfrm>
              <a:off x="191" y="3483"/>
              <a:ext cx="206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Jump to the destination only if</a:t>
              </a:r>
            </a:p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the tag is equal to “12345678”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287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ED66AC3-CC3E-4ECE-8B94-AB02DC09ACE6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Unique IDs</a:t>
            </a:r>
          </a:p>
          <a:p>
            <a:pPr lvl="1"/>
            <a:r>
              <a:rPr lang="en-US" altLang="en-US" dirty="0" smtClean="0"/>
              <a:t>Bit patterns chosen as destination IDs must not appear anywhere else in the code memory except ID checks</a:t>
            </a:r>
          </a:p>
          <a:p>
            <a:r>
              <a:rPr lang="en-US" altLang="en-US" dirty="0" smtClean="0"/>
              <a:t>Non-writable code</a:t>
            </a:r>
          </a:p>
          <a:p>
            <a:pPr lvl="1"/>
            <a:r>
              <a:rPr lang="en-US" altLang="en-US" dirty="0" smtClean="0"/>
              <a:t>Program should not modify code memory at runtime</a:t>
            </a:r>
          </a:p>
          <a:p>
            <a:pPr lvl="2"/>
            <a:r>
              <a:rPr lang="en-US" altLang="en-US" dirty="0" smtClean="0"/>
              <a:t>What about run-time code generation and self-modification?</a:t>
            </a:r>
          </a:p>
          <a:p>
            <a:r>
              <a:rPr lang="en-US" altLang="en-US" dirty="0" smtClean="0"/>
              <a:t>Non-executable data</a:t>
            </a:r>
          </a:p>
          <a:p>
            <a:pPr lvl="1"/>
            <a:r>
              <a:rPr lang="en-US" altLang="en-US" dirty="0" smtClean="0"/>
              <a:t>Program should not execute data as if it were code</a:t>
            </a:r>
          </a:p>
          <a:p>
            <a:r>
              <a:rPr lang="en-US" altLang="en-US" dirty="0" smtClean="0"/>
              <a:t>Enforcement: hardware support + prohibit system calls that change protection state + verification at load-time</a:t>
            </a:r>
          </a:p>
        </p:txBody>
      </p:sp>
      <p:sp>
        <p:nvSpPr>
          <p:cNvPr id="25604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mtClean="0"/>
              <a:t>CFI: Preventing Circumvention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69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BCB98B2-2C55-4036-B81E-C48BD910FC7C}" type="slidenum">
              <a:rPr lang="en-US" altLang="en-US" sz="120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CFI: Security Guarantees</a:t>
            </a:r>
          </a:p>
        </p:txBody>
      </p:sp>
      <p:sp>
        <p:nvSpPr>
          <p:cNvPr id="276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/>
              <a:t>Effective against attacks based on illegitimate control-flow transfer</a:t>
            </a:r>
          </a:p>
          <a:p>
            <a:pPr lvl="1"/>
            <a:r>
              <a:rPr lang="en-US" altLang="en-US" smtClean="0"/>
              <a:t>Stack-based buffer overflow, return-to-libc exploits, pointer subterfuge</a:t>
            </a:r>
          </a:p>
          <a:p>
            <a:r>
              <a:rPr lang="en-US" altLang="en-US" smtClean="0"/>
              <a:t>Does </a:t>
            </a:r>
            <a:r>
              <a:rPr lang="en-US" altLang="en-US" u="sng" smtClean="0"/>
              <a:t>not</a:t>
            </a:r>
            <a:r>
              <a:rPr lang="en-US" altLang="en-US" smtClean="0"/>
              <a:t> protect against attacks that do not violate the program’s original CFG</a:t>
            </a:r>
          </a:p>
          <a:p>
            <a:pPr lvl="1"/>
            <a:r>
              <a:rPr lang="en-US" altLang="en-US" smtClean="0"/>
              <a:t>Incorrect arguments to system calls</a:t>
            </a:r>
          </a:p>
          <a:p>
            <a:pPr lvl="1"/>
            <a:r>
              <a:rPr lang="en-US" altLang="en-US" smtClean="0"/>
              <a:t>Substitution of file names</a:t>
            </a:r>
          </a:p>
          <a:p>
            <a:pPr lvl="1"/>
            <a:r>
              <a:rPr lang="en-US" altLang="en-US" smtClean="0"/>
              <a:t>Other data-only attacks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885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3B206E1-1844-4B69-811E-9A0490FE8F80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WIT: Write Integrity Testing</a:t>
            </a:r>
            <a:endParaRPr lang="en-US" altLang="en-US" sz="240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Combines static analysis …</a:t>
            </a:r>
          </a:p>
          <a:p>
            <a:pPr lvl="1"/>
            <a:r>
              <a:rPr lang="en-US" altLang="en-US" dirty="0" smtClean="0"/>
              <a:t>For each </a:t>
            </a:r>
            <a:r>
              <a:rPr lang="en-US" altLang="en-US" dirty="0" smtClean="0">
                <a:solidFill>
                  <a:srgbClr val="C00000"/>
                </a:solidFill>
              </a:rPr>
              <a:t>memory write</a:t>
            </a:r>
            <a:r>
              <a:rPr lang="en-US" altLang="en-US" dirty="0" smtClean="0"/>
              <a:t>, compute the set of memory locations that may be the destination of the write</a:t>
            </a:r>
          </a:p>
          <a:p>
            <a:pPr lvl="1"/>
            <a:r>
              <a:rPr lang="en-US" altLang="en-US" dirty="0" smtClean="0"/>
              <a:t>For each </a:t>
            </a:r>
            <a:r>
              <a:rPr lang="en-US" altLang="en-US" dirty="0" smtClean="0">
                <a:solidFill>
                  <a:srgbClr val="C00000"/>
                </a:solidFill>
              </a:rPr>
              <a:t>indirect control transfer</a:t>
            </a:r>
            <a:r>
              <a:rPr lang="en-US" altLang="en-US" dirty="0" smtClean="0"/>
              <a:t>, compute the set of addresses that may be the destination of the transfer</a:t>
            </a:r>
          </a:p>
          <a:p>
            <a:pPr lvl="1"/>
            <a:r>
              <a:rPr lang="en-US" altLang="en-US" dirty="0" smtClean="0"/>
              <a:t>“Color table” assigns matching colors to instruction (write or jump) and all </a:t>
            </a:r>
            <a:r>
              <a:rPr lang="en-US" altLang="en-US" u="sng" dirty="0" smtClean="0"/>
              <a:t>statically valid destinations</a:t>
            </a:r>
          </a:p>
          <a:p>
            <a:pPr lvl="2"/>
            <a:r>
              <a:rPr lang="en-US" altLang="en-US" dirty="0" smtClean="0"/>
              <a:t>Is this sound? Complete?</a:t>
            </a:r>
          </a:p>
          <a:p>
            <a:r>
              <a:rPr lang="en-US" altLang="en-US" dirty="0" smtClean="0"/>
              <a:t>… with dynamic enforcement</a:t>
            </a:r>
          </a:p>
          <a:p>
            <a:pPr lvl="1"/>
            <a:r>
              <a:rPr lang="en-US" altLang="en-US" dirty="0" smtClean="0"/>
              <a:t>Code is instrumented with runtime checks to verify that destination of write or jump has the right color </a:t>
            </a: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0" y="1143000"/>
            <a:ext cx="19145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/>
              <a:t>[Akritidis et al.]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055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4DA24A0-BEBB-46C5-8BF5-131AD4E6391B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WIT: Write Safety Analysis</a:t>
            </a:r>
            <a:endParaRPr lang="en-US" altLang="en-US" sz="24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Start with off-the-shelf points-to analysis</a:t>
            </a:r>
          </a:p>
          <a:p>
            <a:pPr lvl="1"/>
            <a:r>
              <a:rPr lang="en-US" altLang="en-US" dirty="0" smtClean="0"/>
              <a:t>Gives a conservative set of possible values for each </a:t>
            </a:r>
            <a:r>
              <a:rPr lang="en-US" altLang="en-US" dirty="0" err="1" smtClean="0"/>
              <a:t>ptr</a:t>
            </a:r>
            <a:endParaRPr lang="en-US" altLang="en-US" dirty="0" smtClean="0"/>
          </a:p>
          <a:p>
            <a:r>
              <a:rPr lang="en-US" altLang="en-US" dirty="0" smtClean="0"/>
              <a:t>A memory write instruction is “safe” if…</a:t>
            </a:r>
          </a:p>
          <a:p>
            <a:pPr lvl="1"/>
            <a:r>
              <a:rPr lang="en-US" altLang="en-US" dirty="0" smtClean="0"/>
              <a:t>It has no explicit destination operand, or destination operand is a temporary, local or global variable</a:t>
            </a:r>
          </a:p>
          <a:p>
            <a:pPr lvl="2"/>
            <a:r>
              <a:rPr lang="en-US" altLang="en-US" dirty="0" smtClean="0"/>
              <a:t>Such instructions either modify registers, or a constant number of bytes starting at a constant offset from the frame pointer or the data segment </a:t>
            </a:r>
            <a:r>
              <a:rPr lang="en-US" altLang="en-US" dirty="0" smtClean="0">
                <a:solidFill>
                  <a:srgbClr val="FF3399"/>
                </a:solidFill>
              </a:rPr>
              <a:t>(example?)</a:t>
            </a:r>
          </a:p>
          <a:p>
            <a:pPr lvl="1"/>
            <a:r>
              <a:rPr lang="en-US" altLang="en-US" dirty="0" smtClean="0"/>
              <a:t>… or writes through a pointer that is always in bounds</a:t>
            </a:r>
          </a:p>
          <a:p>
            <a:pPr lvl="2"/>
            <a:r>
              <a:rPr lang="en-US" altLang="en-US" dirty="0" smtClean="0"/>
              <a:t>How do we know statically that a pointer is always in bounds?</a:t>
            </a:r>
          </a:p>
          <a:p>
            <a:r>
              <a:rPr lang="en-US" altLang="en-US" dirty="0" smtClean="0"/>
              <a:t>Safe instructions require no runtime checks</a:t>
            </a:r>
          </a:p>
          <a:p>
            <a:r>
              <a:rPr lang="en-US" altLang="en-US" dirty="0" smtClean="0"/>
              <a:t>Can also infer safe destinations </a:t>
            </a:r>
            <a:r>
              <a:rPr lang="en-US" altLang="en-US" dirty="0" smtClean="0">
                <a:solidFill>
                  <a:srgbClr val="FF3399"/>
                </a:solidFill>
              </a:rPr>
              <a:t>(how?)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414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1D662E6-B10F-4E67-A71E-9A6041B65F04}" type="slidenum">
              <a:rPr lang="en-US" altLang="en-US" sz="120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WIT: Runtime Checks</a:t>
            </a:r>
            <a:endParaRPr lang="en-US" altLang="en-US" sz="240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mtClean="0"/>
              <a:t>Statically, assign a distinct color to each </a:t>
            </a:r>
            <a:r>
              <a:rPr lang="en-US" altLang="en-US" u="sng" smtClean="0"/>
              <a:t>un</a:t>
            </a:r>
            <a:r>
              <a:rPr lang="en-US" altLang="en-US" smtClean="0"/>
              <a:t>safe write instruction and all of its possible destinations</a:t>
            </a:r>
          </a:p>
          <a:p>
            <a:pPr lvl="1"/>
            <a:r>
              <a:rPr lang="en-US" altLang="en-US" smtClean="0">
                <a:solidFill>
                  <a:srgbClr val="FF3399"/>
                </a:solidFill>
              </a:rPr>
              <a:t>What if some destination can be written by two different instructions? Any security implications?</a:t>
            </a:r>
          </a:p>
          <a:p>
            <a:r>
              <a:rPr lang="en-US" altLang="en-US" smtClean="0"/>
              <a:t>Add a runtime check that destination color matches the statically assigned color</a:t>
            </a:r>
          </a:p>
          <a:p>
            <a:pPr lvl="1"/>
            <a:r>
              <a:rPr lang="en-US" altLang="en-US" smtClean="0">
                <a:solidFill>
                  <a:srgbClr val="FF3399"/>
                </a:solidFill>
              </a:rPr>
              <a:t>What attack is this intended to prevent?</a:t>
            </a:r>
          </a:p>
          <a:p>
            <a:r>
              <a:rPr lang="en-US" altLang="en-US" smtClean="0"/>
              <a:t>Same for indirect (computed) control transfers</a:t>
            </a:r>
          </a:p>
          <a:p>
            <a:pPr lvl="1"/>
            <a:r>
              <a:rPr lang="en-US" altLang="en-US" smtClean="0"/>
              <a:t>Except for indirect jumps to library functions (done through pointers which are protected by write safety)</a:t>
            </a:r>
          </a:p>
          <a:p>
            <a:pPr lvl="1"/>
            <a:r>
              <a:rPr lang="en-US" altLang="en-US" smtClean="0">
                <a:solidFill>
                  <a:srgbClr val="FF3399"/>
                </a:solidFill>
              </a:rPr>
              <a:t>How is this different from CFI? Hint: think RET address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21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AED56D7-67FC-4560-BA1B-54A9B511E998}" type="slidenum">
              <a:rPr lang="en-US" altLang="en-US" sz="1200">
                <a:latin typeface="Arial" panose="020B0604020202020204" pitchFamily="34" charset="0"/>
              </a:rPr>
              <a:pPr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WIT: Additional Protections</a:t>
            </a:r>
            <a:endParaRPr lang="en-US" altLang="en-US" sz="240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Change layout of stack frames to segregate safe and unsafe local variables</a:t>
            </a:r>
          </a:p>
          <a:p>
            <a:r>
              <a:rPr lang="en-US" altLang="en-US" smtClean="0"/>
              <a:t>Surround unsafe objects by guards/canaries</a:t>
            </a:r>
          </a:p>
          <a:p>
            <a:pPr lvl="1"/>
            <a:r>
              <a:rPr lang="en-US" altLang="en-US" smtClean="0">
                <a:solidFill>
                  <a:srgbClr val="FF3399"/>
                </a:solidFill>
              </a:rPr>
              <a:t>What attack is this intended to prevent? How?</a:t>
            </a:r>
          </a:p>
          <a:p>
            <a:r>
              <a:rPr lang="en-US" altLang="en-US" smtClean="0"/>
              <a:t>Wrappers for malloc()/calloc() and free()</a:t>
            </a:r>
          </a:p>
          <a:p>
            <a:pPr lvl="1"/>
            <a:r>
              <a:rPr lang="en-US" altLang="en-US" smtClean="0"/>
              <a:t>malloc() assigns color to newly allocated memory</a:t>
            </a:r>
          </a:p>
          <a:p>
            <a:pPr lvl="1"/>
            <a:r>
              <a:rPr lang="en-US" altLang="en-US" smtClean="0"/>
              <a:t>free() is complicated</a:t>
            </a:r>
          </a:p>
          <a:p>
            <a:pPr lvl="2"/>
            <a:r>
              <a:rPr lang="en-US" altLang="en-US" smtClean="0"/>
              <a:t>Has the same (statically computed) color as the freed object</a:t>
            </a:r>
          </a:p>
          <a:p>
            <a:pPr lvl="2"/>
            <a:r>
              <a:rPr lang="en-US" altLang="en-US" smtClean="0"/>
              <a:t>At runtime, treated as an unsafe write to this object</a:t>
            </a:r>
          </a:p>
          <a:p>
            <a:pPr lvl="2"/>
            <a:r>
              <a:rPr lang="en-US" altLang="en-US" smtClean="0"/>
              <a:t>Reset color of object to 0 </a:t>
            </a:r>
            <a:r>
              <a:rPr lang="en-US" altLang="en-US" smtClean="0">
                <a:solidFill>
                  <a:srgbClr val="FF3399"/>
                </a:solidFill>
              </a:rPr>
              <a:t>– what attack does this prevent?</a:t>
            </a:r>
          </a:p>
          <a:p>
            <a:pPr lvl="2"/>
            <a:r>
              <a:rPr lang="en-US" altLang="en-US" smtClean="0"/>
              <a:t>Several other subtle details and checks – read the paper!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527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CB6B168-49DA-4946-9556-E8FF468A0A4D}" type="slidenum">
              <a:rPr lang="en-US" altLang="en-US" sz="1200">
                <a:latin typeface="Arial" panose="020B0604020202020204" pitchFamily="34" charset="0"/>
              </a:rPr>
              <a:pPr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WIT: Handling Libraries</a:t>
            </a:r>
            <a:endParaRPr lang="en-US" altLang="en-US" sz="240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Basic WIT doesn’t work for libraries </a:t>
            </a:r>
            <a:r>
              <a:rPr lang="en-US" altLang="en-US" smtClean="0">
                <a:solidFill>
                  <a:srgbClr val="FF3399"/>
                </a:solidFill>
              </a:rPr>
              <a:t>(why?)</a:t>
            </a:r>
          </a:p>
          <a:p>
            <a:r>
              <a:rPr lang="en-US" altLang="en-US" smtClean="0"/>
              <a:t>Instead, assign the same, standard color to all unsafe objects allocated by library functions and surround them by guards</a:t>
            </a:r>
          </a:p>
          <a:p>
            <a:pPr lvl="1"/>
            <a:r>
              <a:rPr lang="en-US" altLang="en-US" smtClean="0"/>
              <a:t>Different from the colors of safe objects and guards</a:t>
            </a:r>
          </a:p>
          <a:p>
            <a:pPr lvl="1"/>
            <a:r>
              <a:rPr lang="en-US" altLang="en-US" smtClean="0"/>
              <a:t>Prevents buffer overflows</a:t>
            </a:r>
          </a:p>
          <a:p>
            <a:pPr lvl="1"/>
            <a:r>
              <a:rPr lang="en-US" altLang="en-US" smtClean="0">
                <a:solidFill>
                  <a:srgbClr val="FF3399"/>
                </a:solidFill>
              </a:rPr>
              <a:t>What attack does this </a:t>
            </a:r>
            <a:r>
              <a:rPr lang="en-US" altLang="en-US" u="sng" smtClean="0">
                <a:solidFill>
                  <a:srgbClr val="FF3399"/>
                </a:solidFill>
              </a:rPr>
              <a:t>not</a:t>
            </a:r>
            <a:r>
              <a:rPr lang="en-US" altLang="en-US" smtClean="0">
                <a:solidFill>
                  <a:srgbClr val="FF3399"/>
                </a:solidFill>
              </a:rPr>
              <a:t> prevent?</a:t>
            </a:r>
          </a:p>
          <a:p>
            <a:r>
              <a:rPr lang="en-US" altLang="en-US" smtClean="0"/>
              <a:t>Wrappers for memory copying functions</a:t>
            </a:r>
          </a:p>
          <a:p>
            <a:pPr lvl="1"/>
            <a:r>
              <a:rPr lang="en-US" altLang="en-US" smtClean="0"/>
              <a:t>For example, memcpy() and strcpy()</a:t>
            </a:r>
          </a:p>
          <a:p>
            <a:pPr lvl="1"/>
            <a:r>
              <a:rPr lang="en-US" altLang="en-US" smtClean="0"/>
              <a:t>Receive color of the destination as an extra argument, check at runtime that it matches static color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390" y="1143000"/>
            <a:ext cx="33296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Helvetica"/>
                <a:cs typeface="Helvetica"/>
              </a:rPr>
              <a:t>Slide source: </a:t>
            </a:r>
            <a:r>
              <a:rPr lang="en-US" dirty="0" err="1" smtClean="0">
                <a:latin typeface="Helvetica"/>
                <a:cs typeface="Helvetica"/>
              </a:rPr>
              <a:t>Vitaly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Shmatikov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377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599"/>
            <a:ext cx="5486400" cy="12118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Four: A Group Exercise</a:t>
            </a:r>
            <a:endParaRPr lang="en-US" sz="32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38</a:t>
            </a:fld>
            <a:endParaRPr lang="en-US"/>
          </a:p>
        </p:txBody>
      </p:sp>
      <p:pic>
        <p:nvPicPr>
          <p:cNvPr id="5122" name="Picture 2" descr="Image result for group of cat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607149"/>
            <a:ext cx="5658952" cy="41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8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reference monitors!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146" name="Picture 2" descr="Image result for to the rescu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83" y="1600199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Desired safety property: </a:t>
            </a:r>
            <a:r>
              <a:rPr lang="en-US" dirty="0" smtClean="0"/>
              <a:t>Jean never goes on AOL Instant Messenger.</a:t>
            </a:r>
          </a:p>
          <a:p>
            <a:r>
              <a:rPr lang="en-US" b="1" dirty="0" smtClean="0"/>
              <a:t>Enforcement mechanism: </a:t>
            </a:r>
            <a:r>
              <a:rPr lang="en-US" dirty="0" smtClean="0"/>
              <a:t>Operating system and browser enforce the policy.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automata for example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59" y="2350611"/>
            <a:ext cx="3173731" cy="20008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94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correct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Complete mediation.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Isolation.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9218" name="Picture 2" descr="Image result for abstraction barr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" y="1600173"/>
            <a:ext cx="6785670" cy="452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system?</a:t>
            </a:r>
          </a:p>
          <a:p>
            <a:r>
              <a:rPr lang="en-US" dirty="0" smtClean="0"/>
              <a:t>Browser?</a:t>
            </a:r>
          </a:p>
          <a:p>
            <a:r>
              <a:rPr lang="en-US" dirty="0" smtClean="0"/>
              <a:t>Other mechanisms of information release?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65" y="1600200"/>
            <a:ext cx="6120902" cy="45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4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1595163"/>
            <a:ext cx="5747657" cy="45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6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599"/>
            <a:ext cx="5486400" cy="12118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Leftovers from Lecture 5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4</a:t>
            </a:fld>
            <a:endParaRPr lang="en-US"/>
          </a:p>
        </p:txBody>
      </p:sp>
      <p:sp>
        <p:nvSpPr>
          <p:cNvPr id="4" name="AutoShape 2" descr="Image result for cat watching you"/>
          <p:cNvSpPr>
            <a:spLocks noGrp="1" noChangeAspect="1" noChangeArrowheads="1"/>
          </p:cNvSpPr>
          <p:nvPr>
            <p:ph type="pic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Image result for leftovers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612774"/>
            <a:ext cx="54864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correctly enforce a policy, we must assume:</a:t>
            </a:r>
          </a:p>
          <a:p>
            <a:pPr lvl="1"/>
            <a:r>
              <a:rPr lang="en-US" dirty="0" smtClean="0"/>
              <a:t>Input symbols correspond to actual execution.</a:t>
            </a:r>
          </a:p>
          <a:p>
            <a:pPr lvl="1"/>
            <a:r>
              <a:rPr lang="en-US" dirty="0" smtClean="0"/>
              <a:t>Transitions correspond to automaton’s true transition function.</a:t>
            </a:r>
          </a:p>
          <a:p>
            <a:r>
              <a:rPr lang="en-US" dirty="0" smtClean="0"/>
              <a:t>If target corrects mechanism, it can violate these assumptions.</a:t>
            </a:r>
          </a:p>
          <a:p>
            <a:r>
              <a:rPr lang="en-US" dirty="0" smtClean="0"/>
              <a:t>Address with two strategies:</a:t>
            </a:r>
          </a:p>
          <a:p>
            <a:pPr lvl="1"/>
            <a:r>
              <a:rPr lang="en-US" b="1" dirty="0" smtClean="0"/>
              <a:t>Isolation: </a:t>
            </a:r>
            <a:r>
              <a:rPr lang="en-US" dirty="0" smtClean="0"/>
              <a:t>target must be unable to write to internal representation of automaton.</a:t>
            </a:r>
          </a:p>
          <a:p>
            <a:pPr lvl="1"/>
            <a:r>
              <a:rPr lang="en-US" b="1" dirty="0" smtClean="0"/>
              <a:t>Complete mediation: </a:t>
            </a:r>
            <a:r>
              <a:rPr lang="en-US" dirty="0" smtClean="0"/>
              <a:t>make sure all aspects of execution that might generate input symbols are covered by implementation.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correct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Goal: Show that when </a:t>
            </a:r>
            <a:r>
              <a:rPr lang="en-US" i="1" dirty="0" smtClean="0"/>
              <a:t>S</a:t>
            </a:r>
            <a:r>
              <a:rPr lang="en-US" dirty="0" smtClean="0"/>
              <a:t> executes under enforcement of SA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S </a:t>
            </a:r>
            <a:r>
              <a:rPr lang="en-US" dirty="0" smtClean="0"/>
              <a:t>terminates when its execution violates </a:t>
            </a:r>
            <a:r>
              <a:rPr lang="en-US" i="1" dirty="0" smtClean="0"/>
              <a:t>P</a:t>
            </a:r>
            <a:endParaRPr lang="en-US" dirty="0" smtClean="0"/>
          </a:p>
          <a:p>
            <a:r>
              <a:rPr lang="en-US" i="1" dirty="0" smtClean="0"/>
              <a:t>S </a:t>
            </a:r>
            <a:r>
              <a:rPr lang="en-US" dirty="0" smtClean="0"/>
              <a:t>continues to execute otherwise</a:t>
            </a:r>
          </a:p>
          <a:p>
            <a:pPr marL="0" indent="0">
              <a:buNone/>
            </a:pPr>
            <a:r>
              <a:rPr lang="en-US" dirty="0" smtClean="0"/>
              <a:t>This requires a proof that the implementation satisfies: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 mediation.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control.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Isolation.</a:t>
            </a:r>
          </a:p>
          <a:p>
            <a:pPr marL="0" indent="0">
              <a:buNone/>
            </a:pPr>
            <a:r>
              <a:rPr lang="en-US" dirty="0" smtClean="0"/>
              <a:t>Later, we will see how different implementation strategies lead to different kinds of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pragmatics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Two mechanisms are needed to implement SA:</a:t>
            </a:r>
          </a:p>
          <a:p>
            <a:r>
              <a:rPr lang="en-US" b="1" dirty="0" smtClean="0"/>
              <a:t>Input read: </a:t>
            </a:r>
            <a:r>
              <a:rPr lang="en-US" dirty="0" smtClean="0"/>
              <a:t>Determines that an input symbol has been produced by the target and forwards that symbol to the automaton simulation.</a:t>
            </a:r>
            <a:endParaRPr lang="en-US" b="1" dirty="0" smtClean="0"/>
          </a:p>
          <a:p>
            <a:r>
              <a:rPr lang="en-US" b="1" dirty="0" smtClean="0"/>
              <a:t>Transition: </a:t>
            </a:r>
            <a:r>
              <a:rPr lang="en-US" dirty="0" smtClean="0"/>
              <a:t>Determines whether the automaton can make a transition on a given input symbol, and if so, executes that transition by updating automaton state effectively.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These implementations affect correctness and performance!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599"/>
            <a:ext cx="5486400" cy="12118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One: The Reference Monitor Framework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© 2017 M. Fredrikson, J. Yang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C843-46BD-5C4C-8A63-BAED21B4BD5E}" type="slidenum">
              <a:rPr lang="en-US" smtClean="0"/>
              <a:t>8</a:t>
            </a:fld>
            <a:endParaRPr lang="en-US"/>
          </a:p>
        </p:txBody>
      </p:sp>
      <p:sp>
        <p:nvSpPr>
          <p:cNvPr id="4" name="AutoShape 2" descr="Image result for cat watching you"/>
          <p:cNvSpPr>
            <a:spLocks noGrp="1" noChangeAspect="1" noChangeArrowheads="1"/>
          </p:cNvSpPr>
          <p:nvPr>
            <p:ph type="pic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cat watching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365" y="1090612"/>
            <a:ext cx="5520246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lecture-template.potx</Template>
  <TotalTime>10909</TotalTime>
  <Words>2444</Words>
  <Application>Microsoft Office PowerPoint</Application>
  <PresentationFormat>On-screen Show (4:3)</PresentationFormat>
  <Paragraphs>348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Helvetica</vt:lpstr>
      <vt:lpstr>Symbol</vt:lpstr>
      <vt:lpstr>Tahoma</vt:lpstr>
      <vt:lpstr>Times New Roman</vt:lpstr>
      <vt:lpstr>Wingdings</vt:lpstr>
      <vt:lpstr>lecture-template</vt:lpstr>
      <vt:lpstr>Software Foundations of Security and Privacy (15-316, spring 2017) Lecture 6: Inline Reference Monitors</vt:lpstr>
      <vt:lpstr>A tale of monitoring…</vt:lpstr>
      <vt:lpstr>How this relates to our class</vt:lpstr>
      <vt:lpstr>Solution: reference monitors!</vt:lpstr>
      <vt:lpstr>Leftovers from Lecture 5</vt:lpstr>
      <vt:lpstr>Mechanism integrity</vt:lpstr>
      <vt:lpstr>Proving correct enforcement</vt:lpstr>
      <vt:lpstr>More pragmatics</vt:lpstr>
      <vt:lpstr>Part One: The Reference Monitor Framework</vt:lpstr>
      <vt:lpstr>Recap: reference monitors</vt:lpstr>
      <vt:lpstr>Reference monitor implementations</vt:lpstr>
      <vt:lpstr>OS as a reference monitor</vt:lpstr>
      <vt:lpstr>Validity checks</vt:lpstr>
      <vt:lpstr>Inline reference monitors</vt:lpstr>
      <vt:lpstr>Implementing IRMs by program modification</vt:lpstr>
      <vt:lpstr>Challenges in implementing IRMs</vt:lpstr>
      <vt:lpstr>IRM enforcement advantages</vt:lpstr>
      <vt:lpstr>Efficient IRM enforcement</vt:lpstr>
      <vt:lpstr>Example IRM rewriting</vt:lpstr>
      <vt:lpstr>Part Two: From Policies to Reference Monitors</vt:lpstr>
      <vt:lpstr>Enforceable security policies</vt:lpstr>
      <vt:lpstr>Some definitions</vt:lpstr>
      <vt:lpstr>Which are safety properties?</vt:lpstr>
      <vt:lpstr>Some different kinds of safety</vt:lpstr>
      <vt:lpstr>Policy enforcement</vt:lpstr>
      <vt:lpstr>Part Three: Examples of Reference Monitors</vt:lpstr>
      <vt:lpstr>CFI: control-flow integrity</vt:lpstr>
      <vt:lpstr>CFI: Binary Instrumentation</vt:lpstr>
      <vt:lpstr>CFG Example</vt:lpstr>
      <vt:lpstr>CFI: Control Flow Enforcement</vt:lpstr>
      <vt:lpstr>CFI: Example of Instrumentation</vt:lpstr>
      <vt:lpstr>CFI: Preventing Circumvention</vt:lpstr>
      <vt:lpstr>CFI: Security Guarantees</vt:lpstr>
      <vt:lpstr>WIT: Write Integrity Testing</vt:lpstr>
      <vt:lpstr>WIT: Write Safety Analysis</vt:lpstr>
      <vt:lpstr>WIT: Runtime Checks</vt:lpstr>
      <vt:lpstr>WIT: Additional Protections</vt:lpstr>
      <vt:lpstr>WIT: Handling Libraries</vt:lpstr>
      <vt:lpstr>Part Four: A Group Exercise</vt:lpstr>
      <vt:lpstr>Example from introduction</vt:lpstr>
      <vt:lpstr>Security automata for example</vt:lpstr>
      <vt:lpstr>Proving correct enforcement</vt:lpstr>
      <vt:lpstr>Discussion: levels of abstraction</vt:lpstr>
      <vt:lpstr>Implementation plan?</vt:lpstr>
      <vt:lpstr>Further reading</vt:lpstr>
      <vt:lpstr>Further reading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 Jia</dc:creator>
  <cp:lastModifiedBy>Jean</cp:lastModifiedBy>
  <cp:revision>1186</cp:revision>
  <dcterms:created xsi:type="dcterms:W3CDTF">2015-12-28T21:59:06Z</dcterms:created>
  <dcterms:modified xsi:type="dcterms:W3CDTF">2017-02-03T01:02:04Z</dcterms:modified>
</cp:coreProperties>
</file>