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6" r:id="rId3"/>
    <p:sldId id="294" r:id="rId4"/>
    <p:sldId id="278" r:id="rId5"/>
    <p:sldId id="279" r:id="rId6"/>
    <p:sldId id="280" r:id="rId7"/>
    <p:sldId id="268" r:id="rId8"/>
    <p:sldId id="281" r:id="rId9"/>
    <p:sldId id="286" r:id="rId10"/>
    <p:sldId id="303" r:id="rId11"/>
    <p:sldId id="297" r:id="rId12"/>
    <p:sldId id="304" r:id="rId13"/>
    <p:sldId id="305" r:id="rId14"/>
    <p:sldId id="306" r:id="rId15"/>
    <p:sldId id="295" r:id="rId16"/>
    <p:sldId id="307" r:id="rId17"/>
    <p:sldId id="308" r:id="rId18"/>
    <p:sldId id="309" r:id="rId19"/>
    <p:sldId id="285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" initials="J" lastIdx="1" clrIdx="0">
    <p:extLst>
      <p:ext uri="{19B8F6BF-5375-455C-9EA6-DF929625EA0E}">
        <p15:presenceInfo xmlns:p15="http://schemas.microsoft.com/office/powerpoint/2012/main" userId="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2" autoAdjust="0"/>
    <p:restoredTop sz="84196" autoAdjust="0"/>
  </p:normalViewPr>
  <p:slideViewPr>
    <p:cSldViewPr snapToGrid="0" snapToObjects="1">
      <p:cViewPr varScale="1">
        <p:scale>
          <a:sx n="86" d="100"/>
          <a:sy n="86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12: </a:t>
            </a:r>
            <a:r>
              <a:rPr lang="en-US" sz="4000" dirty="0" smtClean="0"/>
              <a:t>Information Flow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Combining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, Charles} </a:t>
            </a:r>
            <a:r>
              <a:rPr lang="en-US" altLang="en-US" dirty="0">
                <a:solidFill>
                  <a:schemeClr val="tx2"/>
                </a:solidFill>
              </a:rPr>
              <a:t>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{??}</a:t>
            </a:r>
            <a:r>
              <a:rPr lang="en-US" dirty="0" smtClean="0">
                <a:solidFill>
                  <a:schemeClr val="tx2"/>
                </a:solidFill>
              </a:rPr>
              <a:t> z;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z = x +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21760"/>
            <a:ext cx="800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Q: </a:t>
            </a:r>
            <a:r>
              <a:rPr lang="en-US" sz="2800" dirty="0" smtClean="0">
                <a:latin typeface="Helvetica"/>
                <a:cs typeface="Helvetica"/>
              </a:rPr>
              <a:t>What label does z need in order for this flow to be allowed?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785360"/>
            <a:ext cx="800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A: </a:t>
            </a:r>
            <a:r>
              <a:rPr lang="en-US" sz="2800" dirty="0" smtClean="0">
                <a:latin typeface="Helvetica"/>
                <a:cs typeface="Helvetica"/>
              </a:rPr>
              <a:t>What label does z need in order for this flow to be allowed?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30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F6E1B64-8C77-4E75-8F6A-1223016E60F0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Label Lattice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869950" y="2205038"/>
            <a:ext cx="1571625" cy="1036637"/>
            <a:chOff x="2036" y="1485"/>
            <a:chExt cx="990" cy="653"/>
          </a:xfrm>
        </p:grpSpPr>
        <p:sp>
          <p:nvSpPr>
            <p:cNvPr id="26662" name="Text Box 4"/>
            <p:cNvSpPr txBox="1">
              <a:spLocks noChangeArrowheads="1"/>
            </p:cNvSpPr>
            <p:nvPr/>
          </p:nvSpPr>
          <p:spPr bwMode="auto">
            <a:xfrm>
              <a:off x="2036" y="177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join</a:t>
              </a:r>
            </a:p>
          </p:txBody>
        </p:sp>
        <p:sp>
          <p:nvSpPr>
            <p:cNvPr id="26663" name="Text Box 5"/>
            <p:cNvSpPr txBox="1">
              <a:spLocks noChangeArrowheads="1"/>
            </p:cNvSpPr>
            <p:nvPr/>
          </p:nvSpPr>
          <p:spPr bwMode="auto">
            <a:xfrm>
              <a:off x="2047" y="1485"/>
              <a:ext cx="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>
                  <a:solidFill>
                    <a:schemeClr val="accent2"/>
                  </a:solidFill>
                  <a:sym typeface="Symbol" panose="05050102010706020507" pitchFamily="18" charset="2"/>
                </a:rPr>
                <a:t></a:t>
              </a:r>
              <a:r>
                <a:rPr lang="en-US" altLang="en-US" sz="3200">
                  <a:solidFill>
                    <a:schemeClr val="accent2"/>
                  </a:solidFill>
                  <a:sym typeface="TeX Math Symbols"/>
                </a:rPr>
                <a:t> </a:t>
              </a:r>
              <a:r>
                <a:rPr lang="en-US" altLang="en-US" sz="3200">
                  <a:solidFill>
                    <a:schemeClr val="tx1"/>
                  </a:solidFill>
                  <a:sym typeface="TeX Math Symbols"/>
                </a:rPr>
                <a:t>order</a:t>
              </a:r>
            </a:p>
          </p:txBody>
        </p:sp>
      </p:grp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334000" y="5867400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{}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170238" y="5105400"/>
            <a:ext cx="2801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{Alice:Bob,Charles}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157913" y="5105400"/>
            <a:ext cx="239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 Bob,Eve}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943475" y="3200400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{Alice:}</a:t>
            </a:r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648200" y="5562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5562600" y="5562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5715000" y="5486400"/>
            <a:ext cx="3048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572000" y="45720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 flipV="1">
            <a:off x="5486400" y="3657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 flipV="1">
            <a:off x="5562600" y="4572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3200400" y="41910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7543800" y="41148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2514600" y="5486400"/>
            <a:ext cx="2895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3429000" y="4648200"/>
            <a:ext cx="1143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H="1">
            <a:off x="6477000" y="4724400"/>
            <a:ext cx="1066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4572000" y="28956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H="1">
            <a:off x="5486400" y="28956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 flipH="1">
            <a:off x="5638800" y="28956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3352800" y="28956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5272088" y="1600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</a:t>
            </a:r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 flipV="1">
            <a:off x="4572000" y="20574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 flipH="1" flipV="1">
            <a:off x="5486400" y="20574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 flipH="1" flipV="1">
            <a:off x="5638800" y="2057400"/>
            <a:ext cx="190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 flipV="1">
            <a:off x="3352800" y="2057400"/>
            <a:ext cx="1981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31242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4343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60198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7391400" y="2362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2827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Labels higher in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the lattice are more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restrictive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4654550" y="4191000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{Alice:Bob}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2286000" y="5029200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0" name="Text Box 37"/>
          <p:cNvSpPr txBox="1">
            <a:spLocks noChangeArrowheads="1"/>
          </p:cNvSpPr>
          <p:nvPr/>
        </p:nvSpPr>
        <p:spPr bwMode="auto">
          <a:xfrm>
            <a:off x="8482013" y="50292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6661" name="Text Box 38"/>
          <p:cNvSpPr txBox="1">
            <a:spLocks noChangeArrowheads="1"/>
          </p:cNvSpPr>
          <p:nvPr/>
        </p:nvSpPr>
        <p:spPr bwMode="auto">
          <a:xfrm>
            <a:off x="5302250" y="459105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24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b = 4;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971800" cy="1219200"/>
          </a:xfrm>
          <a:prstGeom prst="wedgeRectCallout">
            <a:avLst>
              <a:gd name="adj1" fmla="val -21847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This assignment leaks information contained in program counter (PC)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05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b = 4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334000" y="5257800"/>
            <a:ext cx="2808288" cy="1219200"/>
          </a:xfrm>
          <a:prstGeom prst="wedgeRectCallout">
            <a:avLst>
              <a:gd name="adj1" fmla="val -22356"/>
              <a:gd name="adj2" fmla="val -80597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To assign to variable with label </a:t>
            </a:r>
            <a:r>
              <a:rPr lang="en-US" altLang="en-US" sz="2000">
                <a:solidFill>
                  <a:schemeClr val="hlink"/>
                </a:solidFill>
              </a:rPr>
              <a:t>X</a:t>
            </a:r>
            <a:r>
              <a:rPr lang="en-US" altLang="en-US" sz="2000">
                <a:solidFill>
                  <a:schemeClr val="tx1"/>
                </a:solidFill>
              </a:rPr>
              <a:t>, must have </a:t>
            </a:r>
            <a:r>
              <a:rPr lang="en-US" altLang="en-US" sz="2000">
                <a:solidFill>
                  <a:schemeClr val="hlink"/>
                </a:solidFill>
              </a:rPr>
              <a:t>PC </a:t>
            </a:r>
            <a:r>
              <a:rPr lang="en-US" altLang="en-US" sz="200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000">
                <a:solidFill>
                  <a:schemeClr val="hlink"/>
                </a:solidFill>
                <a:sym typeface="TeX Math Symbols"/>
              </a:rPr>
              <a:t> X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295400" y="2667000"/>
            <a:ext cx="4349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86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Implicit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257800" y="5334000"/>
            <a:ext cx="2808288" cy="1219200"/>
          </a:xfrm>
          <a:prstGeom prst="wedgeRectCallout">
            <a:avLst>
              <a:gd name="adj1" fmla="val -20208"/>
              <a:gd name="adj2" fmla="val -79690"/>
            </a:avLst>
          </a:prstGeom>
          <a:solidFill>
            <a:srgbClr val="CCEC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Effects inside function can leak information about program counter</a:t>
            </a:r>
            <a:endParaRPr lang="en-US" altLang="en-US" sz="2000">
              <a:solidFill>
                <a:schemeClr val="hlink"/>
              </a:solidFill>
              <a:sym typeface="TeX Math Symbol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3050" y="1600200"/>
            <a:ext cx="2393950" cy="2046288"/>
            <a:chOff x="212" y="2544"/>
            <a:chExt cx="1508" cy="128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6" y="2544"/>
              <a:ext cx="1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{Alice:; Bob:}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60" y="3583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{}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2" y="3072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{Alice:}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4" y="307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</a:rPr>
                <a:t>{Bob:}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08" y="2784"/>
              <a:ext cx="777" cy="816"/>
              <a:chOff x="4128" y="2208"/>
              <a:chExt cx="960" cy="1008"/>
            </a:xfrm>
          </p:grpSpPr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460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 flipV="1">
                <a:off x="460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4128" y="2208"/>
                <a:ext cx="48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930775" y="3886200"/>
            <a:ext cx="321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if (a &gt; 0) then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    </a:t>
            </a:r>
            <a:r>
              <a:rPr lang="en-US" altLang="en-US" sz="3200">
                <a:solidFill>
                  <a:schemeClr val="hlink"/>
                </a:solidFill>
              </a:rPr>
              <a:t>f(4)</a:t>
            </a:r>
            <a:r>
              <a:rPr lang="en-US" altLang="en-US" sz="3200">
                <a:solidFill>
                  <a:schemeClr val="tx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}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4930775" y="2133600"/>
            <a:ext cx="249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{Alice:}</a:t>
            </a:r>
            <a:r>
              <a:rPr lang="en-US" altLang="en-US" sz="3200">
                <a:solidFill>
                  <a:schemeClr val="tx1"/>
                </a:solidFill>
              </a:rPr>
              <a:t>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int</a:t>
            </a:r>
            <a:r>
              <a:rPr lang="en-US" altLang="en-US" sz="3200">
                <a:solidFill>
                  <a:schemeClr val="accent2"/>
                </a:solidFill>
              </a:rPr>
              <a:t>{Bob:}</a:t>
            </a:r>
            <a:r>
              <a:rPr lang="en-US" altLang="en-US" sz="3200">
                <a:solidFill>
                  <a:schemeClr val="tx1"/>
                </a:solidFill>
              </a:rPr>
              <a:t>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...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1684338" y="2743200"/>
            <a:ext cx="3779837" cy="3486150"/>
            <a:chOff x="979" y="1008"/>
            <a:chExt cx="2381" cy="2196"/>
          </a:xfrm>
        </p:grpSpPr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824" y="1008"/>
              <a:ext cx="9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u="sng">
                  <a:solidFill>
                    <a:schemeClr val="accent2"/>
                  </a:solidFill>
                </a:rPr>
                <a:t>PC label</a:t>
              </a:r>
              <a:r>
                <a:rPr lang="en-US" altLang="en-US" sz="2800">
                  <a:solidFill>
                    <a:schemeClr val="accent2"/>
                  </a:solidFill>
                </a:rPr>
                <a:t>                    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979" y="1536"/>
              <a:ext cx="1878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          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  <a:r>
                <a:rPr lang="en-US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</a:t>
              </a:r>
              <a:r>
                <a:rPr lang="en-US" altLang="en-US">
                  <a:solidFill>
                    <a:schemeClr val="accent2"/>
                  </a:solidFill>
                </a:rPr>
                <a:t>{Alice:}={Alice:}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{}</a:t>
              </a:r>
            </a:p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784" y="16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2784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2784" y="28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60" y="1143000"/>
            <a:ext cx="15636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Zdancewic</a:t>
            </a:r>
            <a:r>
              <a:rPr lang="en-US" altLang="en-US" sz="20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Two: Formalizing the Security Lattice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Image result for cat 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Lattice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security lattice</a:t>
                </a:r>
                <a:r>
                  <a:rPr lang="en-US" dirty="0" smtClean="0"/>
                  <a:t> is a five-tuple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 smtClean="0"/>
                  <a:t>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is a set of security classes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partial order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least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least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is the least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65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Lattice for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Policy: no high-security flows to low-variables.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 smtClean="0"/>
                  <a:t> is “high”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“low”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91255"/>
                <a:ext cx="8229600" cy="1615190"/>
              </a:xfrm>
              <a:blipFill>
                <a:blip r:embed="rId2"/>
                <a:stretch>
                  <a:fillRect l="-1481" t="-4151" b="-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7" y="1723869"/>
                <a:ext cx="5246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4564505" y="2308644"/>
            <a:ext cx="17774" cy="93600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62" y="3256735"/>
                <a:ext cx="5246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 smtClean="0"/>
                  <a:t>The partial order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 means “can flow to.”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8" y="5677485"/>
                <a:ext cx="8229600" cy="531586"/>
              </a:xfrm>
              <a:prstGeom prst="rect">
                <a:avLst/>
              </a:prstGeom>
              <a:blipFill>
                <a:blip r:embed="rId5"/>
                <a:stretch>
                  <a:fillRect l="-1556" t="-11364" b="-2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82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and Integrity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Policy: no high flows to low, no trusted flows to untrusted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high,”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smtClean="0"/>
                  <a:t>low,”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“untrusted,”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“trusted”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06530"/>
                <a:ext cx="8229600" cy="2049820"/>
              </a:xfrm>
              <a:blipFill>
                <a:blip r:embed="rId2"/>
                <a:stretch>
                  <a:fillRect l="-1407" t="-6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6" y="1723869"/>
                <a:ext cx="7417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𝐿𝑇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46" y="3439599"/>
                <a:ext cx="7417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cs typeface="Helvetica"/>
                        </a:rPr>
                        <m:t>𝐿𝑈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9" y="2544586"/>
                <a:ext cx="74177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Helvetica"/>
                        </a:rPr>
                        <m:t>𝐻𝑇</m:t>
                      </m:r>
                    </m:oMath>
                  </m:oMathPara>
                </a14:m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36" y="2544585"/>
                <a:ext cx="7417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>
            <a:off x="3906430" y="2269113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70273" y="2269113"/>
            <a:ext cx="547863" cy="34344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06430" y="3049184"/>
            <a:ext cx="514960" cy="41092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03176" y="3098295"/>
            <a:ext cx="514960" cy="363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40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A Type System for Information Flow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pic>
        <p:nvPicPr>
          <p:cNvPr id="3076" name="Picture 4" descr="Image result for cats whisp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04" y="612775"/>
            <a:ext cx="63975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why we need more than access control.</a:t>
            </a:r>
          </a:p>
          <a:p>
            <a:r>
              <a:rPr lang="en-US" dirty="0" smtClean="0"/>
              <a:t>Process-based decentralized information flow control.</a:t>
            </a:r>
          </a:p>
          <a:p>
            <a:r>
              <a:rPr lang="en-US" dirty="0" smtClean="0"/>
              <a:t>How we can make reference monitors for information flow, even though it’s not a safety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Imperative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+mj-lt"/>
                  </a:rPr>
                  <a:t>Arithmetic expressions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𝐴𝐸𝑥𝑝</m:t>
                    </m:r>
                  </m:oMath>
                </a14:m>
                <a:r>
                  <a:rPr lang="en-US" sz="2800" dirty="0" smtClean="0"/>
                  <a:t> ::=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Var</a:t>
                </a:r>
                <a:endParaRPr lang="en-US" sz="28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 smtClean="0"/>
                  <a:t>                   |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4730"/>
                <a:ext cx="8229600" cy="1597743"/>
              </a:xfrm>
              <a:blipFill>
                <a:blip r:embed="rId2"/>
                <a:stretch>
                  <a:fillRect l="-1481" t="-4198" b="-7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Boolean expressions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𝐵𝐸𝑥𝑝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057633"/>
                <a:ext cx="8229600" cy="1285564"/>
              </a:xfrm>
              <a:prstGeom prst="rect">
                <a:avLst/>
              </a:prstGeom>
              <a:blipFill>
                <a:blip r:embed="rId3"/>
                <a:stretch>
                  <a:fillRect l="-1556" t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b="1" dirty="0" smtClean="0">
                    <a:latin typeface="+mj-lt"/>
                  </a:rPr>
                  <a:t>Commands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𝐶𝑜𝑚</m:t>
                    </m:r>
                  </m:oMath>
                </a14:m>
                <a:r>
                  <a:rPr lang="en-US" sz="2800" dirty="0" smtClean="0"/>
                  <a:t>    ::=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charset="2"/>
                  <a:buNone/>
                </a:pPr>
                <a:r>
                  <a:rPr lang="en-US" sz="28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𝐞𝐥𝐬𝐞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6" y="4308990"/>
                <a:ext cx="8229600" cy="2386780"/>
              </a:xfrm>
              <a:prstGeom prst="rect">
                <a:avLst/>
              </a:prstGeom>
              <a:blipFill>
                <a:blip r:embed="rId4"/>
                <a:stretch>
                  <a:fillRect l="-1556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13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States are mappings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26806"/>
              </a:xfrm>
              <a:blipFill>
                <a:blip r:embed="rId2"/>
                <a:stretch>
                  <a:fillRect l="-1481" t="-1078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800" dirty="0" smtClean="0"/>
                  <a:t>Expression evaluation happens with the </a:t>
                </a:r>
                <a:r>
                  <a:rPr lang="en-US" sz="2800" i="1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5" y="2283543"/>
                <a:ext cx="8229600" cy="961102"/>
              </a:xfrm>
              <a:prstGeom prst="rect">
                <a:avLst/>
              </a:prstGeom>
              <a:blipFill>
                <a:blip r:embed="rId3"/>
                <a:stretch>
                  <a:fillRect l="-1481" t="-700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4" y="3849329"/>
                <a:ext cx="2020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342103" y="3849329"/>
            <a:ext cx="1430594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44" y="3854249"/>
                <a:ext cx="22810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324163" y="3854249"/>
            <a:ext cx="1932038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Helvetica"/>
                            </a:rPr>
                            <m:t>𝐨𝐩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Helvetica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0" y="5185257"/>
                <a:ext cx="46211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1061884" y="5185257"/>
            <a:ext cx="6695768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Helvetica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Helvetic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Helvetic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Helvetica"/>
                      </a:rPr>
                      <m:t>⇓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Helvetica"/>
                    <a:cs typeface="Helvetica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𝐨𝐩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4659233"/>
                <a:ext cx="73004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34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Big-step relation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2214"/>
                <a:ext cx="8229600" cy="522309"/>
              </a:xfrm>
              <a:blipFill>
                <a:blip r:embed="rId2"/>
                <a:stretch>
                  <a:fillRect l="-148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95" y="2079524"/>
                <a:ext cx="3667431" cy="884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𝐬𝐤𝐢𝐩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0" y="2965687"/>
                <a:ext cx="2330244" cy="884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0" y="2962961"/>
                <a:ext cx="3581618" cy="884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9" y="3929249"/>
                <a:ext cx="3392124" cy="884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𝐞𝐥𝐬𝐞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85" y="3921399"/>
                <a:ext cx="3773347" cy="884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4" y="4889153"/>
                <a:ext cx="2863868" cy="884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𝑤h𝑖𝑙𝑒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𝐰𝐡𝐢𝐥𝐞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77" y="4879837"/>
                <a:ext cx="5397899" cy="8849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≤, ⊔, ⊓, ⊥)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a security lattice. A </a:t>
                </a:r>
                <a:r>
                  <a:rPr lang="en-US" i="1" dirty="0" smtClean="0"/>
                  <a:t>type environment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dirty="0" smtClean="0"/>
                  <a:t> for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maps each variable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to a label.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00200"/>
              </a:xfrm>
              <a:blipFill>
                <a:blip r:embed="rId3"/>
                <a:stretch>
                  <a:fillRect l="-1852" t="-4962" r="-1556" b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Additionally,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 contains an additional mapping for the program counter label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0" y="3168445"/>
                <a:ext cx="8229600" cy="1130504"/>
              </a:xfrm>
              <a:prstGeom prst="rect">
                <a:avLst/>
              </a:prstGeom>
              <a:blipFill>
                <a:blip r:embed="rId4"/>
                <a:stretch>
                  <a:fillRect l="-1926" t="-7027" b="-1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dirty="0" smtClean="0"/>
                  <a:t> means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well-typed </a:t>
                </a:r>
                <a:r>
                  <a:rPr lang="en-US" dirty="0"/>
                  <a:t>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Environment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∷ℓ</m:t>
                        </m:r>
                      </m:e>
                    </m:d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, preserves rest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" y="4367978"/>
                <a:ext cx="8229600" cy="1737853"/>
              </a:xfrm>
              <a:prstGeom prst="rect">
                <a:avLst/>
              </a:prstGeom>
              <a:blipFill>
                <a:blip r:embed="rId5"/>
                <a:stretch>
                  <a:fillRect l="-1185" t="-5614" b="-9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04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Noninterference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State Equivalence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Two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to an observer of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,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if and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𝐕𝐚𝐫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≤ℓ⇒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24664"/>
              </a:xfrm>
              <a:blipFill>
                <a:blip r:embed="rId2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b="1" dirty="0" smtClean="0"/>
                  <a:t>Noninterference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 satisfies noninterference at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initial states lead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-equivalent</a:t>
                </a:r>
                <a:r>
                  <a:rPr lang="en-US" sz="2400" dirty="0" smtClean="0"/>
                  <a:t> final states: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⇓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" y="3832120"/>
                <a:ext cx="8229600" cy="1924664"/>
              </a:xfrm>
              <a:prstGeom prst="rect">
                <a:avLst/>
              </a:prstGeom>
              <a:blipFill>
                <a:blip r:embed="rId3"/>
                <a:stretch>
                  <a:fillRect l="-111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79523" y="5043948"/>
            <a:ext cx="94389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7968" y="5506099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Initial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2919" y="5048864"/>
            <a:ext cx="1233946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1364" y="5511015"/>
            <a:ext cx="222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Helvetica"/>
                <a:cs typeface="Helvetica"/>
              </a:rPr>
              <a:t>Final states are state equivalent</a:t>
            </a:r>
            <a:endParaRPr lang="en-US" sz="20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8103" y="2394192"/>
            <a:ext cx="1356851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latin typeface="Helvetica"/>
                    <a:cs typeface="Helvetica"/>
                  </a:rPr>
                  <a:t>Abbreviated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25" y="1434870"/>
                <a:ext cx="2227006" cy="735394"/>
              </a:xfrm>
              <a:prstGeom prst="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Var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err="1" smtClean="0"/>
                  <a:t>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smtClean="0"/>
                  <a:t>True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r>
                  <a:rPr lang="en-US" sz="2400" dirty="0" smtClean="0"/>
                  <a:t>False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5451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charset="2"/>
                  <a:buNone/>
                </a:pPr>
                <a:r>
                  <a:rPr lang="en-US" sz="2400" dirty="0" smtClean="0"/>
                  <a:t>Bin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2652255"/>
                <a:ext cx="8229600" cy="1054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7200" y="3792585"/>
            <a:ext cx="8234517" cy="2298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5≤6+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1" y="3972031"/>
                <a:ext cx="3492908" cy="574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⊢5≤6+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1" y="5595939"/>
                <a:ext cx="370368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66750" y="5642435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1949" y="5393000"/>
            <a:ext cx="70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Bin</a:t>
            </a:r>
            <a:endParaRPr lang="en-US" sz="24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0" y="4919145"/>
                <a:ext cx="1569660" cy="649665"/>
              </a:xfrm>
              <a:prstGeom prst="rect">
                <a:avLst/>
              </a:prstGeom>
              <a:blipFill>
                <a:blip r:embed="rId6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den>
                    </m:f>
                  </m:oMath>
                </a14:m>
                <a:r>
                  <a:rPr lang="en-US" sz="2400" dirty="0" smtClean="0"/>
                  <a:t>Bin	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65" y="5014735"/>
                <a:ext cx="5161961" cy="541880"/>
              </a:xfrm>
              <a:prstGeom prst="rect">
                <a:avLst/>
              </a:prstGeom>
              <a:blipFill>
                <a:blip r:embed="rId7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 smtClean="0"/>
                  <a:t>Int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54" y="4599567"/>
                <a:ext cx="1569660" cy="649665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r>
                  <a:rPr lang="en-US" sz="2400" dirty="0" smtClean="0"/>
                  <a:t>Var</a:t>
                </a: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15" y="4604486"/>
                <a:ext cx="1569660" cy="649345"/>
              </a:xfrm>
              <a:prstGeom prst="rect">
                <a:avLst/>
              </a:prstGeom>
              <a:blipFill>
                <a:blip r:embed="rId9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71" y="5270927"/>
                <a:ext cx="272838" cy="369332"/>
              </a:xfrm>
              <a:prstGeom prst="rect">
                <a:avLst/>
              </a:prstGeom>
              <a:blipFill>
                <a:blip r:embed="rId10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5615053"/>
                <a:ext cx="422785" cy="461665"/>
              </a:xfrm>
              <a:prstGeom prst="rect">
                <a:avLst/>
              </a:prstGeom>
              <a:blipFill>
                <a:blip r:embed="rId11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04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 animBg="1"/>
      <p:bldP spid="10" grpId="0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Rules: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Skip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9" y="1600201"/>
                <a:ext cx="2438400" cy="1054510"/>
              </a:xfrm>
              <a:blipFill>
                <a:blip r:embed="rId2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Asgn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79" y="1678863"/>
                <a:ext cx="4227873" cy="1270814"/>
              </a:xfrm>
              <a:prstGeom prst="rect">
                <a:avLst/>
              </a:prstGeom>
              <a:blipFill>
                <a:blip r:embed="rId3"/>
                <a:stretch>
                  <a:fillRect l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Comp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1" y="2622753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48" y="2553928"/>
                <a:ext cx="5914103" cy="1054510"/>
              </a:xfrm>
              <a:prstGeom prst="rect">
                <a:avLst/>
              </a:prstGeom>
              <a:blipFill>
                <a:blip r:embed="rId5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3798833"/>
                <a:ext cx="7506929" cy="1054510"/>
              </a:xfrm>
              <a:prstGeom prst="rect">
                <a:avLst/>
              </a:prstGeom>
              <a:blipFill>
                <a:blip r:embed="rId6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9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3628101"/>
            <a:ext cx="8234517" cy="2654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/>
              <a:t>Command Typing Rules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Skip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smtClean="0">
                            <a:latin typeface="Cambria Math" panose="02040503050406030204" pitchFamily="18" charset="0"/>
                          </a:rPr>
                          <m:t>𝐬𝐤𝐢𝐩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8" y="4143114"/>
                <a:ext cx="2438400" cy="1054510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Asgn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ℓ⊔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43" y="4201233"/>
                <a:ext cx="3318402" cy="1270814"/>
              </a:xfrm>
              <a:prstGeom prst="rect">
                <a:avLst/>
              </a:prstGeom>
              <a:blipFill>
                <a:blip r:embed="rId3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Comp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6" y="4835102"/>
                <a:ext cx="3195483" cy="1054510"/>
              </a:xfrm>
              <a:prstGeom prst="rect">
                <a:avLst/>
              </a:prstGeom>
              <a:blipFill>
                <a:blip r:embed="rId4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While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84" y="4785919"/>
                <a:ext cx="4353210" cy="1054510"/>
              </a:xfrm>
              <a:prstGeom prst="rect">
                <a:avLst/>
              </a:prstGeom>
              <a:blipFill>
                <a:blip r:embed="rId5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1800" dirty="0" smtClean="0"/>
                  <a:t>If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:ℓ  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⊔ℓ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∷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_2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	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63" y="5482806"/>
                <a:ext cx="5324167" cy="1054510"/>
              </a:xfrm>
              <a:prstGeom prst="rect">
                <a:avLst/>
              </a:prstGeom>
              <a:blipFill>
                <a:blip r:embed="rId6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527460"/>
                <a:ext cx="4133231" cy="496597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8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9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11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12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58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Typing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2" y="1497961"/>
                <a:ext cx="4133231" cy="49659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>
                    <a:cs typeface="Helvetica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𝐢𝐟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𝐭𝐡𝐞𝐧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 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𝐞𝐥𝐬𝐞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≔2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2765878"/>
                <a:ext cx="8275319" cy="747449"/>
              </a:xfrm>
              <a:prstGeom prst="rect">
                <a:avLst/>
              </a:prstGeom>
              <a:blipFill>
                <a:blip r:embed="rId3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Bin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…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" y="2313594"/>
                <a:ext cx="2048314" cy="745397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𝑝𝑐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13764"/>
                <a:ext cx="2197509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Asgn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                 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,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  <a:cs typeface="Helvetica"/>
                          </a:rPr>
                          <m:t>𝐩𝐜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≔1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15" y="2318509"/>
                <a:ext cx="3900201" cy="751488"/>
              </a:xfrm>
              <a:prstGeom prst="rect">
                <a:avLst/>
              </a:prstGeom>
              <a:blipFill>
                <a:blip r:embed="rId6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Helvetica"/>
                  </a:rPr>
                  <a:t>Int</a:t>
                </a:r>
                <a:r>
                  <a:rPr lang="en-US" sz="2400" b="0" dirty="0" smtClean="0">
                    <a:cs typeface="Helvetic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      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Helvetica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⊢1: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Helvetica"/>
                          </a:rPr>
                          <m:t>𝐿</m:t>
                        </m:r>
                      </m:den>
                    </m:f>
                  </m:oMath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73" y="1861629"/>
                <a:ext cx="2048314" cy="688650"/>
              </a:xfrm>
              <a:prstGeom prst="rect">
                <a:avLst/>
              </a:prstGeom>
              <a:blipFill>
                <a:blip r:embed="rId7"/>
                <a:stretch>
                  <a:fillRect l="-4464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Γ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𝑜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96" y="2103112"/>
                <a:ext cx="2197509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Doesn’t work.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Guard raises the </a:t>
                </a:r>
                <a:r>
                  <a:rPr lang="en-US" sz="2400" b="1" dirty="0" smtClean="0">
                    <a:latin typeface="Helvetica"/>
                    <a:cs typeface="Helvetica"/>
                  </a:rPr>
                  <a:t>pc</a:t>
                </a:r>
                <a:r>
                  <a:rPr lang="en-US" sz="2400" dirty="0" smtClean="0">
                    <a:latin typeface="Helvetica"/>
                    <a:cs typeface="Helvetica"/>
                  </a:rPr>
                  <a:t> label and </a:t>
                </a:r>
                <a:r>
                  <a:rPr lang="en-US" sz="2400" dirty="0" err="1" smtClean="0">
                    <a:latin typeface="Helvetica"/>
                    <a:cs typeface="Helvetica"/>
                  </a:rPr>
                  <a:t>Asgn</a:t>
                </a:r>
                <a:r>
                  <a:rPr lang="en-US" sz="2400" dirty="0" smtClean="0">
                    <a:latin typeface="Helvetica"/>
                    <a:cs typeface="Helvetica"/>
                  </a:rPr>
                  <a:t> propagates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/>
                    <a:cs typeface="Helvetica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𝐢𝐟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𝐭𝐡𝐞𝐧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 </m:t>
                    </m:r>
                    <m:r>
                      <a:rPr lang="en-US" sz="2400" b="1">
                        <a:latin typeface="Cambria Math" panose="02040503050406030204" pitchFamily="18" charset="0"/>
                        <a:cs typeface="Helvetica"/>
                      </a:rPr>
                      <m:t>𝐞𝐥𝐬𝐞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𝑜</m:t>
                    </m:r>
                    <m:r>
                      <a:rPr lang="en-US" sz="2400" i="1">
                        <a:latin typeface="Cambria Math" panose="02040503050406030204" pitchFamily="18" charset="0"/>
                        <a:cs typeface="Helvetica"/>
                      </a:rPr>
                      <m:t>≔1</m:t>
                    </m:r>
                  </m:oMath>
                </a14:m>
                <a:r>
                  <a:rPr lang="en-US" sz="2400" dirty="0" smtClean="0">
                    <a:latin typeface="Helvetica"/>
                    <a:cs typeface="Helvetica"/>
                  </a:rPr>
                  <a:t>?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6" y="3805084"/>
                <a:ext cx="8275319" cy="1200329"/>
              </a:xfrm>
              <a:prstGeom prst="rect">
                <a:avLst/>
              </a:prstGeom>
              <a:blipFill>
                <a:blip r:embed="rId9"/>
                <a:stretch>
                  <a:fillRect l="-1032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82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Proving Soundness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2" descr="Image result for cat sound asl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539750"/>
            <a:ext cx="54945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DIFC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800" smtClean="0"/>
              <a:t>Model for controlling information flow in systems with </a:t>
            </a:r>
            <a:r>
              <a:rPr lang="en-US" sz="2800" i="1" smtClean="0"/>
              <a:t>mutual distrust</a:t>
            </a:r>
            <a:r>
              <a:rPr lang="en-US" sz="2800" smtClean="0"/>
              <a:t> and </a:t>
            </a:r>
            <a:r>
              <a:rPr lang="en-US" sz="2800" i="1" smtClean="0"/>
              <a:t>decentralized authority</a:t>
            </a:r>
            <a:r>
              <a:rPr lang="en-US" sz="2800" smtClean="0"/>
              <a:t>. Sensitive data is </a:t>
            </a:r>
            <a:r>
              <a:rPr lang="en-US" sz="2800" i="1" smtClean="0"/>
              <a:t>labelled</a:t>
            </a:r>
            <a:r>
              <a:rPr lang="en-US" sz="2800" smtClean="0"/>
              <a:t> and can be </a:t>
            </a:r>
            <a:r>
              <a:rPr lang="en-US" sz="2800" i="1" smtClean="0"/>
              <a:t>declassified</a:t>
            </a:r>
            <a:r>
              <a:rPr lang="en-US" sz="2800" smtClean="0"/>
              <a:t> in a decentralized way.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68411" y="3585365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Profile searches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199503" y="3896977"/>
            <a:ext cx="379575" cy="4161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9077" y="3789724"/>
            <a:ext cx="1631092" cy="1705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pplication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313095"/>
            <a:ext cx="1631092" cy="70021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</a:rPr>
              <a:t>Declassifier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10169" y="4674803"/>
            <a:ext cx="36183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203729" y="4323600"/>
            <a:ext cx="302740" cy="181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3729" y="4801395"/>
            <a:ext cx="302740" cy="2018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www.cs.cmu.edu/~mfredrik/images/mfredr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08" y="4914777"/>
            <a:ext cx="883783" cy="12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96866"/>
            <a:ext cx="2004520" cy="10877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8412" y="4792836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“Likes”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199504" y="4792836"/>
            <a:ext cx="379572" cy="3116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2709" y="4208588"/>
            <a:ext cx="1636796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8412" y="5430601"/>
            <a:ext cx="1631093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157107"/>
            <a:ext cx="345112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Volpano</a:t>
            </a:r>
            <a:r>
              <a:rPr lang="en-US" altLang="en-US" sz="2000" dirty="0" smtClean="0"/>
              <a:t>, Smith, Irvine ‘96]</a:t>
            </a:r>
            <a:endParaRPr lang="en-US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62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Lemma (Simple Security). </a:t>
                </a:r>
                <a:r>
                  <a:rPr lang="en-US" dirty="0" smtClean="0"/>
                  <a:t>Expressions never read variables above their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appearing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086896"/>
              </a:xfrm>
              <a:blipFill>
                <a:blip r:embed="rId2"/>
                <a:stretch>
                  <a:fillRect l="-1852" t="-3801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Lemma (Confinement). </a:t>
                </a:r>
                <a:r>
                  <a:rPr lang="en-US" dirty="0" smtClean="0"/>
                  <a:t>Commands never write to variables below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𝐩𝐜</m:t>
                    </m:r>
                  </m:oMath>
                </a14:m>
                <a:r>
                  <a:rPr lang="en-US" dirty="0" smtClean="0"/>
                  <a:t>’s typed class: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then for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7" y="3964858"/>
                <a:ext cx="8229600" cy="2391491"/>
              </a:xfrm>
              <a:prstGeom prst="rect">
                <a:avLst/>
              </a:prstGeom>
              <a:blipFill>
                <a:blip r:embed="rId3"/>
                <a:stretch>
                  <a:fillRect l="-1926" t="-3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40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Simple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and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800" dirty="0" smtClean="0"/>
                  <a:t> are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By </a:t>
                </a:r>
                <a:r>
                  <a:rPr lang="en-US" sz="2800" dirty="0" err="1" smtClean="0"/>
                  <a:t>Var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: by Bin,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By induction,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sz="2800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𝐨𝐩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2"/>
                <a:stretch>
                  <a:fillRect l="-1333" t="-2893" r="-889" b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(Simple Security).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b="1" dirty="0"/>
                  <a:t>, </a:t>
                </a:r>
                <a:r>
                  <a:rPr lang="en-US" sz="2800" dirty="0"/>
                  <a:t>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appearing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≤ℓ.</m:t>
                    </m:r>
                  </m:oMath>
                </a14:m>
                <a:endParaRPr lang="en-US" sz="2800" b="1" dirty="0"/>
              </a:p>
              <a:p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3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743200" y="5367865"/>
            <a:ext cx="44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94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Confinement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800" b="1" dirty="0" smtClean="0"/>
                  <a:t>Lemma (Confinement).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then for every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assigned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990243"/>
              </a:xfrm>
              <a:prstGeom prst="rect">
                <a:avLst/>
              </a:prstGeom>
              <a:blipFill>
                <a:blip r:embed="rId2"/>
                <a:stretch>
                  <a:fillRect l="-1328" t="-4790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Proof by induction on the structure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𝐬𝐤𝐢𝐩</m:t>
                    </m:r>
                  </m:oMath>
                </a14:m>
                <a:r>
                  <a:rPr lang="en-US" sz="2800" dirty="0" smtClean="0"/>
                  <a:t> is trivial.</a:t>
                </a:r>
              </a:p>
              <a:p>
                <a:r>
                  <a:rPr lang="en-US" sz="2800" dirty="0" smtClean="0"/>
                  <a:t>Base case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:r>
                  <a:rPr lang="en-US" sz="2800" dirty="0" err="1" smtClean="0"/>
                  <a:t>Asgn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follows directly by induction.</a:t>
                </a:r>
              </a:p>
              <a:p>
                <a:r>
                  <a:rPr lang="en-US" sz="2800" dirty="0" smtClean="0"/>
                  <a:t>Case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 smtClean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:ℓ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While,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∷(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ℓ⊔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𝐩𝐜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induction, we have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ℓ⊔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-transitivity,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The case for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𝐢𝐟</m:t>
                    </m:r>
                  </m:oMath>
                </a14:m>
                <a:r>
                  <a:rPr lang="en-US" sz="2800" dirty="0" smtClean="0"/>
                  <a:t> is similar to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7948"/>
                <a:ext cx="8229600" cy="3368215"/>
              </a:xfrm>
              <a:blipFill>
                <a:blip r:embed="rId3"/>
                <a:stretch>
                  <a:fillRect l="-741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90534" y="5367864"/>
            <a:ext cx="44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Helvetica"/>
                <a:cs typeface="Helvetica"/>
              </a:rPr>
              <a:t>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131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Sketch: Soundness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400" b="1" dirty="0" smtClean="0"/>
                  <a:t>Theorem (Soundness). </a:t>
                </a:r>
                <a:r>
                  <a:rPr lang="en-US" sz="2400" dirty="0"/>
                  <a:t>The type system is sound if whenever conditions 1-3 hold for program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type environment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has noninterference (i.e., the final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for any starting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2763550"/>
              </a:xfrm>
              <a:prstGeom prst="rect">
                <a:avLst/>
              </a:prstGeom>
              <a:blipFill>
                <a:blip r:embed="rId2"/>
                <a:stretch>
                  <a:fillRect l="-959" t="-1092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Matt </a:t>
            </a:r>
            <a:r>
              <a:rPr lang="en-US" sz="2000" dirty="0" err="1" smtClean="0">
                <a:latin typeface="Helvetica"/>
                <a:cs typeface="Helvetica"/>
              </a:rPr>
              <a:t>Fredrikson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400" dirty="0" smtClean="0"/>
                  <a:t>Proof by induction on the derivation of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Use Simple Security to argue about identical evaluation.</a:t>
                </a:r>
              </a:p>
              <a:p>
                <a:r>
                  <a:rPr lang="en-US" sz="2400" dirty="0" smtClean="0"/>
                  <a:t>Use Confinement to argue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/>
                  <a:t>-equivalent updates.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68216"/>
                <a:ext cx="8229600" cy="1560051"/>
              </a:xfrm>
              <a:prstGeom prst="rect">
                <a:avLst/>
              </a:prstGeom>
              <a:blipFill>
                <a:blip r:embed="rId3"/>
                <a:stretch>
                  <a:fillRect l="-1111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(condition can flow into low memory):</a:t>
                </a:r>
              </a:p>
              <a:p>
                <a:r>
                  <a:rPr lang="en-US" sz="2000" dirty="0" smtClean="0"/>
                  <a:t>By Simple Security,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. Invoke (3).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dirty="0"/>
                  <a:t>,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1693333" y="3793083"/>
            <a:ext cx="2946400" cy="1507066"/>
          </a:xfrm>
          <a:prstGeom prst="wedgeRectCallout">
            <a:avLst>
              <a:gd name="adj1" fmla="val -46695"/>
              <a:gd name="adj2" fmla="val 90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fPr>
                        <m:num/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,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𝐰𝐡𝐢𝐥𝐞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𝐝𝐨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⇓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4448171"/>
                <a:ext cx="2946400" cy="785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Helvetica"/>
                        </a:rPr>
                        <m:t>𝐓</m:t>
                      </m:r>
                    </m:oMath>
                  </m:oMathPara>
                </a14:m>
                <a:endParaRPr lang="en-US" b="1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latin typeface="Helvetica"/>
                  <a:cs typeface="Helvetic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Helvetica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,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𝐰𝐡𝐢𝐥𝐞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cs typeface="Helvetica"/>
                            </a:rPr>
                            <m:t>𝐝𝐨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Helvetica"/>
                        </a:rPr>
                        <m:t>⇓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1,2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Helvetic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3793083"/>
                <a:ext cx="2946400" cy="964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"/>
                    <a:cs typeface="Helvetica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Helvetica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by induction.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Helvetic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Helvetica"/>
                    <a:cs typeface="Helvetica"/>
                  </a:rPr>
                  <a:t> also by induction.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069" y="5791200"/>
                <a:ext cx="7179732" cy="400110"/>
              </a:xfrm>
              <a:prstGeom prst="rect">
                <a:avLst/>
              </a:prstGeom>
              <a:blipFill>
                <a:blip r:embed="rId8"/>
                <a:stretch>
                  <a:fillRect l="-93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/>
                  <a:t> and typing ends with: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While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𝐩𝐜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𝐩𝐜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⊢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𝐰𝐡𝐢𝐥𝐞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8810"/>
                <a:ext cx="8229600" cy="1286934"/>
              </a:xfrm>
              <a:blipFill>
                <a:blip r:embed="rId3"/>
                <a:stretch>
                  <a:fillRect l="-741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sz="2000" b="1" dirty="0" smtClean="0"/>
                  <a:t>Theorem (Soundness). </a:t>
                </a:r>
                <a:r>
                  <a:rPr lang="en-US" sz="2000" dirty="0" smtClean="0"/>
                  <a:t>Want following conditions: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⇓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7517"/>
                <a:ext cx="8234517" cy="1425816"/>
              </a:xfrm>
              <a:prstGeom prst="rect">
                <a:avLst/>
              </a:prstGeom>
              <a:blipFill>
                <a:blip r:embed="rId4"/>
                <a:stretch>
                  <a:fillRect l="-59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sz="2000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&gt;ℓ</m:t>
                    </m:r>
                  </m:oMath>
                </a14:m>
                <a:r>
                  <a:rPr lang="en-US" sz="2000" dirty="0" smtClean="0"/>
                  <a:t> (condition cannot flow into low memory):</a:t>
                </a:r>
              </a:p>
              <a:p>
                <a:r>
                  <a:rPr lang="en-US" sz="2000" dirty="0" smtClean="0"/>
                  <a:t>By Confinement,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assigned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assigned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≤ℓ)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≤ℓ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By (3),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34940"/>
                <a:ext cx="8229600" cy="2021409"/>
              </a:xfrm>
              <a:prstGeom prst="rect">
                <a:avLst/>
              </a:prstGeom>
              <a:blipFill>
                <a:blip r:embed="rId5"/>
                <a:stretch>
                  <a:fillRect l="-74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43867" y="563152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latin typeface="Helvetica"/>
                <a:cs typeface="Helvetica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30374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kinds of guarantees can language-based information flow provide?</a:t>
            </a:r>
          </a:p>
          <a:p>
            <a:r>
              <a:rPr lang="en-US" dirty="0" smtClean="0"/>
              <a:t>What are the tradeoffs of static information </a:t>
            </a:r>
            <a:r>
              <a:rPr lang="en-US" smtClean="0"/>
              <a:t>flow analysis?</a:t>
            </a:r>
          </a:p>
          <a:p>
            <a:r>
              <a:rPr lang="en-US" dirty="0" smtClean="0"/>
              <a:t>This work came </a:t>
            </a:r>
            <a:r>
              <a:rPr lang="en-US" i="1" dirty="0" smtClean="0"/>
              <a:t>before</a:t>
            </a:r>
            <a:r>
              <a:rPr lang="en-US" dirty="0" smtClean="0"/>
              <a:t> the Flume work. Why did people become interested in coarser-grained information flow?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Dynamic DIFC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Non-trivial runtime overheads.</a:t>
            </a:r>
          </a:p>
          <a:p>
            <a:r>
              <a:rPr lang="en-US" dirty="0" smtClean="0"/>
              <a:t>Required to be conservative, because can only make reference monitors for safety properties.</a:t>
            </a:r>
          </a:p>
          <a:p>
            <a:r>
              <a:rPr lang="en-US" dirty="0" smtClean="0"/>
              <a:t>Conservative requires us to have all these trusted declassifications all over the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192" y="1600200"/>
            <a:ext cx="7494608" cy="12008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Fine-grained information flow analysis that gives us non-interference.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694" y="2794323"/>
            <a:ext cx="7494608" cy="62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As little run-time overhead as possible.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196" y="3652777"/>
            <a:ext cx="7494608" cy="141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0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A way to get some static guarantees before we run our programs.</a:t>
            </a:r>
          </a:p>
        </p:txBody>
      </p:sp>
      <p:pic>
        <p:nvPicPr>
          <p:cNvPr id="8" name="Picture 7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3" y="1600200"/>
            <a:ext cx="622139" cy="622139"/>
          </a:xfrm>
          <a:prstGeom prst="rect">
            <a:avLst/>
          </a:prstGeom>
        </p:spPr>
      </p:pic>
      <p:pic>
        <p:nvPicPr>
          <p:cNvPr id="9" name="Picture 8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" y="2794323"/>
            <a:ext cx="622139" cy="622139"/>
          </a:xfrm>
          <a:prstGeom prst="rect">
            <a:avLst/>
          </a:prstGeom>
        </p:spPr>
      </p:pic>
      <p:pic>
        <p:nvPicPr>
          <p:cNvPr id="10" name="Picture 9" descr="File:Ic &lt;strong&gt;check box&lt;/strong&gt; outline blank 48px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8" y="3699963"/>
            <a:ext cx="622139" cy="622139"/>
          </a:xfrm>
          <a:prstGeom prst="rect">
            <a:avLst/>
          </a:prstGeom>
        </p:spPr>
      </p:pic>
      <p:pic>
        <p:nvPicPr>
          <p:cNvPr id="12" name="Picture 11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8" y="1452387"/>
            <a:ext cx="635522" cy="602391"/>
          </a:xfrm>
          <a:prstGeom prst="rect">
            <a:avLst/>
          </a:prstGeom>
        </p:spPr>
      </p:pic>
      <p:pic>
        <p:nvPicPr>
          <p:cNvPr id="13" name="Picture 12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5" y="2637071"/>
            <a:ext cx="635522" cy="602391"/>
          </a:xfrm>
          <a:prstGeom prst="rect">
            <a:avLst/>
          </a:prstGeom>
        </p:spPr>
      </p:pic>
      <p:pic>
        <p:nvPicPr>
          <p:cNvPr id="14" name="Picture 13" descr="Description &lt;strong&gt;Check mark&lt;/strong&gt; 23x20 02.sv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3" y="3547090"/>
            <a:ext cx="635522" cy="6023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015" y="4890785"/>
            <a:ext cx="770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Helvetica"/>
                <a:cs typeface="Helvetica"/>
              </a:rPr>
              <a:t>Jif (Java Information Flow) gives us all of this!</a:t>
            </a:r>
            <a:endParaRPr lang="en-US" sz="28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34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One: High-Level Introduction to Language-Level Information Flow Control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cat high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42" y="612775"/>
            <a:ext cx="616857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AD94891-C934-4DFB-99CE-FB7765483D4B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Information Flow in Java with Jif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Jif augments Java types with labels that are </a:t>
            </a:r>
            <a:r>
              <a:rPr lang="en-US" altLang="en-US" i="1" dirty="0" smtClean="0"/>
              <a:t>statically</a:t>
            </a:r>
            <a:r>
              <a:rPr lang="en-US" altLang="en-US" dirty="0" smtClean="0"/>
              <a:t> checked*.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chemeClr val="tx2"/>
                </a:solidFill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} </a:t>
            </a:r>
            <a:r>
              <a:rPr lang="en-US" altLang="en-US" dirty="0" smtClean="0">
                <a:solidFill>
                  <a:schemeClr val="tx2"/>
                </a:solidFill>
              </a:rPr>
              <a:t>x;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Object </a:t>
            </a:r>
            <a:r>
              <a:rPr lang="en-US" altLang="en-US" dirty="0" smtClean="0">
                <a:solidFill>
                  <a:schemeClr val="accent2"/>
                </a:solidFill>
              </a:rPr>
              <a:t>{L} </a:t>
            </a:r>
            <a:r>
              <a:rPr lang="en-US" altLang="en-US" dirty="0" smtClean="0">
                <a:solidFill>
                  <a:schemeClr val="tx2"/>
                </a:solidFill>
              </a:rPr>
              <a:t>o;</a:t>
            </a:r>
          </a:p>
          <a:p>
            <a:r>
              <a:rPr lang="en-US" altLang="en-US" dirty="0" smtClean="0"/>
              <a:t>Subtyping with the </a:t>
            </a:r>
            <a:r>
              <a:rPr lang="en-US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sym typeface="TeX Math Symbols"/>
              </a:rPr>
              <a:t> lattice order determines how differently-labeled values should be combined.</a:t>
            </a:r>
            <a:endParaRPr lang="en-US" altLang="en-US" dirty="0" smtClean="0"/>
          </a:p>
          <a:p>
            <a:r>
              <a:rPr lang="en-US" altLang="en-US" dirty="0" smtClean="0"/>
              <a:t>Type inference allows programmers to omit types.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0" y="1157107"/>
            <a:ext cx="10445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[Myers]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02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* Over the years, there has been work to insert additional dynamic checks.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611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Labels, My Old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Confidentiality constraints: who may read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Bob, Eve}</a:t>
            </a:r>
            <a:r>
              <a:rPr lang="en-US" altLang="en-US" dirty="0"/>
              <a:t> label means that Alice owns this data, and Bob and Eve are permitted to read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{Alice: Charles; Bob: Charles}</a:t>
            </a:r>
            <a:r>
              <a:rPr lang="en-US" altLang="en-US" dirty="0"/>
              <a:t> label means that Alice and Bob own this data but only Charles can read it</a:t>
            </a:r>
          </a:p>
          <a:p>
            <a:r>
              <a:rPr lang="en-US" altLang="en-US" dirty="0"/>
              <a:t>Integrity constraints: who may write it?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{Alice ? Bob}</a:t>
            </a:r>
            <a:r>
              <a:rPr lang="en-US" altLang="en-US" dirty="0"/>
              <a:t> label means that Alice owns this data, and Bob is permitted to change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146" y="1143000"/>
            <a:ext cx="354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Helvetica"/>
                <a:cs typeface="Helvetica"/>
              </a:rPr>
              <a:t>Slide from </a:t>
            </a:r>
            <a:r>
              <a:rPr lang="en-US" sz="2000" dirty="0" err="1" smtClean="0">
                <a:latin typeface="Helvetica"/>
                <a:cs typeface="Helvetica"/>
              </a:rPr>
              <a:t>Vitaly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Schmatikov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16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dirty="0" err="1">
                <a:solidFill>
                  <a:schemeClr val="accent2"/>
                </a:solidFill>
              </a:rPr>
              <a:t>Alice:Bob</a:t>
            </a:r>
            <a:r>
              <a:rPr lang="en-US" altLang="en-US" dirty="0">
                <a:solidFill>
                  <a:schemeClr val="accent2"/>
                </a:solidFill>
              </a:rPr>
              <a:t>} </a:t>
            </a:r>
            <a:r>
              <a:rPr lang="en-US" altLang="en-US" dirty="0">
                <a:solidFill>
                  <a:schemeClr val="tx2"/>
                </a:solidFill>
              </a:rPr>
              <a:t>x;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int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{</a:t>
            </a:r>
            <a:r>
              <a:rPr lang="en-US" altLang="en-US" dirty="0" err="1" smtClean="0">
                <a:solidFill>
                  <a:schemeClr val="accent2"/>
                </a:solidFill>
              </a:rPr>
              <a:t>Alice:Bob</a:t>
            </a:r>
            <a:r>
              <a:rPr lang="en-US" altLang="en-US" dirty="0" smtClean="0">
                <a:solidFill>
                  <a:schemeClr val="accent2"/>
                </a:solidFill>
              </a:rPr>
              <a:t>, Charles} </a:t>
            </a:r>
            <a:r>
              <a:rPr lang="en-US" altLang="en-US" dirty="0" smtClean="0">
                <a:solidFill>
                  <a:schemeClr val="tx2"/>
                </a:solidFill>
              </a:rPr>
              <a:t>y;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x = y;</a:t>
            </a:r>
          </a:p>
          <a:p>
            <a:pPr marL="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dirty="0" smtClean="0">
                <a:solidFill>
                  <a:schemeClr val="tx2"/>
                </a:solidFill>
              </a:rPr>
              <a:t>y = x;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280" y="262128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Okay, because policy on x is stronger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120" y="3149600"/>
            <a:ext cx="69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// Bad, because policy on y is weaker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20" y="3962400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Each owner can specify an independent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Code running with owner authority can </a:t>
            </a:r>
            <a:r>
              <a:rPr lang="en-US" sz="2800" i="1" dirty="0" smtClean="0">
                <a:latin typeface="Helvetica"/>
                <a:cs typeface="Helvetica"/>
              </a:rPr>
              <a:t>declassify</a:t>
            </a:r>
            <a:r>
              <a:rPr lang="en-US" sz="2800" dirty="0" smtClean="0">
                <a:latin typeface="Helvetica"/>
                <a:cs typeface="Helvetica"/>
              </a:rPr>
              <a:t> data by adding more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"/>
                <a:cs typeface="Helvetica"/>
              </a:rPr>
              <a:t>When a value is read from a slot, it acquires the slot’s label.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46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16684</TotalTime>
  <Words>1984</Words>
  <Application>Microsoft Office PowerPoint</Application>
  <PresentationFormat>On-screen Show (4:3)</PresentationFormat>
  <Paragraphs>414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Helvetica</vt:lpstr>
      <vt:lpstr>Symbol</vt:lpstr>
      <vt:lpstr>Tahoma</vt:lpstr>
      <vt:lpstr>TeX Math Symbols</vt:lpstr>
      <vt:lpstr>Wingdings</vt:lpstr>
      <vt:lpstr>lecture-template</vt:lpstr>
      <vt:lpstr>Software Foundations of Security and Privacy (15-316, spring 2017) Lecture 12: Information Flow (2)</vt:lpstr>
      <vt:lpstr>Last Class</vt:lpstr>
      <vt:lpstr>Recall DIFC</vt:lpstr>
      <vt:lpstr>Problems with Dynamic DIFC</vt:lpstr>
      <vt:lpstr>What We Want</vt:lpstr>
      <vt:lpstr>Part One: High-Level Introduction to Language-Level Information Flow Control</vt:lpstr>
      <vt:lpstr>Information Flow in Java with Jif</vt:lpstr>
      <vt:lpstr>Hello Labels, My Old Friend</vt:lpstr>
      <vt:lpstr>Labels and Flow</vt:lpstr>
      <vt:lpstr>What About Combining Values?</vt:lpstr>
      <vt:lpstr>Label Lattice</vt:lpstr>
      <vt:lpstr>Challenge: Implicit Flows</vt:lpstr>
      <vt:lpstr>Challenge: Implicit Flows</vt:lpstr>
      <vt:lpstr>Challenge: Implicit Flows</vt:lpstr>
      <vt:lpstr>Part Two: Formalizing the Security Lattice</vt:lpstr>
      <vt:lpstr>Security Lattice</vt:lpstr>
      <vt:lpstr>A Simple Lattice for Secrecy</vt:lpstr>
      <vt:lpstr>Secrecy and Integrity</vt:lpstr>
      <vt:lpstr>Part Three: A Type System for Information Flow</vt:lpstr>
      <vt:lpstr>A Simple Imperative Language</vt:lpstr>
      <vt:lpstr>Expression Evaluation</vt:lpstr>
      <vt:lpstr>Command Evaluation</vt:lpstr>
      <vt:lpstr>Type Environment Γ</vt:lpstr>
      <vt:lpstr>Goal: Noninterference</vt:lpstr>
      <vt:lpstr>Typing Rules: Expressions</vt:lpstr>
      <vt:lpstr>Typing Rules: Commands</vt:lpstr>
      <vt:lpstr>Command Typing Example</vt:lpstr>
      <vt:lpstr>Command Typing Example</vt:lpstr>
      <vt:lpstr>Part Three: Proving Soundness</vt:lpstr>
      <vt:lpstr>Soundness</vt:lpstr>
      <vt:lpstr>Two Key Lemmas</vt:lpstr>
      <vt:lpstr>Proof: Simple Security</vt:lpstr>
      <vt:lpstr>Proof: Confinement</vt:lpstr>
      <vt:lpstr>Proof Sketch: Soundness</vt:lpstr>
      <vt:lpstr>Example: while</vt:lpstr>
      <vt:lpstr>Example: while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2106</cp:revision>
  <dcterms:created xsi:type="dcterms:W3CDTF">2015-12-28T21:59:06Z</dcterms:created>
  <dcterms:modified xsi:type="dcterms:W3CDTF">2017-02-23T19:39:53Z</dcterms:modified>
</cp:coreProperties>
</file>