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7" r:id="rId2"/>
    <p:sldId id="302" r:id="rId3"/>
    <p:sldId id="303" r:id="rId4"/>
    <p:sldId id="304" r:id="rId5"/>
    <p:sldId id="316" r:id="rId6"/>
    <p:sldId id="317" r:id="rId7"/>
    <p:sldId id="373" r:id="rId8"/>
    <p:sldId id="311" r:id="rId9"/>
    <p:sldId id="295" r:id="rId10"/>
    <p:sldId id="308" r:id="rId11"/>
    <p:sldId id="309" r:id="rId12"/>
    <p:sldId id="314" r:id="rId13"/>
    <p:sldId id="277" r:id="rId14"/>
    <p:sldId id="313" r:id="rId15"/>
    <p:sldId id="299" r:id="rId16"/>
    <p:sldId id="315" r:id="rId17"/>
    <p:sldId id="379" r:id="rId18"/>
    <p:sldId id="323" r:id="rId19"/>
    <p:sldId id="327" r:id="rId20"/>
    <p:sldId id="326" r:id="rId21"/>
    <p:sldId id="378" r:id="rId22"/>
    <p:sldId id="321" r:id="rId23"/>
    <p:sldId id="328" r:id="rId24"/>
    <p:sldId id="307" r:id="rId25"/>
    <p:sldId id="320" r:id="rId26"/>
    <p:sldId id="330" r:id="rId27"/>
    <p:sldId id="366" r:id="rId28"/>
    <p:sldId id="367" r:id="rId29"/>
    <p:sldId id="374" r:id="rId30"/>
    <p:sldId id="329" r:id="rId31"/>
    <p:sldId id="319" r:id="rId32"/>
    <p:sldId id="339" r:id="rId33"/>
    <p:sldId id="340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8" r:id="rId51"/>
    <p:sldId id="360" r:id="rId52"/>
    <p:sldId id="361" r:id="rId53"/>
    <p:sldId id="362" r:id="rId54"/>
    <p:sldId id="363" r:id="rId55"/>
    <p:sldId id="364" r:id="rId56"/>
    <p:sldId id="325" r:id="rId57"/>
    <p:sldId id="370" r:id="rId58"/>
    <p:sldId id="369" r:id="rId59"/>
    <p:sldId id="372" r:id="rId60"/>
    <p:sldId id="376" r:id="rId61"/>
    <p:sldId id="337" r:id="rId62"/>
    <p:sldId id="375" r:id="rId63"/>
    <p:sldId id="318" r:id="rId64"/>
    <p:sldId id="377" r:id="rId65"/>
    <p:sldId id="301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74096" autoAdjust="0"/>
  </p:normalViewPr>
  <p:slideViewPr>
    <p:cSldViewPr snapToGrid="0" snapToObjects="1">
      <p:cViewPr varScale="1">
        <p:scale>
          <a:sx n="55" d="100"/>
          <a:sy n="55" d="100"/>
        </p:scale>
        <p:origin x="78" y="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333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396C9-4947-EF4C-B910-BEB4E1BF0C58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24BD-912B-8D43-97D1-1790E79F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1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619-1493-D745-93FA-3E27A8A4832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D5EC4-479D-A345-89FB-A794EA04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7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goal of software—or so we’d like—is to keep sensitive information private.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website Airbnb, for turning your apartment into a temporary hotel, has added incentive to do this. As long as you don’t have the phone number of the person you’re contacting, you stay on their site.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lot of the time, when you see a phone number, it will be redacted.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TRANSITION: This is the case when you view a message in its entirety, and also when you preview the message in your own email inbox.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85DA2-21B3-4332-B789-0D950E7EE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3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email that was sent to preview the message. Again, Airbnb redacted the number.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TRANSITION: The hard thing, however, is that the phone number can show up in so many places!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85DA2-21B3-4332-B789-0D950E7EEC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</a:t>
            </a:r>
            <a:r>
              <a:rPr lang="en-US" baseline="0" dirty="0" smtClean="0"/>
              <a:t> screen for previewing messages.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Here, the number showed up directly!! (Though I redacted it.)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Airbnb tried very hard to prevent phone numbers from leaking, but it missed a spot.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TRANSITION: If we think about what goes into preventing leaks, this is not surprising.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85DA2-21B3-4332-B789-0D950E7EE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5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D5EC4-479D-A345-89FB-A794EA04B4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0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D5EC4-479D-A345-89FB-A794EA04B48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19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D5EC4-479D-A345-89FB-A794EA04B48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4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systems are complex</a:t>
            </a:r>
          </a:p>
          <a:p>
            <a:r>
              <a:rPr lang="en-US" dirty="0" smtClean="0"/>
              <a:t>Unexpected program behavior</a:t>
            </a:r>
          </a:p>
          <a:p>
            <a:r>
              <a:rPr lang="en-US" dirty="0" smtClean="0"/>
              <a:t>Cannot reuse existing code</a:t>
            </a:r>
          </a:p>
          <a:p>
            <a:pPr lvl="1"/>
            <a:r>
              <a:rPr lang="en-US" dirty="0" smtClean="0"/>
              <a:t>Drivers</a:t>
            </a:r>
          </a:p>
          <a:p>
            <a:pPr lvl="1"/>
            <a:r>
              <a:rPr lang="en-US" dirty="0" smtClean="0"/>
              <a:t>SMP support</a:t>
            </a:r>
          </a:p>
          <a:p>
            <a:pPr lvl="1"/>
            <a:r>
              <a:rPr lang="en-US" dirty="0" smtClean="0"/>
              <a:t>Standard libraries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D5EC4-479D-A345-89FB-A794EA04B48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0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5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013656" y="6326187"/>
            <a:ext cx="3292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Software Foundations of Security</a:t>
            </a:r>
            <a:r>
              <a:rPr lang="en-US" baseline="0" dirty="0" smtClean="0"/>
              <a:t> and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88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1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5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7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9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5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0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7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charset="2"/>
        <a:buChar char="§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800000"/>
        </a:buClr>
        <a:buFont typeface="Arial"/>
        <a:buChar char="•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800000"/>
        </a:buClr>
        <a:buFont typeface="Wingdings" charset="2"/>
        <a:buChar char="§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800000"/>
        </a:buClr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00000"/>
        </a:buClr>
        <a:buFont typeface="Wingdings" charset="2"/>
        <a:buChar char="§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9529"/>
            <a:ext cx="7772400" cy="2210921"/>
          </a:xfrm>
        </p:spPr>
        <p:txBody>
          <a:bodyPr>
            <a:noAutofit/>
          </a:bodyPr>
          <a:lstStyle/>
          <a:p>
            <a:r>
              <a:rPr lang="en-US" sz="3200" dirty="0" smtClean="0"/>
              <a:t>Software Foundations of Security and Privacy (15-316, spring 2017)</a:t>
            </a:r>
            <a:br>
              <a:rPr lang="en-US" sz="3200" dirty="0" smtClean="0"/>
            </a:br>
            <a:r>
              <a:rPr lang="en-US" sz="4000" b="1" dirty="0" smtClean="0"/>
              <a:t>Lecture 11: </a:t>
            </a:r>
            <a:r>
              <a:rPr lang="en-US" sz="4000" dirty="0" smtClean="0"/>
              <a:t>Information Flow (1)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0941" y="3886200"/>
            <a:ext cx="7097059" cy="1752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</a:rPr>
              <a:t>Jean Yang</a:t>
            </a:r>
            <a:endParaRPr lang="en-US" sz="3000" b="1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jyang2@andrew.cmu.edu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Limitations: Password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from: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HotCRP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to: Eve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subject: Password Reminder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Dear Eve,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Alice’s password is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[redacted]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&lt;3,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HotCRP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Limitations: Search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1026" name="Picture 2" descr="Facebook lets you get very, very specific with your search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949726"/>
            <a:ext cx="8215005" cy="360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7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Access Control Does Not Help Track Eventual </a:t>
            </a:r>
            <a:r>
              <a:rPr lang="en-US" i="1" dirty="0" smtClean="0"/>
              <a:t>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Ways viewer may be unpredictable:</a:t>
            </a:r>
          </a:p>
          <a:p>
            <a:r>
              <a:rPr lang="en-US" dirty="0" smtClean="0"/>
              <a:t>Viewer determined by user input.</a:t>
            </a:r>
          </a:p>
          <a:p>
            <a:pPr lvl="1"/>
            <a:r>
              <a:rPr lang="en-US" dirty="0" smtClean="0"/>
              <a:t>“Send mail to…”</a:t>
            </a:r>
          </a:p>
          <a:p>
            <a:r>
              <a:rPr lang="en-US" dirty="0" smtClean="0"/>
              <a:t>Viewer computed from code.</a:t>
            </a:r>
          </a:p>
          <a:p>
            <a:pPr lvl="1"/>
            <a:r>
              <a:rPr lang="en-US" dirty="0" smtClean="0"/>
              <a:t>Send to all users in a group.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7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553ED312-5893-4288-8F44-035AA7CBF571}" type="slidenum">
              <a:rPr lang="en-US" altLang="en-US" sz="1200">
                <a:latin typeface="Arial" panose="020B0604020202020204" pitchFamily="34" charset="0"/>
              </a:rPr>
              <a:pPr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Problem: Access Control Does Not Address </a:t>
            </a:r>
            <a:r>
              <a:rPr lang="en-US" altLang="en-US" i="1" dirty="0" smtClean="0"/>
              <a:t>Implicit Flows</a:t>
            </a:r>
            <a:endParaRPr lang="en-US" altLang="en-US" dirty="0" smtClean="0"/>
          </a:p>
        </p:txBody>
      </p:sp>
      <p:sp>
        <p:nvSpPr>
          <p:cNvPr id="21508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2291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&lt;secret&gt;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&gt; 0)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y+1;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</p:txBody>
      </p:sp>
      <p:cxnSp>
        <p:nvCxnSpPr>
          <p:cNvPr id="21509" name="Straight Arrow Connector 6"/>
          <p:cNvCxnSpPr>
            <a:cxnSpLocks noChangeShapeType="1"/>
          </p:cNvCxnSpPr>
          <p:nvPr/>
        </p:nvCxnSpPr>
        <p:spPr bwMode="auto">
          <a:xfrm flipH="1" flipV="1">
            <a:off x="1924878" y="3544957"/>
            <a:ext cx="235226" cy="894521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1180407" y="2756452"/>
            <a:ext cx="2079628" cy="63610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030" y="4439478"/>
            <a:ext cx="5818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Helvetica"/>
                <a:cs typeface="Helvetica"/>
              </a:rPr>
              <a:t>Information flow from </a:t>
            </a:r>
            <a:r>
              <a:rPr lang="en-US" sz="3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 smtClean="0">
                <a:solidFill>
                  <a:srgbClr val="C00000"/>
                </a:solidFill>
                <a:latin typeface="Helvetica"/>
                <a:cs typeface="Helvetica"/>
              </a:rPr>
              <a:t> to </a:t>
            </a:r>
            <a:r>
              <a:rPr lang="en-US" sz="3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3200" dirty="0" smtClean="0">
                <a:solidFill>
                  <a:srgbClr val="C00000"/>
                </a:solidFill>
                <a:latin typeface="Helvetica"/>
                <a:cs typeface="Helvetica"/>
              </a:rPr>
              <a:t>!</a:t>
            </a:r>
            <a:endParaRPr lang="en-US" sz="3200" dirty="0">
              <a:solidFill>
                <a:srgbClr val="C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4870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Implicit Flows May Arise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are some examples where we could capture information flows indirectly?</a:t>
            </a:r>
          </a:p>
          <a:p>
            <a:r>
              <a:rPr lang="en-US" dirty="0" smtClean="0"/>
              <a:t>Counting all users in a given location.</a:t>
            </a:r>
          </a:p>
          <a:p>
            <a:r>
              <a:rPr lang="en-US" dirty="0" smtClean="0"/>
              <a:t>Showing someone’s photo in health record search results if some disease diagnosis is positive.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8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Track Sensitive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9548" y="1600200"/>
            <a:ext cx="5347252" cy="4525963"/>
          </a:xfrm>
        </p:spPr>
        <p:txBody>
          <a:bodyPr/>
          <a:lstStyle/>
          <a:p>
            <a:r>
              <a:rPr lang="en-US" dirty="0" smtClean="0"/>
              <a:t>Want to allow program to compute over sensitive values more or less freely.</a:t>
            </a:r>
          </a:p>
          <a:p>
            <a:r>
              <a:rPr lang="en-US" dirty="0" smtClean="0"/>
              <a:t>Want to prevent information from being released when there are unauthorized flows.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2050" name="Picture 2" descr="Image result for lindsay lohan parole ankle brace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1"/>
            <a:ext cx="2688489" cy="397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5579165"/>
            <a:ext cx="2688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Lindsay Lohan with parole ankle bracelet.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Oval 6"/>
          <p:cNvSpPr/>
          <p:nvPr/>
        </p:nvSpPr>
        <p:spPr>
          <a:xfrm>
            <a:off x="1878227" y="4535665"/>
            <a:ext cx="654908" cy="654908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0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access control give us?</a:t>
            </a:r>
          </a:p>
          <a:p>
            <a:r>
              <a:rPr lang="en-US" dirty="0" smtClean="0"/>
              <a:t>With access control, what is trusted?</a:t>
            </a:r>
          </a:p>
          <a:p>
            <a:r>
              <a:rPr lang="en-US" dirty="0"/>
              <a:t>When isn’t access control enough?</a:t>
            </a:r>
          </a:p>
          <a:p>
            <a:r>
              <a:rPr lang="en-US" dirty="0" smtClean="0"/>
              <a:t>What do we need to address the viewer problem and the problem of implicit flows?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427922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Two: Process Isolation with OKWS (</a:t>
            </a:r>
            <a:r>
              <a:rPr lang="en-US" sz="2800" dirty="0" err="1" smtClean="0"/>
              <a:t>Krohn</a:t>
            </a:r>
            <a:r>
              <a:rPr lang="en-US" sz="2800" dirty="0" smtClean="0"/>
              <a:t> 2004)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16</a:t>
            </a:fld>
            <a:endParaRPr lang="en-US"/>
          </a:p>
        </p:txBody>
      </p:sp>
      <p:pic>
        <p:nvPicPr>
          <p:cNvPr id="16386" name="Picture 2" descr="Image result for cats in lo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517" y="557972"/>
            <a:ext cx="5626429" cy="421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Image result for okcupid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517" y="2916132"/>
            <a:ext cx="1742536" cy="183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7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Real-World Motivation: Online Dating Involves Secrets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10242" name="Picture 2" descr="Image result for okcupid scre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39" y="1600199"/>
            <a:ext cx="793732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0400" y="1600199"/>
            <a:ext cx="2690446" cy="45259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96354" y="1600200"/>
            <a:ext cx="2690446" cy="45259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8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to be able to run on Unix-based development server</a:t>
            </a:r>
          </a:p>
          <a:p>
            <a:r>
              <a:rPr lang="en-US" dirty="0" smtClean="0"/>
              <a:t>Needs to support all of the desired features of a production web server</a:t>
            </a:r>
          </a:p>
          <a:p>
            <a:r>
              <a:rPr lang="en-US" dirty="0" smtClean="0"/>
              <a:t>Needs to be fast enough to run OKCupid.com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2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96" y="3096685"/>
            <a:ext cx="7649426" cy="2056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Keep Secrets Secret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350933"/>
            <a:ext cx="7886700" cy="103293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Airbnb has a policy of blocking phone numbers so communications happen through their application.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32667" y="4006646"/>
            <a:ext cx="2319866" cy="3621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276" y="1775680"/>
            <a:ext cx="9228571" cy="9714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52533" y="4006646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Redacted by Airbnb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33848" y="1149818"/>
            <a:ext cx="5010152" cy="46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400" dirty="0" smtClean="0"/>
              <a:t>Example courtesy of Chelsea Voss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76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Process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6" name="Picture 2" descr="Image result for okcupid scre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39" y="1600199"/>
            <a:ext cx="793732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05908" y="1600200"/>
            <a:ext cx="2649415" cy="45259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05908" y="1600200"/>
            <a:ext cx="2532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Run orthogonal services (for instan</a:t>
            </a:r>
            <a:r>
              <a:rPr lang="en-US" sz="2400" dirty="0" smtClean="0">
                <a:latin typeface="Helvetica"/>
                <a:cs typeface="Helvetica"/>
              </a:rPr>
              <a:t>ce “search” and “inbox” in different processes.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5909" y="4132385"/>
            <a:ext cx="2532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Helvetica"/>
                <a:cs typeface="Helvetica"/>
              </a:rPr>
              <a:t>This way, buffer overflow in “inbox” won’t affect “profile” or “search!”</a:t>
            </a:r>
            <a:endParaRPr lang="en-US" sz="2400" dirty="0">
              <a:solidFill>
                <a:srgbClr val="C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2940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secure systems with Unix is challenging because tools such as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setuid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chroot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conflict with common web server features such as embedded Python/Perl interpreters</a:t>
            </a:r>
          </a:p>
          <a:p>
            <a:r>
              <a:rPr lang="en-US" dirty="0" smtClean="0"/>
              <a:t>OKWS’s security promises remain weak: if Bob comprises “inbox,” can still read 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8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427922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Three: Decentralized Information Flow Control with Flume (</a:t>
            </a:r>
            <a:r>
              <a:rPr lang="en-US" sz="2800" dirty="0" err="1" smtClean="0"/>
              <a:t>Krohn</a:t>
            </a:r>
            <a:r>
              <a:rPr lang="en-US" sz="2800" dirty="0" smtClean="0"/>
              <a:t> </a:t>
            </a:r>
            <a:r>
              <a:rPr lang="en-US" sz="2800" i="1" dirty="0" smtClean="0"/>
              <a:t>et al</a:t>
            </a:r>
            <a:r>
              <a:rPr lang="en-US" sz="2800" dirty="0" smtClean="0"/>
              <a:t> 2007)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21</a:t>
            </a:fld>
            <a:endParaRPr lang="en-US"/>
          </a:p>
        </p:txBody>
      </p:sp>
      <p:pic>
        <p:nvPicPr>
          <p:cNvPr id="7170" name="Picture 2" descr="Image result for three ca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93" y="701190"/>
            <a:ext cx="5504095" cy="397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3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We Could Run On a Customized 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12290" name="Picture 2" descr="Image result for customized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98" y="1600200"/>
            <a:ext cx="646566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6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Decentralized 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Model for controlling information flow in systems with </a:t>
            </a:r>
            <a:r>
              <a:rPr lang="en-US" sz="2800" i="1" dirty="0" smtClean="0"/>
              <a:t>mutual distrust</a:t>
            </a:r>
            <a:r>
              <a:rPr lang="en-US" sz="2800" dirty="0" smtClean="0"/>
              <a:t> and </a:t>
            </a:r>
            <a:r>
              <a:rPr lang="en-US" sz="2800" i="1" dirty="0" smtClean="0"/>
              <a:t>decentralized authority</a:t>
            </a:r>
            <a:r>
              <a:rPr lang="en-US" sz="2800" dirty="0" smtClean="0"/>
              <a:t>. Sensitive data is </a:t>
            </a:r>
            <a:r>
              <a:rPr lang="en-US" sz="2800" i="1" dirty="0" smtClean="0"/>
              <a:t>labelled</a:t>
            </a:r>
            <a:r>
              <a:rPr lang="en-US" sz="2800" dirty="0" smtClean="0"/>
              <a:t> and can be </a:t>
            </a:r>
            <a:r>
              <a:rPr lang="en-US" sz="2800" i="1" dirty="0" smtClean="0"/>
              <a:t>declassified</a:t>
            </a:r>
            <a:r>
              <a:rPr lang="en-US" sz="2800" dirty="0" smtClean="0"/>
              <a:t> in a decentralized way.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dirty="0" smtClean="0"/>
              <a:t>© 2017 M. Fredrikson, J. Yang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8411" y="3585365"/>
            <a:ext cx="1631092" cy="62322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Profile searches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199503" y="3896977"/>
            <a:ext cx="379575" cy="4161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79077" y="3789724"/>
            <a:ext cx="1631092" cy="17052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pplication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4313095"/>
            <a:ext cx="1631092" cy="70021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4"/>
                </a:solidFill>
              </a:rPr>
              <a:t>Declassifier</a:t>
            </a:r>
            <a:endParaRPr lang="en-US" sz="2000" dirty="0">
              <a:solidFill>
                <a:schemeClr val="accent4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10169" y="4674803"/>
            <a:ext cx="36183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203729" y="4323600"/>
            <a:ext cx="302740" cy="1812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03729" y="4801395"/>
            <a:ext cx="302740" cy="20182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6" name="Picture 4" descr="http://www.cs.cmu.edu/~mfredrik/images/mfredr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108" y="4914777"/>
            <a:ext cx="883783" cy="122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596866"/>
            <a:ext cx="2004520" cy="108772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68412" y="4792836"/>
            <a:ext cx="1631092" cy="62322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“Likes”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</p:cNvCxnSpPr>
          <p:nvPr/>
        </p:nvCxnSpPr>
        <p:spPr>
          <a:xfrm flipV="1">
            <a:off x="2199504" y="4792836"/>
            <a:ext cx="379572" cy="31161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62709" y="4208588"/>
            <a:ext cx="1636796" cy="3592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Label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68412" y="5430601"/>
            <a:ext cx="1631093" cy="3592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Label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59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31" grpId="0" animBg="1"/>
      <p:bldP spid="34" grpId="0" animBg="1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stCxn id="21" idx="2"/>
            <a:endCxn id="18" idx="0"/>
          </p:cNvCxnSpPr>
          <p:nvPr/>
        </p:nvCxnSpPr>
        <p:spPr>
          <a:xfrm>
            <a:off x="7760679" y="4457764"/>
            <a:ext cx="0" cy="940777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endCxn id="9" idx="1"/>
          </p:cNvCxnSpPr>
          <p:nvPr/>
        </p:nvCxnSpPr>
        <p:spPr>
          <a:xfrm>
            <a:off x="1348153" y="4457763"/>
            <a:ext cx="1453662" cy="1364060"/>
          </a:xfrm>
          <a:prstGeom prst="curvedConnector3">
            <a:avLst/>
          </a:prstGeom>
          <a:ln>
            <a:solidFill>
              <a:schemeClr val="accent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Flume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471611"/>
            <a:ext cx="8229600" cy="1003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Based on system call delegation. </a:t>
            </a:r>
            <a:r>
              <a:rPr lang="en-US" sz="2400" dirty="0" err="1" smtClean="0"/>
              <a:t>Bulit</a:t>
            </a:r>
            <a:r>
              <a:rPr lang="en-US" sz="2400" dirty="0" smtClean="0"/>
              <a:t> in user-space with a few small kernel patches on top of Linux and </a:t>
            </a:r>
            <a:r>
              <a:rPr lang="en-US" sz="2400" dirty="0" err="1" smtClean="0"/>
              <a:t>OpenBSD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7877" y="4709382"/>
            <a:ext cx="3423138" cy="4220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Linux kernel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7877" y="3120049"/>
            <a:ext cx="1219200" cy="9328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Web app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7877" y="4035732"/>
            <a:ext cx="1219200" cy="4220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glibc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01815" y="5398540"/>
            <a:ext cx="1219200" cy="8465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“Likes”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877" y="2399074"/>
            <a:ext cx="3622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"/>
                <a:cs typeface="Helvetica"/>
              </a:rPr>
              <a:t>Regular OS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47141" y="4709383"/>
            <a:ext cx="3423138" cy="4220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Linux kernel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47141" y="3120050"/>
            <a:ext cx="1219200" cy="9328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Web app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47141" y="4035733"/>
            <a:ext cx="1219200" cy="4220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F. </a:t>
            </a:r>
            <a:r>
              <a:rPr lang="en-US" sz="2400" dirty="0" err="1" smtClean="0">
                <a:solidFill>
                  <a:schemeClr val="bg1"/>
                </a:solidFill>
              </a:rPr>
              <a:t>libc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51079" y="5398541"/>
            <a:ext cx="1219200" cy="8465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“Likes”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7141" y="2399075"/>
            <a:ext cx="3622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"/>
                <a:cs typeface="Helvetica"/>
              </a:rPr>
              <a:t>Flume</a:t>
            </a:r>
            <a:r>
              <a:rPr lang="en-US" sz="3200" dirty="0" smtClean="0">
                <a:latin typeface="Helvetica"/>
                <a:cs typeface="Helvetica"/>
              </a:rPr>
              <a:t> OS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51079" y="3125484"/>
            <a:ext cx="1219200" cy="1332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Flume ref. monitor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3" name="Curved Connector 22"/>
          <p:cNvCxnSpPr>
            <a:stCxn id="17" idx="3"/>
            <a:endCxn id="21" idx="1"/>
          </p:cNvCxnSpPr>
          <p:nvPr/>
        </p:nvCxnSpPr>
        <p:spPr>
          <a:xfrm flipV="1">
            <a:off x="6166341" y="3791624"/>
            <a:ext cx="984738" cy="455125"/>
          </a:xfrm>
          <a:prstGeom prst="curvedConnector3">
            <a:avLst/>
          </a:prstGeom>
          <a:ln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9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/>
      <p:bldP spid="15" grpId="0" animBg="1"/>
      <p:bldP spid="16" grpId="0" animBg="1"/>
      <p:bldP spid="17" grpId="0" animBg="1"/>
      <p:bldP spid="18" grpId="0" animBg="1"/>
      <p:bldP spid="19" grpId="0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28"/>
          <p:cNvSpPr/>
          <p:nvPr/>
        </p:nvSpPr>
        <p:spPr>
          <a:xfrm rot="10800000">
            <a:off x="7034235" y="3995732"/>
            <a:ext cx="442913" cy="35798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0800000">
            <a:off x="4352934" y="4000500"/>
            <a:ext cx="442913" cy="35798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Classes of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143250" y="1600200"/>
            <a:ext cx="14288" cy="4525963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57875" y="1600200"/>
            <a:ext cx="0" cy="4525963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1600200"/>
            <a:ext cx="2686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"/>
                <a:cs typeface="Helvetica"/>
              </a:rPr>
              <a:t>Flume-oblivious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2791" y="1595432"/>
            <a:ext cx="2686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"/>
                <a:cs typeface="Helvetica"/>
              </a:rPr>
              <a:t>Unconfined/mediators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7413" y="1595432"/>
            <a:ext cx="2686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"/>
                <a:cs typeface="Helvetica"/>
              </a:rPr>
              <a:t>Confined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2664" y="5243513"/>
            <a:ext cx="1556222" cy="882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Linux kernel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7236" y="2882593"/>
            <a:ext cx="2038349" cy="11179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Flume reference monitor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2664" y="4301330"/>
            <a:ext cx="1556222" cy="5842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Process </a:t>
            </a:r>
            <a:r>
              <a:rPr lang="en-US" sz="2400" i="1" dirty="0" smtClean="0">
                <a:solidFill>
                  <a:schemeClr val="bg1"/>
                </a:solidFill>
              </a:rPr>
              <a:t>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96846" y="5238748"/>
            <a:ext cx="1556222" cy="882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Linux kernel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52842" y="2877828"/>
            <a:ext cx="2038349" cy="11179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Flume reference monitor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96846" y="4296565"/>
            <a:ext cx="1556222" cy="5842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Process </a:t>
            </a:r>
            <a:r>
              <a:rPr lang="en-US" sz="2400" i="1" dirty="0" smtClean="0">
                <a:solidFill>
                  <a:schemeClr val="bg1"/>
                </a:solidFill>
              </a:rPr>
              <a:t>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68599" y="5253033"/>
            <a:ext cx="1556222" cy="882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Linux kernel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24595" y="2892113"/>
            <a:ext cx="2038349" cy="11179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Flume reference monitor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68599" y="4310850"/>
            <a:ext cx="1556222" cy="5842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Process </a:t>
            </a:r>
            <a:r>
              <a:rPr lang="en-US" sz="2400" i="1" dirty="0" smtClean="0">
                <a:solidFill>
                  <a:schemeClr val="bg1"/>
                </a:solidFill>
              </a:rPr>
              <a:t>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1557336" y="4880767"/>
            <a:ext cx="442913" cy="357982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352934" y="4875999"/>
            <a:ext cx="442913" cy="357982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960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12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Accommodate process that use </a:t>
            </a:r>
            <a:r>
              <a:rPr lang="en-US" b="1" dirty="0" smtClean="0"/>
              <a:t>existing communication interfaces </a:t>
            </a:r>
            <a:r>
              <a:rPr lang="en-US" dirty="0" smtClean="0"/>
              <a:t>(for instance, socket and pipes) while specifying how and when they use their privileges.</a:t>
            </a:r>
          </a:p>
          <a:p>
            <a:r>
              <a:rPr lang="en-US" dirty="0" smtClean="0"/>
              <a:t>Awkward to modify each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dirty="0" smtClean="0"/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Conventional process interface full of channels that “leak” information, such as network sockets.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Labels +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Label</a:t>
            </a:r>
            <a:r>
              <a:rPr lang="en-US" dirty="0" smtClean="0"/>
              <a:t> processes with what they are allowed to read and write.</a:t>
            </a:r>
          </a:p>
          <a:p>
            <a:r>
              <a:rPr lang="en-US" dirty="0" smtClean="0"/>
              <a:t>Define how labels can be rewritten for </a:t>
            </a:r>
            <a:r>
              <a:rPr lang="en-US" i="1" dirty="0" smtClean="0"/>
              <a:t>declassification </a:t>
            </a:r>
            <a:r>
              <a:rPr lang="en-US" dirty="0" smtClean="0"/>
              <a:t>and </a:t>
            </a:r>
            <a:r>
              <a:rPr lang="en-US" i="1" dirty="0" smtClean="0"/>
              <a:t>endorsement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Represent each communication resource (for instance sockets and files) as an </a:t>
            </a:r>
            <a:r>
              <a:rPr lang="en-US" i="1" dirty="0" smtClean="0"/>
              <a:t>endpoint </a:t>
            </a:r>
            <a:r>
              <a:rPr lang="en-US" dirty="0" smtClean="0"/>
              <a:t>that specifies what subset of its privileges should be used when </a:t>
            </a:r>
            <a:r>
              <a:rPr lang="en-US" smtClean="0"/>
              <a:t>communicating.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8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Untrusted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 most of the computation.</a:t>
            </a:r>
          </a:p>
          <a:p>
            <a:r>
              <a:rPr lang="en-US" dirty="0" smtClean="0"/>
              <a:t>Are constrained by, but possibly unaware of, DIFC controls.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Trusted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Are aware of DIFC.</a:t>
            </a:r>
          </a:p>
          <a:p>
            <a:r>
              <a:rPr lang="en-US" dirty="0" smtClean="0"/>
              <a:t>Set up privacy and integrity controls that constrain untrusted processes.</a:t>
            </a:r>
          </a:p>
          <a:p>
            <a:r>
              <a:rPr lang="en-US" dirty="0" smtClean="0"/>
              <a:t>Have </a:t>
            </a:r>
            <a:r>
              <a:rPr lang="en-US" i="1" dirty="0" smtClean="0"/>
              <a:t>privilege </a:t>
            </a:r>
            <a:r>
              <a:rPr lang="en-US" dirty="0" smtClean="0"/>
              <a:t>to selectively violate classical information flow through </a:t>
            </a:r>
            <a:r>
              <a:rPr lang="en-US" i="1" dirty="0" smtClean="0"/>
              <a:t>declassification</a:t>
            </a:r>
            <a:r>
              <a:rPr lang="en-US" dirty="0" smtClean="0"/>
              <a:t> and </a:t>
            </a:r>
            <a:r>
              <a:rPr lang="en-US" i="1" dirty="0" smtClean="0"/>
              <a:t>endorsement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Processes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3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/>
      <p:bldP spid="4" grpId="0" build="p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Redacting Phone Numbers…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552" y="1830917"/>
            <a:ext cx="5834896" cy="383698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5808133"/>
            <a:ext cx="7886700" cy="57573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Phone number remains redacted in email view.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7867" y="3532514"/>
            <a:ext cx="1744133" cy="24362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3469658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Redacted by Airbnb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42608" y="1149818"/>
            <a:ext cx="5010152" cy="46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400" dirty="0" smtClean="0"/>
              <a:t>Example courtesy of Chelsea Voss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486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Label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Goal: </a:t>
            </a:r>
            <a:r>
              <a:rPr lang="en-US" dirty="0" smtClean="0"/>
              <a:t>track which secrets a process has accessed.</a:t>
            </a:r>
          </a:p>
          <a:p>
            <a:r>
              <a:rPr lang="en-US" b="1" dirty="0" smtClean="0"/>
              <a:t>Mechanism: </a:t>
            </a:r>
            <a:r>
              <a:rPr lang="en-US" dirty="0" smtClean="0"/>
              <a:t>each process gets a </a:t>
            </a:r>
            <a:r>
              <a:rPr lang="en-US" i="1" dirty="0" smtClean="0"/>
              <a:t>secrecy label</a:t>
            </a:r>
            <a:r>
              <a:rPr lang="en-US" dirty="0" smtClean="0"/>
              <a:t> summarizing the categories of data a process is assumed to have accessed.</a:t>
            </a:r>
          </a:p>
          <a:p>
            <a:pPr lvl="1"/>
            <a:r>
              <a:rPr lang="en-US" dirty="0" smtClean="0"/>
              <a:t>{ “Likes” }</a:t>
            </a:r>
          </a:p>
          <a:p>
            <a:pPr lvl="1"/>
            <a:r>
              <a:rPr lang="en-US" dirty="0" smtClean="0"/>
              <a:t>{ “Financial reports” }</a:t>
            </a:r>
          </a:p>
          <a:p>
            <a:pPr lvl="1"/>
            <a:r>
              <a:rPr lang="en-US" dirty="0" smtClean="0"/>
              <a:t>{ “Likes” and “15-316 grades”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3038" y="4243388"/>
            <a:ext cx="1171575" cy="485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4438" y="5236369"/>
            <a:ext cx="5014912" cy="48577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00375" y="4243388"/>
            <a:ext cx="1100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Helvetica"/>
                <a:cs typeface="Helvetica"/>
              </a:rPr>
              <a:t>Tag</a:t>
            </a:r>
            <a:endParaRPr lang="en-US" sz="2800" dirty="0">
              <a:solidFill>
                <a:srgbClr val="0070C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2700" y="5236369"/>
            <a:ext cx="148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Helvetica"/>
                <a:cs typeface="Helvetica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4572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Nomenclature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Confidentiality: </a:t>
            </a:r>
            <a:r>
              <a:rPr lang="en-US" dirty="0" smtClean="0"/>
              <a:t>protecting sensitive reads.</a:t>
            </a:r>
          </a:p>
          <a:p>
            <a:pPr lvl="1"/>
            <a:r>
              <a:rPr lang="en-US" altLang="en-US" dirty="0" smtClean="0"/>
              <a:t>When </a:t>
            </a:r>
            <a:r>
              <a:rPr lang="en-US" altLang="en-US" dirty="0"/>
              <a:t>should a process be “authorized?”</a:t>
            </a:r>
          </a:p>
          <a:p>
            <a:pPr lvl="1"/>
            <a:r>
              <a:rPr lang="en-US" altLang="en-US" dirty="0"/>
              <a:t>Encryption provides end-to-end confidentiality, but it’s difficult to compute on encrypted </a:t>
            </a:r>
            <a:r>
              <a:rPr lang="en-US" altLang="en-US" dirty="0" smtClean="0"/>
              <a:t>data</a:t>
            </a:r>
            <a:endParaRPr lang="en-US" dirty="0" smtClean="0"/>
          </a:p>
          <a:p>
            <a:r>
              <a:rPr lang="en-US" b="1" dirty="0" smtClean="0"/>
              <a:t>Integrity: </a:t>
            </a:r>
            <a:r>
              <a:rPr lang="en-US" dirty="0" smtClean="0"/>
              <a:t>protecting sensitive writes.</a:t>
            </a:r>
          </a:p>
          <a:p>
            <a:pPr lvl="1"/>
            <a:r>
              <a:rPr lang="en-US" altLang="en-US" dirty="0"/>
              <a:t>Only authorized processes can write a file</a:t>
            </a:r>
          </a:p>
          <a:p>
            <a:pPr lvl="1"/>
            <a:r>
              <a:rPr lang="en-US" altLang="en-US" dirty="0" smtClean="0"/>
              <a:t>Digital </a:t>
            </a:r>
            <a:r>
              <a:rPr lang="en-US" altLang="en-US" dirty="0"/>
              <a:t>signatures provide end-to-end integrity, but cannot change signed data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6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 and Integrity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Secrecy label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Specifies what data process </a:t>
                </a:r>
                <a:r>
                  <a:rPr lang="en-US" i="1" dirty="0" smtClean="0"/>
                  <a:t>p </a:t>
                </a:r>
                <a:r>
                  <a:rPr lang="en-US" dirty="0" smtClean="0"/>
                  <a:t>has read</a:t>
                </a:r>
              </a:p>
              <a:p>
                <a:pPr lvl="1"/>
                <a:r>
                  <a:rPr lang="en-US" dirty="0" smtClean="0"/>
                  <a:t>“/</a:t>
                </a:r>
                <a:r>
                  <a:rPr lang="en-US" dirty="0" err="1" smtClean="0"/>
                  <a:t>usr</a:t>
                </a:r>
                <a:r>
                  <a:rPr lang="en-US" dirty="0" smtClean="0"/>
                  <a:t>/bin/login may read the password file”</a:t>
                </a:r>
              </a:p>
              <a:p>
                <a:r>
                  <a:rPr lang="en-US" dirty="0" smtClean="0"/>
                  <a:t>Integrity label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Used to </a:t>
                </a:r>
                <a:r>
                  <a:rPr lang="en-US" b="1" dirty="0" smtClean="0"/>
                  <a:t>endorse </a:t>
                </a:r>
                <a:r>
                  <a:rPr lang="en-US" dirty="0" smtClean="0"/>
                  <a:t>the trustworthiness of </a:t>
                </a:r>
                <a:r>
                  <a:rPr lang="en-US" i="1" dirty="0" smtClean="0"/>
                  <a:t>p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“/</a:t>
                </a:r>
                <a:r>
                  <a:rPr lang="en-US" dirty="0" err="1" smtClean="0"/>
                  <a:t>usr</a:t>
                </a:r>
                <a:r>
                  <a:rPr lang="en-US" dirty="0" smtClean="0"/>
                  <a:t>/bin/login can only be updated by root”</a:t>
                </a:r>
              </a:p>
              <a:p>
                <a:pPr lvl="1"/>
                <a:r>
                  <a:rPr lang="en-US" dirty="0" smtClean="0"/>
                  <a:t>“/</a:t>
                </a:r>
                <a:r>
                  <a:rPr lang="en-US" dirty="0" err="1" smtClean="0"/>
                  <a:t>usr</a:t>
                </a:r>
                <a:r>
                  <a:rPr lang="en-US" dirty="0" smtClean="0"/>
                  <a:t>/bin/login can only read user libs and </a:t>
                </a:r>
                <a:r>
                  <a:rPr lang="en-US" dirty="0" err="1" smtClean="0"/>
                  <a:t>config</a:t>
                </a:r>
                <a:r>
                  <a:rPr lang="en-US" dirty="0" smtClean="0"/>
                  <a:t> files endorsed by root”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5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Ownership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) regulates </a:t>
                </a:r>
                <a:r>
                  <a:rPr lang="en-US" dirty="0"/>
                  <a:t>how </a:t>
                </a:r>
                <a:r>
                  <a:rPr lang="en-US" i="1" dirty="0"/>
                  <a:t>p</a:t>
                </a:r>
                <a:r>
                  <a:rPr lang="en-US" dirty="0"/>
                  <a:t> can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b="1" dirty="0" smtClean="0"/>
                  <a:t>Endorsement: </a:t>
                </a:r>
                <a:r>
                  <a:rPr lang="en-US" dirty="0"/>
                  <a:t>t</a:t>
                </a:r>
                <a:r>
                  <a:rPr lang="en-US" dirty="0" smtClean="0"/>
                  <a:t>ags </a:t>
                </a:r>
                <a:r>
                  <a:rPr lang="en-US" i="1" dirty="0"/>
                  <a:t>p</a:t>
                </a:r>
                <a:r>
                  <a:rPr lang="en-US" dirty="0"/>
                  <a:t> can add to its labels (e.g.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b="1" dirty="0" smtClean="0"/>
                  <a:t>Declassification: </a:t>
                </a:r>
                <a:r>
                  <a:rPr lang="en-US" dirty="0" smtClean="0"/>
                  <a:t>tags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can remove from its labels </a:t>
                </a:r>
                <a:r>
                  <a:rPr lang="en-US" dirty="0"/>
                  <a:t>(e.g.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the set of tags that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can both add and remove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 r="-2519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Secrecy and Integrity, More Formally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Secrecy: </a:t>
                </a:r>
                <a:r>
                  <a:rPr lang="en-US" dirty="0"/>
                  <a:t>“At some point process </a:t>
                </a:r>
                <a:r>
                  <a:rPr lang="en-US" i="1" dirty="0"/>
                  <a:t>p</a:t>
                </a:r>
                <a:r>
                  <a:rPr lang="en-US" dirty="0"/>
                  <a:t> added data with tag </a:t>
                </a:r>
                <a:r>
                  <a:rPr lang="en-US" i="1" dirty="0"/>
                  <a:t>s</a:t>
                </a:r>
                <a:r>
                  <a:rPr lang="en-US" dirty="0"/>
                  <a:t> to its address space</a:t>
                </a:r>
                <a:r>
                  <a:rPr lang="en-US" dirty="0" smtClean="0"/>
                  <a:t>.”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⇒∃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𝑟𝑒𝑎𝑑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b="1" dirty="0" smtClean="0"/>
                  <a:t>Integrity: </a:t>
                </a:r>
                <a:r>
                  <a:rPr lang="en-US" dirty="0"/>
                  <a:t>“All inputs to process </a:t>
                </a:r>
                <a:r>
                  <a:rPr lang="en-US" i="1" dirty="0"/>
                  <a:t>p</a:t>
                </a:r>
                <a:r>
                  <a:rPr lang="en-US" dirty="0"/>
                  <a:t> had tag </a:t>
                </a:r>
                <a:r>
                  <a:rPr lang="en-US" i="1" dirty="0" err="1"/>
                  <a:t>i</a:t>
                </a:r>
                <a:r>
                  <a:rPr lang="en-US" dirty="0" smtClean="0"/>
                  <a:t>.”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⇒∀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𝑟𝑒𝑎𝑑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 t="-175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Privilege, More Formally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“p can remove tag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and add tag </a:t>
                </a:r>
                <a:r>
                  <a:rPr lang="en-US" i="1" dirty="0" err="1" smtClean="0"/>
                  <a:t>i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”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𝑡𝑟𝑢𝑠𝑡𝑒𝑑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𝑑𝑒𝑐𝑙𝑎𝑠𝑠𝑖𝑓𝑦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𝑡𝑟𝑢𝑠𝑡𝑒𝑑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𝑒𝑛𝑑𝑜𝑟𝑠𝑒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i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0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+</a:t>
            </a:r>
            <a:r>
              <a:rPr lang="en-US" dirty="0" smtClean="0"/>
              <a:t> Secrecy Labels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Process </a:t>
            </a:r>
            <a:r>
              <a:rPr lang="en-US" sz="3200" i="1" dirty="0"/>
              <a:t>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38525" y="2209800"/>
            <a:ext cx="49164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nsolas" pitchFamily="-1" charset="0"/>
              </a:rPr>
              <a:t>tag_t HR = create_tag();</a:t>
            </a:r>
            <a:endParaRPr lang="en-US" sz="2800">
              <a:latin typeface="Calibri" pitchFamily="-1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95400" y="2971800"/>
            <a:ext cx="1038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>
                <a:latin typeface="Calibri" pitchFamily="-1" charset="0"/>
              </a:rPr>
              <a:t> = {}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19200" y="3429000"/>
            <a:ext cx="10969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D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>
                <a:latin typeface="Calibri" pitchFamily="-1" charset="0"/>
              </a:rPr>
              <a:t> = {}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36638" y="3438525"/>
            <a:ext cx="1782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D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>
                <a:latin typeface="Calibri" pitchFamily="-1" charset="0"/>
              </a:rPr>
              <a:t> = { HR }</a:t>
            </a:r>
          </a:p>
        </p:txBody>
      </p:sp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762000" y="5410200"/>
            <a:ext cx="2646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alibri" pitchFamily="-1" charset="0"/>
              </a:rPr>
              <a:t>Universe of Tags:</a:t>
            </a:r>
          </a:p>
        </p:txBody>
      </p:sp>
      <p:sp>
        <p:nvSpPr>
          <p:cNvPr id="11" name="Cloud 10"/>
          <p:cNvSpPr>
            <a:spLocks noChangeArrowheads="1"/>
          </p:cNvSpPr>
          <p:nvPr/>
        </p:nvSpPr>
        <p:spPr bwMode="auto">
          <a:xfrm>
            <a:off x="3352800" y="4724400"/>
            <a:ext cx="3657600" cy="1828800"/>
          </a:xfrm>
          <a:custGeom>
            <a:avLst/>
            <a:gdLst>
              <a:gd name="T0" fmla="*/ 3654552 w 43200"/>
              <a:gd name="T1" fmla="*/ 914400 h 43200"/>
              <a:gd name="T2" fmla="*/ 1828800 w 43200"/>
              <a:gd name="T3" fmla="*/ 1826853 h 43200"/>
              <a:gd name="T4" fmla="*/ 11345 w 43200"/>
              <a:gd name="T5" fmla="*/ 914400 h 43200"/>
              <a:gd name="T6" fmla="*/ 1828800 w 43200"/>
              <a:gd name="T7" fmla="*/ 104563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Finance</a:t>
            </a:r>
          </a:p>
        </p:txBody>
      </p:sp>
      <p:sp>
        <p:nvSpPr>
          <p:cNvPr id="19466" name="TextBox 11"/>
          <p:cNvSpPr txBox="1">
            <a:spLocks noChangeArrowheads="1"/>
          </p:cNvSpPr>
          <p:nvPr/>
        </p:nvSpPr>
        <p:spPr bwMode="auto">
          <a:xfrm>
            <a:off x="5486400" y="4953000"/>
            <a:ext cx="66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Legal</a:t>
            </a:r>
          </a:p>
        </p:txBody>
      </p:sp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4114800" y="59436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SecretProjects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02013" y="1676400"/>
            <a:ext cx="49164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nsolas" pitchFamily="-1" charset="0"/>
              </a:rPr>
              <a:t>change_label({Finance});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44525" y="2971800"/>
            <a:ext cx="2327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>
                <a:latin typeface="Calibri" pitchFamily="-1" charset="0"/>
              </a:rPr>
              <a:t> = { Finance }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57188" y="2971800"/>
            <a:ext cx="2919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>
                <a:latin typeface="Calibri" pitchFamily="-1" charset="0"/>
              </a:rPr>
              <a:t> = { Finance, HR }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886200" y="4953000"/>
            <a:ext cx="612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Calibri" pitchFamily="-1" charset="0"/>
              </a:rPr>
              <a:t>HR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438525" y="2752725"/>
            <a:ext cx="5508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nsolas" pitchFamily="-1" charset="0"/>
              </a:rPr>
              <a:t>change_label({Finance,HR});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29000" y="3286125"/>
            <a:ext cx="49164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nsolas" pitchFamily="-1" charset="0"/>
              </a:rPr>
              <a:t>change_label({Finance});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429000" y="2219325"/>
            <a:ext cx="3536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nsolas" pitchFamily="-1" charset="0"/>
              </a:rPr>
              <a:t>change_label({});</a:t>
            </a:r>
          </a:p>
        </p:txBody>
      </p:sp>
      <p:sp>
        <p:nvSpPr>
          <p:cNvPr id="21" name="&quot;No&quot; Symbol 20"/>
          <p:cNvSpPr/>
          <p:nvPr/>
        </p:nvSpPr>
        <p:spPr>
          <a:xfrm>
            <a:off x="4114800" y="1981200"/>
            <a:ext cx="1219200" cy="990600"/>
          </a:xfrm>
          <a:prstGeom prst="noSmoking">
            <a:avLst>
              <a:gd name="adj" fmla="val 145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ounded Rectangular Callout 25"/>
          <p:cNvSpPr>
            <a:spLocks noChangeArrowheads="1"/>
          </p:cNvSpPr>
          <p:nvPr/>
        </p:nvSpPr>
        <p:spPr bwMode="auto">
          <a:xfrm>
            <a:off x="4876800" y="4343400"/>
            <a:ext cx="2971800" cy="1219200"/>
          </a:xfrm>
          <a:prstGeom prst="wedgeRoundRectCallout">
            <a:avLst>
              <a:gd name="adj1" fmla="val -78454"/>
              <a:gd name="adj2" fmla="val -101486"/>
              <a:gd name="adj3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</a:rPr>
              <a:t>DIFC: Declassification in action.</a:t>
            </a:r>
          </a:p>
        </p:txBody>
      </p:sp>
      <p:sp>
        <p:nvSpPr>
          <p:cNvPr id="27" name="Rounded Rectangular Callout 26"/>
          <p:cNvSpPr>
            <a:spLocks noChangeArrowheads="1"/>
          </p:cNvSpPr>
          <p:nvPr/>
        </p:nvSpPr>
        <p:spPr bwMode="auto">
          <a:xfrm>
            <a:off x="5029200" y="3810000"/>
            <a:ext cx="2895600" cy="1066800"/>
          </a:xfrm>
          <a:prstGeom prst="wedgeRoundRectCallout">
            <a:avLst>
              <a:gd name="adj1" fmla="val -80148"/>
              <a:gd name="adj2" fmla="val -112634"/>
              <a:gd name="adj3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</a:rPr>
              <a:t>Same as Step 1.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5105400" y="2743200"/>
            <a:ext cx="2895600" cy="1219200"/>
          </a:xfrm>
          <a:prstGeom prst="wedgeRoundRectCallout">
            <a:avLst>
              <a:gd name="adj1" fmla="val -77593"/>
              <a:gd name="adj2" fmla="val -104977"/>
              <a:gd name="adj3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</a:rPr>
              <a:t>Any process can add any tag to its label.</a:t>
            </a:r>
          </a:p>
        </p:txBody>
      </p:sp>
      <p:sp>
        <p:nvSpPr>
          <p:cNvPr id="25" name="Rounded Rectangular Callout 24"/>
          <p:cNvSpPr>
            <a:spLocks noChangeArrowheads="1"/>
          </p:cNvSpPr>
          <p:nvPr/>
        </p:nvSpPr>
        <p:spPr bwMode="auto">
          <a:xfrm>
            <a:off x="5257800" y="3276600"/>
            <a:ext cx="3505200" cy="1676400"/>
          </a:xfrm>
          <a:prstGeom prst="wedgeRoundRectCallout">
            <a:avLst>
              <a:gd name="adj1" fmla="val -78870"/>
              <a:gd name="adj2" fmla="val -88310"/>
              <a:gd name="adj3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</a:rPr>
              <a:t>DIFC Rule: A process can create a new tag; gets ability to declassify it.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1036638" y="2121027"/>
            <a:ext cx="2011361" cy="612648"/>
          </a:xfrm>
          <a:prstGeom prst="wedgeRoundRectCallout">
            <a:avLst>
              <a:gd name="adj1" fmla="val -23401"/>
              <a:gd name="adj2" fmla="val 11110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Secrets P has viewed</a:t>
            </a:r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644525" y="4264152"/>
            <a:ext cx="2403475" cy="612648"/>
          </a:xfrm>
          <a:prstGeom prst="wedgeRoundRectCallout">
            <a:avLst>
              <a:gd name="adj1" fmla="val -13895"/>
              <a:gd name="adj2" fmla="val -10905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Tags P can add and remove from its label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5180087"/>
      </p:ext>
    </p:extLst>
  </p:cSld>
  <p:clrMapOvr>
    <a:masterClrMapping/>
  </p:clrMapOvr>
  <p:transition advTm="1100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777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777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777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/>
      <p:bldP spid="7" grpId="0"/>
      <p:bldP spid="8" grpId="0"/>
      <p:bldP spid="14" grpId="0" build="allAtOnce"/>
      <p:bldP spid="15" grpId="0"/>
      <p:bldP spid="15" grpId="1"/>
      <p:bldP spid="15" grpId="2"/>
      <p:bldP spid="16" grpId="0"/>
      <p:bldP spid="16" grpId="1"/>
      <p:bldP spid="17" grpId="0"/>
      <p:bldP spid="18" grpId="0" build="allAtOnce"/>
      <p:bldP spid="19" grpId="0" build="allAtOnce"/>
      <p:bldP spid="20" grpId="0"/>
      <p:bldP spid="20" grpId="1"/>
      <p:bldP spid="21" grpId="0" animBg="1"/>
      <p:bldP spid="21" grpId="1" animBg="1"/>
      <p:bldP spid="26" grpId="0" animBg="1"/>
      <p:bldP spid="26" grpId="1" animBg="1"/>
      <p:bldP spid="27" grpId="0" animBg="1"/>
      <p:bldP spid="27" grpId="1" animBg="1"/>
      <p:bldP spid="24" grpId="0" animBg="1"/>
      <p:bldP spid="24" grpId="1" animBg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+</a:t>
            </a:r>
            <a:r>
              <a:rPr lang="en-US" dirty="0" smtClean="0"/>
              <a:t> Integrity Labels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Process </a:t>
            </a:r>
            <a:r>
              <a:rPr lang="en-US" sz="3200" i="1" dirty="0"/>
              <a:t>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92452" y="2971800"/>
            <a:ext cx="1844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 err="1">
                <a:latin typeface="Calibri" pitchFamily="-1" charset="0"/>
              </a:rPr>
              <a:t>I</a:t>
            </a:r>
            <a:r>
              <a:rPr lang="en-US" sz="2800" i="1" baseline="-25000" dirty="0" err="1" smtClean="0">
                <a:latin typeface="Calibri" pitchFamily="-1" charset="0"/>
              </a:rPr>
              <a:t>p</a:t>
            </a:r>
            <a:r>
              <a:rPr lang="en-US" sz="2800" dirty="0" smtClean="0">
                <a:latin typeface="Calibri" pitchFamily="-1" charset="0"/>
              </a:rPr>
              <a:t> </a:t>
            </a:r>
            <a:r>
              <a:rPr lang="en-US" sz="2800" dirty="0">
                <a:latin typeface="Calibri" pitchFamily="-1" charset="0"/>
              </a:rPr>
              <a:t>= </a:t>
            </a:r>
            <a:r>
              <a:rPr lang="en-US" sz="2800" dirty="0" smtClean="0">
                <a:latin typeface="Calibri" pitchFamily="-1" charset="0"/>
              </a:rPr>
              <a:t>{Apple}</a:t>
            </a:r>
            <a:endParaRPr lang="en-US" sz="2800" dirty="0">
              <a:latin typeface="Calibri" pitchFamily="-1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19200" y="3429000"/>
            <a:ext cx="10969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D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>
                <a:latin typeface="Calibri" pitchFamily="-1" charset="0"/>
              </a:rPr>
              <a:t> = {}</a:t>
            </a:r>
          </a:p>
        </p:txBody>
      </p:sp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762000" y="5410200"/>
            <a:ext cx="2646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 pitchFamily="-1" charset="0"/>
              </a:rPr>
              <a:t>Universe of Tags:</a:t>
            </a:r>
          </a:p>
        </p:txBody>
      </p:sp>
      <p:sp>
        <p:nvSpPr>
          <p:cNvPr id="11" name="Cloud 10"/>
          <p:cNvSpPr>
            <a:spLocks noChangeArrowheads="1"/>
          </p:cNvSpPr>
          <p:nvPr/>
        </p:nvSpPr>
        <p:spPr bwMode="auto">
          <a:xfrm>
            <a:off x="3352800" y="4724400"/>
            <a:ext cx="3657600" cy="1828800"/>
          </a:xfrm>
          <a:custGeom>
            <a:avLst/>
            <a:gdLst>
              <a:gd name="T0" fmla="*/ 3654552 w 43200"/>
              <a:gd name="T1" fmla="*/ 914400 h 43200"/>
              <a:gd name="T2" fmla="*/ 1828800 w 43200"/>
              <a:gd name="T3" fmla="*/ 1826853 h 43200"/>
              <a:gd name="T4" fmla="*/ 11345 w 43200"/>
              <a:gd name="T5" fmla="*/ 914400 h 43200"/>
              <a:gd name="T6" fmla="*/ 1828800 w 43200"/>
              <a:gd name="T7" fmla="*/ 104563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Finance</a:t>
            </a:r>
          </a:p>
        </p:txBody>
      </p:sp>
      <p:sp>
        <p:nvSpPr>
          <p:cNvPr id="19466" name="TextBox 11"/>
          <p:cNvSpPr txBox="1">
            <a:spLocks noChangeArrowheads="1"/>
          </p:cNvSpPr>
          <p:nvPr/>
        </p:nvSpPr>
        <p:spPr bwMode="auto">
          <a:xfrm>
            <a:off x="5486400" y="4953000"/>
            <a:ext cx="66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Legal</a:t>
            </a:r>
          </a:p>
        </p:txBody>
      </p:sp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4114800" y="5943600"/>
            <a:ext cx="728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pitchFamily="-1" charset="0"/>
              </a:rPr>
              <a:t>Apple</a:t>
            </a:r>
            <a:endParaRPr lang="en-US" dirty="0">
              <a:latin typeface="Calibri" pitchFamily="-1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02013" y="1676400"/>
            <a:ext cx="3540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 pitchFamily="-1" charset="0"/>
              </a:rPr>
              <a:t>change_label</a:t>
            </a:r>
            <a:r>
              <a:rPr lang="en-US" sz="2800" dirty="0">
                <a:latin typeface="Consolas" pitchFamily="-1" charset="0"/>
              </a:rPr>
              <a:t>(</a:t>
            </a:r>
            <a:r>
              <a:rPr lang="en-US" sz="2800" dirty="0" smtClean="0">
                <a:latin typeface="Consolas" pitchFamily="-1" charset="0"/>
              </a:rPr>
              <a:t>{}</a:t>
            </a:r>
            <a:r>
              <a:rPr lang="en-US" sz="2800" dirty="0">
                <a:latin typeface="Consolas" pitchFamily="-1" charset="0"/>
              </a:rPr>
              <a:t>);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5105400" y="2743200"/>
            <a:ext cx="2895600" cy="1219200"/>
          </a:xfrm>
          <a:prstGeom prst="wedgeRoundRectCallout">
            <a:avLst>
              <a:gd name="adj1" fmla="val -77593"/>
              <a:gd name="adj2" fmla="val -104977"/>
              <a:gd name="adj3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</a:rPr>
              <a:t>Any process can</a:t>
            </a:r>
            <a:r>
              <a:rPr lang="en-US" sz="2400" dirty="0" smtClean="0">
                <a:solidFill>
                  <a:schemeClr val="dk1"/>
                </a:solidFill>
                <a:latin typeface="+mn-lt"/>
              </a:rPr>
              <a:t> remove any tag</a:t>
            </a:r>
            <a:r>
              <a:rPr lang="en-US" sz="2400" dirty="0" smtClean="0">
                <a:solidFill>
                  <a:schemeClr val="dk1"/>
                </a:solidFill>
              </a:rPr>
              <a:t> from</a:t>
            </a:r>
            <a:r>
              <a:rPr lang="en-US" sz="2400" dirty="0" smtClean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+mn-lt"/>
              </a:rPr>
              <a:t>its label.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1036638" y="2121027"/>
            <a:ext cx="2011361" cy="612648"/>
          </a:xfrm>
          <a:prstGeom prst="wedgeRoundRectCallout">
            <a:avLst>
              <a:gd name="adj1" fmla="val -23401"/>
              <a:gd name="adj2" fmla="val 11110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Endorsements of P</a:t>
            </a:r>
            <a:endParaRPr lang="en-US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644525" y="4264152"/>
            <a:ext cx="2403475" cy="612648"/>
          </a:xfrm>
          <a:prstGeom prst="wedgeRoundRectCallout">
            <a:avLst>
              <a:gd name="adj1" fmla="val -13895"/>
              <a:gd name="adj2" fmla="val -10905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Tags P can add and remove from its label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13702"/>
      </p:ext>
    </p:extLst>
  </p:cSld>
  <p:clrMapOvr>
    <a:masterClrMapping/>
  </p:clrMapOvr>
  <p:transition advTm="1100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 animBg="1"/>
      <p:bldP spid="29" grpId="0" animBg="1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+</a:t>
            </a:r>
            <a:r>
              <a:rPr lang="en-US" dirty="0" smtClean="0"/>
              <a:t> Integrity Labels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Process </a:t>
            </a:r>
            <a:r>
              <a:rPr lang="en-US" sz="3200" i="1" dirty="0"/>
              <a:t>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15645" y="2971800"/>
            <a:ext cx="997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 err="1">
                <a:latin typeface="Calibri" pitchFamily="-1" charset="0"/>
              </a:rPr>
              <a:t>I</a:t>
            </a:r>
            <a:r>
              <a:rPr lang="en-US" sz="2800" i="1" baseline="-25000" dirty="0" err="1" smtClean="0">
                <a:latin typeface="Calibri" pitchFamily="-1" charset="0"/>
              </a:rPr>
              <a:t>p</a:t>
            </a:r>
            <a:r>
              <a:rPr lang="en-US" sz="2800" dirty="0" smtClean="0">
                <a:latin typeface="Calibri" pitchFamily="-1" charset="0"/>
              </a:rPr>
              <a:t> </a:t>
            </a:r>
            <a:r>
              <a:rPr lang="en-US" sz="2800" dirty="0">
                <a:latin typeface="Calibri" pitchFamily="-1" charset="0"/>
              </a:rPr>
              <a:t>= </a:t>
            </a:r>
            <a:r>
              <a:rPr lang="en-US" sz="2800" dirty="0" smtClean="0">
                <a:latin typeface="Calibri" pitchFamily="-1" charset="0"/>
              </a:rPr>
              <a:t>{}</a:t>
            </a:r>
            <a:endParaRPr lang="en-US" sz="2800" dirty="0">
              <a:latin typeface="Calibri" pitchFamily="-1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19200" y="3429000"/>
            <a:ext cx="10969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D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>
                <a:latin typeface="Calibri" pitchFamily="-1" charset="0"/>
              </a:rPr>
              <a:t> = {}</a:t>
            </a:r>
          </a:p>
        </p:txBody>
      </p:sp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762000" y="5410200"/>
            <a:ext cx="2646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 pitchFamily="-1" charset="0"/>
              </a:rPr>
              <a:t>Universe of Tags:</a:t>
            </a:r>
          </a:p>
        </p:txBody>
      </p:sp>
      <p:sp>
        <p:nvSpPr>
          <p:cNvPr id="11" name="Cloud 10"/>
          <p:cNvSpPr>
            <a:spLocks noChangeArrowheads="1"/>
          </p:cNvSpPr>
          <p:nvPr/>
        </p:nvSpPr>
        <p:spPr bwMode="auto">
          <a:xfrm>
            <a:off x="3352800" y="4724400"/>
            <a:ext cx="3657600" cy="1828800"/>
          </a:xfrm>
          <a:custGeom>
            <a:avLst/>
            <a:gdLst>
              <a:gd name="T0" fmla="*/ 3654552 w 43200"/>
              <a:gd name="T1" fmla="*/ 914400 h 43200"/>
              <a:gd name="T2" fmla="*/ 1828800 w 43200"/>
              <a:gd name="T3" fmla="*/ 1826853 h 43200"/>
              <a:gd name="T4" fmla="*/ 11345 w 43200"/>
              <a:gd name="T5" fmla="*/ 914400 h 43200"/>
              <a:gd name="T6" fmla="*/ 1828800 w 43200"/>
              <a:gd name="T7" fmla="*/ 104563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Finance</a:t>
            </a:r>
          </a:p>
        </p:txBody>
      </p:sp>
      <p:sp>
        <p:nvSpPr>
          <p:cNvPr id="19466" name="TextBox 11"/>
          <p:cNvSpPr txBox="1">
            <a:spLocks noChangeArrowheads="1"/>
          </p:cNvSpPr>
          <p:nvPr/>
        </p:nvSpPr>
        <p:spPr bwMode="auto">
          <a:xfrm>
            <a:off x="5486400" y="4953000"/>
            <a:ext cx="66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Legal</a:t>
            </a:r>
          </a:p>
        </p:txBody>
      </p:sp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4114800" y="5943600"/>
            <a:ext cx="728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pitchFamily="-1" charset="0"/>
              </a:rPr>
              <a:t>Apple</a:t>
            </a:r>
            <a:endParaRPr lang="en-US" dirty="0">
              <a:latin typeface="Calibri" pitchFamily="-1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02013" y="1676400"/>
            <a:ext cx="3540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 pitchFamily="-1" charset="0"/>
              </a:rPr>
              <a:t>change_label</a:t>
            </a:r>
            <a:r>
              <a:rPr lang="en-US" sz="2800" dirty="0">
                <a:latin typeface="Consolas" pitchFamily="-1" charset="0"/>
              </a:rPr>
              <a:t>(</a:t>
            </a:r>
            <a:r>
              <a:rPr lang="en-US" sz="2800" dirty="0" smtClean="0">
                <a:latin typeface="Consolas" pitchFamily="-1" charset="0"/>
              </a:rPr>
              <a:t>{}</a:t>
            </a:r>
            <a:r>
              <a:rPr lang="en-US" sz="2800" dirty="0">
                <a:latin typeface="Consolas" pitchFamily="-1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8015818"/>
      </p:ext>
    </p:extLst>
  </p:cSld>
  <p:clrMapOvr>
    <a:masterClrMapping/>
  </p:clrMapOvr>
  <p:transition advTm="110059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+</a:t>
            </a:r>
            <a:r>
              <a:rPr lang="en-US" dirty="0" smtClean="0"/>
              <a:t> Integrity Labels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Process </a:t>
            </a:r>
            <a:r>
              <a:rPr lang="en-US" sz="3200" i="1" dirty="0"/>
              <a:t>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38525" y="2209800"/>
            <a:ext cx="49164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nsolas" pitchFamily="-1" charset="0"/>
              </a:rPr>
              <a:t>tag_t HR = create_tag();</a:t>
            </a:r>
            <a:endParaRPr lang="en-US" sz="2800">
              <a:latin typeface="Calibri" pitchFamily="-1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19200" y="3429000"/>
            <a:ext cx="10969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 dirty="0" err="1">
                <a:latin typeface="Calibri" pitchFamily="-1" charset="0"/>
              </a:rPr>
              <a:t>D</a:t>
            </a:r>
            <a:r>
              <a:rPr lang="en-US" sz="2800" i="1" baseline="-25000" dirty="0" err="1">
                <a:latin typeface="Calibri" pitchFamily="-1" charset="0"/>
              </a:rPr>
              <a:t>p</a:t>
            </a:r>
            <a:r>
              <a:rPr lang="en-US" sz="2800" dirty="0">
                <a:latin typeface="Calibri" pitchFamily="-1" charset="0"/>
              </a:rPr>
              <a:t> = {}</a:t>
            </a:r>
          </a:p>
        </p:txBody>
      </p:sp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762000" y="5410200"/>
            <a:ext cx="2646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 pitchFamily="-1" charset="0"/>
              </a:rPr>
              <a:t>Universe of Tags:</a:t>
            </a:r>
          </a:p>
        </p:txBody>
      </p:sp>
      <p:sp>
        <p:nvSpPr>
          <p:cNvPr id="11" name="Cloud 10"/>
          <p:cNvSpPr>
            <a:spLocks noChangeArrowheads="1"/>
          </p:cNvSpPr>
          <p:nvPr/>
        </p:nvSpPr>
        <p:spPr bwMode="auto">
          <a:xfrm>
            <a:off x="3352800" y="4724400"/>
            <a:ext cx="3657600" cy="1828800"/>
          </a:xfrm>
          <a:custGeom>
            <a:avLst/>
            <a:gdLst>
              <a:gd name="T0" fmla="*/ 3654552 w 43200"/>
              <a:gd name="T1" fmla="*/ 914400 h 43200"/>
              <a:gd name="T2" fmla="*/ 1828800 w 43200"/>
              <a:gd name="T3" fmla="*/ 1826853 h 43200"/>
              <a:gd name="T4" fmla="*/ 11345 w 43200"/>
              <a:gd name="T5" fmla="*/ 914400 h 43200"/>
              <a:gd name="T6" fmla="*/ 1828800 w 43200"/>
              <a:gd name="T7" fmla="*/ 104563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Finance</a:t>
            </a:r>
          </a:p>
        </p:txBody>
      </p:sp>
      <p:sp>
        <p:nvSpPr>
          <p:cNvPr id="19466" name="TextBox 11"/>
          <p:cNvSpPr txBox="1">
            <a:spLocks noChangeArrowheads="1"/>
          </p:cNvSpPr>
          <p:nvPr/>
        </p:nvSpPr>
        <p:spPr bwMode="auto">
          <a:xfrm>
            <a:off x="5486400" y="4953000"/>
            <a:ext cx="66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Legal</a:t>
            </a:r>
          </a:p>
        </p:txBody>
      </p:sp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4114800" y="5943600"/>
            <a:ext cx="728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pitchFamily="-1" charset="0"/>
              </a:rPr>
              <a:t>Apple</a:t>
            </a:r>
            <a:endParaRPr lang="en-US" dirty="0">
              <a:latin typeface="Calibri" pitchFamily="-1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02013" y="1676400"/>
            <a:ext cx="3540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 pitchFamily="-1" charset="0"/>
              </a:rPr>
              <a:t>change_label</a:t>
            </a:r>
            <a:r>
              <a:rPr lang="en-US" sz="2800" dirty="0">
                <a:latin typeface="Consolas" pitchFamily="-1" charset="0"/>
              </a:rPr>
              <a:t>(</a:t>
            </a:r>
            <a:r>
              <a:rPr lang="en-US" sz="2800" dirty="0" smtClean="0">
                <a:latin typeface="Consolas" pitchFamily="-1" charset="0"/>
              </a:rPr>
              <a:t>{}</a:t>
            </a:r>
            <a:r>
              <a:rPr lang="en-US" sz="2800" dirty="0">
                <a:latin typeface="Consolas" pitchFamily="-1" charset="0"/>
              </a:rPr>
              <a:t>);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09293" y="2971800"/>
            <a:ext cx="997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 err="1">
                <a:latin typeface="Calibri" pitchFamily="-1" charset="0"/>
              </a:rPr>
              <a:t>I</a:t>
            </a:r>
            <a:r>
              <a:rPr lang="en-US" sz="2800" i="1" baseline="-25000" dirty="0" err="1" smtClean="0">
                <a:latin typeface="Calibri" pitchFamily="-1" charset="0"/>
              </a:rPr>
              <a:t>p</a:t>
            </a:r>
            <a:r>
              <a:rPr lang="en-US" sz="2800" dirty="0" smtClean="0">
                <a:latin typeface="Calibri" pitchFamily="-1" charset="0"/>
              </a:rPr>
              <a:t> </a:t>
            </a:r>
            <a:r>
              <a:rPr lang="en-US" sz="2800" dirty="0">
                <a:latin typeface="Calibri" pitchFamily="-1" charset="0"/>
              </a:rPr>
              <a:t>= </a:t>
            </a:r>
            <a:r>
              <a:rPr lang="en-US" sz="2800" dirty="0" smtClean="0">
                <a:latin typeface="Calibri" pitchFamily="-1" charset="0"/>
              </a:rPr>
              <a:t>{}</a:t>
            </a:r>
            <a:endParaRPr lang="en-US" sz="2800" dirty="0">
              <a:latin typeface="Calibri" pitchFamily="-1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429000" y="2219325"/>
            <a:ext cx="53175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 pitchFamily="-1" charset="0"/>
              </a:rPr>
              <a:t>change_label(</a:t>
            </a:r>
            <a:r>
              <a:rPr lang="en-US" sz="2800" dirty="0" err="1" smtClean="0">
                <a:latin typeface="Consolas" pitchFamily="-1" charset="0"/>
              </a:rPr>
              <a:t>{Microsoft</a:t>
            </a:r>
            <a:r>
              <a:rPr lang="en-US" sz="2800" dirty="0" smtClean="0">
                <a:latin typeface="Consolas" pitchFamily="-1" charset="0"/>
              </a:rPr>
              <a:t>}</a:t>
            </a:r>
            <a:r>
              <a:rPr lang="en-US" sz="2800" dirty="0">
                <a:latin typeface="Consolas" pitchFamily="-1" charset="0"/>
              </a:rPr>
              <a:t>);</a:t>
            </a:r>
          </a:p>
        </p:txBody>
      </p:sp>
      <p:sp>
        <p:nvSpPr>
          <p:cNvPr id="21" name="&quot;No&quot; Symbol 20"/>
          <p:cNvSpPr/>
          <p:nvPr/>
        </p:nvSpPr>
        <p:spPr>
          <a:xfrm>
            <a:off x="4114800" y="1981200"/>
            <a:ext cx="1219200" cy="990600"/>
          </a:xfrm>
          <a:prstGeom prst="noSmoking">
            <a:avLst>
              <a:gd name="adj" fmla="val 145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0394608"/>
      </p:ext>
    </p:extLst>
  </p:cSld>
  <p:clrMapOvr>
    <a:masterClrMapping/>
  </p:clrMapOvr>
  <p:transition advTm="1100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777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5" grpId="0"/>
      <p:bldP spid="15" grpId="1"/>
      <p:bldP spid="20" grpId="0"/>
      <p:bldP spid="21" grpId="0" animBg="1"/>
      <p:bldP spid="2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Missed a spot!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9"/>
            <a:ext cx="9144000" cy="381997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5808133"/>
            <a:ext cx="7886700" cy="575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Phone number is visible in message preview.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51868" y="4690533"/>
            <a:ext cx="372532" cy="3217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24400" y="4276698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Actual phone number! Redacted by me and not Airbnb.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42608" y="1155655"/>
            <a:ext cx="5010152" cy="463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400" dirty="0" smtClean="0"/>
              <a:t>Example courtesy of Chelsea Voss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348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+</a:t>
            </a:r>
            <a:r>
              <a:rPr lang="en-US" dirty="0" smtClean="0"/>
              <a:t> Integrity Labels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Process </a:t>
            </a:r>
            <a:r>
              <a:rPr lang="en-US" sz="3200" i="1" dirty="0"/>
              <a:t>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38525" y="2209800"/>
            <a:ext cx="49164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nsolas" pitchFamily="-1" charset="0"/>
              </a:rPr>
              <a:t>tag_t HR = create_tag();</a:t>
            </a:r>
            <a:endParaRPr lang="en-US" sz="2800">
              <a:latin typeface="Calibri" pitchFamily="-1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19200" y="3429000"/>
            <a:ext cx="10969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 dirty="0" err="1">
                <a:latin typeface="Calibri" pitchFamily="-1" charset="0"/>
              </a:rPr>
              <a:t>D</a:t>
            </a:r>
            <a:r>
              <a:rPr lang="en-US" sz="2800" i="1" baseline="-25000" dirty="0" err="1">
                <a:latin typeface="Calibri" pitchFamily="-1" charset="0"/>
              </a:rPr>
              <a:t>p</a:t>
            </a:r>
            <a:r>
              <a:rPr lang="en-US" sz="2800" dirty="0">
                <a:latin typeface="Calibri" pitchFamily="-1" charset="0"/>
              </a:rPr>
              <a:t> = {}</a:t>
            </a:r>
          </a:p>
        </p:txBody>
      </p:sp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762000" y="5410200"/>
            <a:ext cx="2646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 pitchFamily="-1" charset="0"/>
              </a:rPr>
              <a:t>Universe of Tags:</a:t>
            </a:r>
          </a:p>
        </p:txBody>
      </p:sp>
      <p:sp>
        <p:nvSpPr>
          <p:cNvPr id="11" name="Cloud 10"/>
          <p:cNvSpPr>
            <a:spLocks noChangeArrowheads="1"/>
          </p:cNvSpPr>
          <p:nvPr/>
        </p:nvSpPr>
        <p:spPr bwMode="auto">
          <a:xfrm>
            <a:off x="3352800" y="4724400"/>
            <a:ext cx="3657600" cy="1828800"/>
          </a:xfrm>
          <a:custGeom>
            <a:avLst/>
            <a:gdLst>
              <a:gd name="T0" fmla="*/ 3654552 w 43200"/>
              <a:gd name="T1" fmla="*/ 914400 h 43200"/>
              <a:gd name="T2" fmla="*/ 1828800 w 43200"/>
              <a:gd name="T3" fmla="*/ 1826853 h 43200"/>
              <a:gd name="T4" fmla="*/ 11345 w 43200"/>
              <a:gd name="T5" fmla="*/ 914400 h 43200"/>
              <a:gd name="T6" fmla="*/ 1828800 w 43200"/>
              <a:gd name="T7" fmla="*/ 104563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Finance</a:t>
            </a:r>
          </a:p>
        </p:txBody>
      </p:sp>
      <p:sp>
        <p:nvSpPr>
          <p:cNvPr id="19466" name="TextBox 11"/>
          <p:cNvSpPr txBox="1">
            <a:spLocks noChangeArrowheads="1"/>
          </p:cNvSpPr>
          <p:nvPr/>
        </p:nvSpPr>
        <p:spPr bwMode="auto">
          <a:xfrm>
            <a:off x="5486400" y="4953000"/>
            <a:ext cx="66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Legal</a:t>
            </a:r>
          </a:p>
        </p:txBody>
      </p:sp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4114800" y="5943600"/>
            <a:ext cx="728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pitchFamily="-1" charset="0"/>
              </a:rPr>
              <a:t>Apple</a:t>
            </a:r>
            <a:endParaRPr lang="en-US" dirty="0">
              <a:latin typeface="Calibri" pitchFamily="-1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02013" y="1676400"/>
            <a:ext cx="3540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 pitchFamily="-1" charset="0"/>
              </a:rPr>
              <a:t>change_label</a:t>
            </a:r>
            <a:r>
              <a:rPr lang="en-US" sz="2800" dirty="0">
                <a:latin typeface="Consolas" pitchFamily="-1" charset="0"/>
              </a:rPr>
              <a:t>(</a:t>
            </a:r>
            <a:r>
              <a:rPr lang="en-US" sz="2800" dirty="0" smtClean="0">
                <a:latin typeface="Consolas" pitchFamily="-1" charset="0"/>
              </a:rPr>
              <a:t>{}</a:t>
            </a:r>
            <a:r>
              <a:rPr lang="en-US" sz="2800" dirty="0">
                <a:latin typeface="Consolas" pitchFamily="-1" charset="0"/>
              </a:rPr>
              <a:t>);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09293" y="2971800"/>
            <a:ext cx="997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 err="1">
                <a:latin typeface="Calibri" pitchFamily="-1" charset="0"/>
              </a:rPr>
              <a:t>I</a:t>
            </a:r>
            <a:r>
              <a:rPr lang="en-US" sz="2800" i="1" baseline="-25000" dirty="0" err="1" smtClean="0">
                <a:latin typeface="Calibri" pitchFamily="-1" charset="0"/>
              </a:rPr>
              <a:t>p</a:t>
            </a:r>
            <a:r>
              <a:rPr lang="en-US" sz="2800" dirty="0" smtClean="0">
                <a:latin typeface="Calibri" pitchFamily="-1" charset="0"/>
              </a:rPr>
              <a:t> </a:t>
            </a:r>
            <a:r>
              <a:rPr lang="en-US" sz="2800" dirty="0">
                <a:latin typeface="Calibri" pitchFamily="-1" charset="0"/>
              </a:rPr>
              <a:t>= </a:t>
            </a:r>
            <a:r>
              <a:rPr lang="en-US" sz="2800" dirty="0" smtClean="0">
                <a:latin typeface="Calibri" pitchFamily="-1" charset="0"/>
              </a:rPr>
              <a:t>{}</a:t>
            </a:r>
            <a:endParaRPr lang="en-US" sz="2800" dirty="0">
              <a:latin typeface="Calibri" pitchFamily="-1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639938"/>
      </p:ext>
    </p:extLst>
  </p:cSld>
  <p:clrMapOvr>
    <a:masterClrMapping/>
  </p:clrMapOvr>
  <p:transition advTm="1100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777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5" grpId="0"/>
      <p:bldP spid="15" grpId="1"/>
      <p:bldP spid="15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+</a:t>
            </a:r>
            <a:r>
              <a:rPr lang="en-US" dirty="0" smtClean="0"/>
              <a:t> Integrity Labels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Process </a:t>
            </a:r>
            <a:r>
              <a:rPr lang="en-US" sz="3200" i="1" dirty="0"/>
              <a:t>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38525" y="2209800"/>
            <a:ext cx="49164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nsolas" pitchFamily="-1" charset="0"/>
              </a:rPr>
              <a:t>tag_t HR = create_tag();</a:t>
            </a:r>
            <a:endParaRPr lang="en-US" sz="2800">
              <a:latin typeface="Calibri" pitchFamily="-1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19200" y="3429000"/>
            <a:ext cx="16974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i="1" dirty="0" err="1">
                <a:latin typeface="Calibri" pitchFamily="-1" charset="0"/>
              </a:rPr>
              <a:t>D</a:t>
            </a:r>
            <a:r>
              <a:rPr lang="en-US" sz="2800" i="1" baseline="-25000" dirty="0" err="1">
                <a:latin typeface="Calibri" pitchFamily="-1" charset="0"/>
              </a:rPr>
              <a:t>p</a:t>
            </a:r>
            <a:r>
              <a:rPr lang="en-US" sz="2800" dirty="0">
                <a:latin typeface="Calibri" pitchFamily="-1" charset="0"/>
              </a:rPr>
              <a:t> = </a:t>
            </a:r>
            <a:r>
              <a:rPr lang="en-US" sz="2800" dirty="0" smtClean="0">
                <a:latin typeface="Calibri" pitchFamily="-1" charset="0"/>
              </a:rPr>
              <a:t>{HR}</a:t>
            </a:r>
            <a:endParaRPr lang="en-US" sz="2800" dirty="0">
              <a:latin typeface="Calibri" pitchFamily="-1" charset="0"/>
            </a:endParaRPr>
          </a:p>
        </p:txBody>
      </p:sp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762000" y="5410200"/>
            <a:ext cx="2646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 pitchFamily="-1" charset="0"/>
              </a:rPr>
              <a:t>Universe of Tags:</a:t>
            </a:r>
          </a:p>
        </p:txBody>
      </p:sp>
      <p:sp>
        <p:nvSpPr>
          <p:cNvPr id="11" name="Cloud 10"/>
          <p:cNvSpPr>
            <a:spLocks noChangeArrowheads="1"/>
          </p:cNvSpPr>
          <p:nvPr/>
        </p:nvSpPr>
        <p:spPr bwMode="auto">
          <a:xfrm>
            <a:off x="3352800" y="4724400"/>
            <a:ext cx="3657600" cy="1828800"/>
          </a:xfrm>
          <a:custGeom>
            <a:avLst/>
            <a:gdLst>
              <a:gd name="T0" fmla="*/ 3654552 w 43200"/>
              <a:gd name="T1" fmla="*/ 914400 h 43200"/>
              <a:gd name="T2" fmla="*/ 1828800 w 43200"/>
              <a:gd name="T3" fmla="*/ 1826853 h 43200"/>
              <a:gd name="T4" fmla="*/ 11345 w 43200"/>
              <a:gd name="T5" fmla="*/ 914400 h 43200"/>
              <a:gd name="T6" fmla="*/ 1828800 w 43200"/>
              <a:gd name="T7" fmla="*/ 104563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Finance</a:t>
            </a:r>
          </a:p>
        </p:txBody>
      </p:sp>
      <p:sp>
        <p:nvSpPr>
          <p:cNvPr id="19466" name="TextBox 11"/>
          <p:cNvSpPr txBox="1">
            <a:spLocks noChangeArrowheads="1"/>
          </p:cNvSpPr>
          <p:nvPr/>
        </p:nvSpPr>
        <p:spPr bwMode="auto">
          <a:xfrm>
            <a:off x="5486400" y="4953000"/>
            <a:ext cx="66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Legal</a:t>
            </a:r>
          </a:p>
        </p:txBody>
      </p:sp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4114800" y="5943600"/>
            <a:ext cx="728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pitchFamily="-1" charset="0"/>
              </a:rPr>
              <a:t>Apple</a:t>
            </a:r>
            <a:endParaRPr lang="en-US" dirty="0">
              <a:latin typeface="Calibri" pitchFamily="-1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02013" y="1676400"/>
            <a:ext cx="3540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 pitchFamily="-1" charset="0"/>
              </a:rPr>
              <a:t>change_label</a:t>
            </a:r>
            <a:r>
              <a:rPr lang="en-US" sz="2800" dirty="0">
                <a:latin typeface="Consolas" pitchFamily="-1" charset="0"/>
              </a:rPr>
              <a:t>(</a:t>
            </a:r>
            <a:r>
              <a:rPr lang="en-US" sz="2800" dirty="0" smtClean="0">
                <a:latin typeface="Consolas" pitchFamily="-1" charset="0"/>
              </a:rPr>
              <a:t>{}</a:t>
            </a:r>
            <a:r>
              <a:rPr lang="en-US" sz="2800" dirty="0">
                <a:latin typeface="Consolas" pitchFamily="-1" charset="0"/>
              </a:rPr>
              <a:t>);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09293" y="2971800"/>
            <a:ext cx="997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 err="1">
                <a:latin typeface="Calibri" pitchFamily="-1" charset="0"/>
              </a:rPr>
              <a:t>I</a:t>
            </a:r>
            <a:r>
              <a:rPr lang="en-US" sz="2800" i="1" baseline="-25000" dirty="0" err="1" smtClean="0">
                <a:latin typeface="Calibri" pitchFamily="-1" charset="0"/>
              </a:rPr>
              <a:t>p</a:t>
            </a:r>
            <a:r>
              <a:rPr lang="en-US" sz="2800" dirty="0" smtClean="0">
                <a:latin typeface="Calibri" pitchFamily="-1" charset="0"/>
              </a:rPr>
              <a:t> </a:t>
            </a:r>
            <a:r>
              <a:rPr lang="en-US" sz="2800" dirty="0">
                <a:latin typeface="Calibri" pitchFamily="-1" charset="0"/>
              </a:rPr>
              <a:t>= </a:t>
            </a:r>
            <a:r>
              <a:rPr lang="en-US" sz="2800" dirty="0" smtClean="0">
                <a:latin typeface="Calibri" pitchFamily="-1" charset="0"/>
              </a:rPr>
              <a:t>{}</a:t>
            </a:r>
            <a:endParaRPr lang="en-US" sz="2800" dirty="0">
              <a:latin typeface="Calibri" pitchFamily="-1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86200" y="4953000"/>
            <a:ext cx="612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alibri" pitchFamily="-1" charset="0"/>
              </a:rPr>
              <a:t>HR</a:t>
            </a:r>
          </a:p>
        </p:txBody>
      </p:sp>
      <p:sp>
        <p:nvSpPr>
          <p:cNvPr id="16" name="Rounded Rectangular Callout 15"/>
          <p:cNvSpPr>
            <a:spLocks noChangeArrowheads="1"/>
          </p:cNvSpPr>
          <p:nvPr/>
        </p:nvSpPr>
        <p:spPr bwMode="auto">
          <a:xfrm>
            <a:off x="5257800" y="3276600"/>
            <a:ext cx="3505200" cy="1676400"/>
          </a:xfrm>
          <a:prstGeom prst="wedgeRoundRectCallout">
            <a:avLst>
              <a:gd name="adj1" fmla="val -78870"/>
              <a:gd name="adj2" fmla="val -88310"/>
              <a:gd name="adj3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</a:rPr>
              <a:t>DIFC Rule: A process can create a new tag; gets ability to</a:t>
            </a:r>
            <a:r>
              <a:rPr lang="en-US" sz="2400" dirty="0" smtClean="0">
                <a:solidFill>
                  <a:schemeClr val="dk1"/>
                </a:solidFill>
                <a:latin typeface="+mn-lt"/>
              </a:rPr>
              <a:t> endorse </a:t>
            </a:r>
            <a:r>
              <a:rPr lang="en-US" sz="2400" dirty="0" err="1" smtClean="0">
                <a:solidFill>
                  <a:schemeClr val="dk1"/>
                </a:solidFill>
                <a:latin typeface="+mn-lt"/>
              </a:rPr>
              <a:t>w</a:t>
            </a:r>
            <a:r>
              <a:rPr lang="en-US" sz="2400" dirty="0" smtClean="0">
                <a:solidFill>
                  <a:schemeClr val="dk1"/>
                </a:solidFill>
                <a:latin typeface="+mn-lt"/>
              </a:rPr>
              <a:t>/ it</a:t>
            </a:r>
            <a:r>
              <a:rPr lang="en-US" sz="2400" dirty="0">
                <a:solidFill>
                  <a:schemeClr val="dk1"/>
                </a:solidFill>
                <a:latin typeface="+mn-lt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880755"/>
      </p:ext>
    </p:extLst>
  </p:cSld>
  <p:clrMapOvr>
    <a:masterClrMapping/>
  </p:clrMapOvr>
  <p:transition advTm="1100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+</a:t>
            </a:r>
            <a:r>
              <a:rPr lang="en-US" dirty="0" smtClean="0"/>
              <a:t> Integrity Labels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Process </a:t>
            </a:r>
            <a:r>
              <a:rPr lang="en-US" sz="3200" i="1" dirty="0"/>
              <a:t>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38525" y="2209800"/>
            <a:ext cx="49164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nsolas" pitchFamily="-1" charset="0"/>
              </a:rPr>
              <a:t>tag_t HR = create_tag();</a:t>
            </a:r>
            <a:endParaRPr lang="en-US" sz="2800">
              <a:latin typeface="Calibri" pitchFamily="-1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19200" y="3429000"/>
            <a:ext cx="16974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i="1" dirty="0" err="1">
                <a:latin typeface="Calibri" pitchFamily="-1" charset="0"/>
              </a:rPr>
              <a:t>D</a:t>
            </a:r>
            <a:r>
              <a:rPr lang="en-US" sz="2800" i="1" baseline="-25000" dirty="0" err="1">
                <a:latin typeface="Calibri" pitchFamily="-1" charset="0"/>
              </a:rPr>
              <a:t>p</a:t>
            </a:r>
            <a:r>
              <a:rPr lang="en-US" sz="2800" dirty="0">
                <a:latin typeface="Calibri" pitchFamily="-1" charset="0"/>
              </a:rPr>
              <a:t> = </a:t>
            </a:r>
            <a:r>
              <a:rPr lang="en-US" sz="2800" dirty="0" smtClean="0">
                <a:latin typeface="Calibri" pitchFamily="-1" charset="0"/>
              </a:rPr>
              <a:t>{HR}</a:t>
            </a:r>
            <a:endParaRPr lang="en-US" sz="2800" dirty="0">
              <a:latin typeface="Calibri" pitchFamily="-1" charset="0"/>
            </a:endParaRPr>
          </a:p>
        </p:txBody>
      </p:sp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762000" y="5410200"/>
            <a:ext cx="2646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 pitchFamily="-1" charset="0"/>
              </a:rPr>
              <a:t>Universe of Tags:</a:t>
            </a:r>
          </a:p>
        </p:txBody>
      </p:sp>
      <p:sp>
        <p:nvSpPr>
          <p:cNvPr id="11" name="Cloud 10"/>
          <p:cNvSpPr>
            <a:spLocks noChangeArrowheads="1"/>
          </p:cNvSpPr>
          <p:nvPr/>
        </p:nvSpPr>
        <p:spPr bwMode="auto">
          <a:xfrm>
            <a:off x="3352800" y="4724400"/>
            <a:ext cx="3657600" cy="1828800"/>
          </a:xfrm>
          <a:custGeom>
            <a:avLst/>
            <a:gdLst>
              <a:gd name="T0" fmla="*/ 3654552 w 43200"/>
              <a:gd name="T1" fmla="*/ 914400 h 43200"/>
              <a:gd name="T2" fmla="*/ 1828800 w 43200"/>
              <a:gd name="T3" fmla="*/ 1826853 h 43200"/>
              <a:gd name="T4" fmla="*/ 11345 w 43200"/>
              <a:gd name="T5" fmla="*/ 914400 h 43200"/>
              <a:gd name="T6" fmla="*/ 1828800 w 43200"/>
              <a:gd name="T7" fmla="*/ 104563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Finance</a:t>
            </a:r>
          </a:p>
        </p:txBody>
      </p:sp>
      <p:sp>
        <p:nvSpPr>
          <p:cNvPr id="19466" name="TextBox 11"/>
          <p:cNvSpPr txBox="1">
            <a:spLocks noChangeArrowheads="1"/>
          </p:cNvSpPr>
          <p:nvPr/>
        </p:nvSpPr>
        <p:spPr bwMode="auto">
          <a:xfrm>
            <a:off x="5486400" y="4953000"/>
            <a:ext cx="66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Legal</a:t>
            </a:r>
          </a:p>
        </p:txBody>
      </p:sp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4114800" y="5943600"/>
            <a:ext cx="728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pitchFamily="-1" charset="0"/>
              </a:rPr>
              <a:t>Apple</a:t>
            </a:r>
            <a:endParaRPr lang="en-US" dirty="0">
              <a:latin typeface="Calibri" pitchFamily="-1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02013" y="1676400"/>
            <a:ext cx="3540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 pitchFamily="-1" charset="0"/>
              </a:rPr>
              <a:t>change_label</a:t>
            </a:r>
            <a:r>
              <a:rPr lang="en-US" sz="2800" dirty="0">
                <a:latin typeface="Consolas" pitchFamily="-1" charset="0"/>
              </a:rPr>
              <a:t>(</a:t>
            </a:r>
            <a:r>
              <a:rPr lang="en-US" sz="2800" dirty="0" smtClean="0">
                <a:latin typeface="Consolas" pitchFamily="-1" charset="0"/>
              </a:rPr>
              <a:t>{}</a:t>
            </a:r>
            <a:r>
              <a:rPr lang="en-US" sz="2800" dirty="0">
                <a:latin typeface="Consolas" pitchFamily="-1" charset="0"/>
              </a:rPr>
              <a:t>);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09293" y="2971800"/>
            <a:ext cx="997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 err="1">
                <a:latin typeface="Calibri" pitchFamily="-1" charset="0"/>
              </a:rPr>
              <a:t>I</a:t>
            </a:r>
            <a:r>
              <a:rPr lang="en-US" sz="2800" i="1" baseline="-25000" dirty="0" err="1" smtClean="0">
                <a:latin typeface="Calibri" pitchFamily="-1" charset="0"/>
              </a:rPr>
              <a:t>p</a:t>
            </a:r>
            <a:r>
              <a:rPr lang="en-US" sz="2800" dirty="0" smtClean="0">
                <a:latin typeface="Calibri" pitchFamily="-1" charset="0"/>
              </a:rPr>
              <a:t> </a:t>
            </a:r>
            <a:r>
              <a:rPr lang="en-US" sz="2800" dirty="0">
                <a:latin typeface="Calibri" pitchFamily="-1" charset="0"/>
              </a:rPr>
              <a:t>= </a:t>
            </a:r>
            <a:r>
              <a:rPr lang="en-US" sz="2800" dirty="0" smtClean="0">
                <a:latin typeface="Calibri" pitchFamily="-1" charset="0"/>
              </a:rPr>
              <a:t>{}</a:t>
            </a:r>
            <a:endParaRPr lang="en-US" sz="2800" dirty="0">
              <a:latin typeface="Calibri" pitchFamily="-1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86200" y="4953000"/>
            <a:ext cx="612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alibri" pitchFamily="-1" charset="0"/>
              </a:rPr>
              <a:t>HR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352800" y="2733675"/>
            <a:ext cx="39356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 pitchFamily="-1" charset="0"/>
              </a:rPr>
              <a:t>change_label(</a:t>
            </a:r>
            <a:r>
              <a:rPr lang="en-US" sz="2800" dirty="0" err="1" smtClean="0">
                <a:latin typeface="Consolas" pitchFamily="-1" charset="0"/>
              </a:rPr>
              <a:t>{HR</a:t>
            </a:r>
            <a:r>
              <a:rPr lang="en-US" sz="2800" dirty="0" smtClean="0">
                <a:latin typeface="Consolas" pitchFamily="-1" charset="0"/>
              </a:rPr>
              <a:t>}</a:t>
            </a:r>
            <a:r>
              <a:rPr lang="en-US" sz="2800" dirty="0">
                <a:latin typeface="Consolas" pitchFamily="-1" charset="0"/>
              </a:rPr>
              <a:t>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590516"/>
      </p:ext>
    </p:extLst>
  </p:cSld>
  <p:clrMapOvr>
    <a:masterClrMapping/>
  </p:clrMapOvr>
  <p:transition advTm="110059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+</a:t>
            </a:r>
            <a:r>
              <a:rPr lang="en-US" dirty="0" smtClean="0"/>
              <a:t> Integrity Labels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Process </a:t>
            </a:r>
            <a:r>
              <a:rPr lang="en-US" sz="3200" i="1" dirty="0"/>
              <a:t>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38525" y="2209800"/>
            <a:ext cx="49164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nsolas" pitchFamily="-1" charset="0"/>
              </a:rPr>
              <a:t>tag_t HR = create_tag();</a:t>
            </a:r>
            <a:endParaRPr lang="en-US" sz="2800">
              <a:latin typeface="Calibri" pitchFamily="-1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19200" y="3429000"/>
            <a:ext cx="16974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i="1" dirty="0" err="1">
                <a:latin typeface="Calibri" pitchFamily="-1" charset="0"/>
              </a:rPr>
              <a:t>D</a:t>
            </a:r>
            <a:r>
              <a:rPr lang="en-US" sz="2800" i="1" baseline="-25000" dirty="0" err="1">
                <a:latin typeface="Calibri" pitchFamily="-1" charset="0"/>
              </a:rPr>
              <a:t>p</a:t>
            </a:r>
            <a:r>
              <a:rPr lang="en-US" sz="2800" dirty="0">
                <a:latin typeface="Calibri" pitchFamily="-1" charset="0"/>
              </a:rPr>
              <a:t> = </a:t>
            </a:r>
            <a:r>
              <a:rPr lang="en-US" sz="2800" dirty="0" smtClean="0">
                <a:latin typeface="Calibri" pitchFamily="-1" charset="0"/>
              </a:rPr>
              <a:t>{HR}</a:t>
            </a:r>
            <a:endParaRPr lang="en-US" sz="2800" dirty="0">
              <a:latin typeface="Calibri" pitchFamily="-1" charset="0"/>
            </a:endParaRPr>
          </a:p>
        </p:txBody>
      </p:sp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762000" y="5410200"/>
            <a:ext cx="2646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 pitchFamily="-1" charset="0"/>
              </a:rPr>
              <a:t>Universe of Tags:</a:t>
            </a:r>
          </a:p>
        </p:txBody>
      </p:sp>
      <p:sp>
        <p:nvSpPr>
          <p:cNvPr id="11" name="Cloud 10"/>
          <p:cNvSpPr>
            <a:spLocks noChangeArrowheads="1"/>
          </p:cNvSpPr>
          <p:nvPr/>
        </p:nvSpPr>
        <p:spPr bwMode="auto">
          <a:xfrm>
            <a:off x="3352800" y="4724400"/>
            <a:ext cx="3657600" cy="1828800"/>
          </a:xfrm>
          <a:custGeom>
            <a:avLst/>
            <a:gdLst>
              <a:gd name="T0" fmla="*/ 3654552 w 43200"/>
              <a:gd name="T1" fmla="*/ 914400 h 43200"/>
              <a:gd name="T2" fmla="*/ 1828800 w 43200"/>
              <a:gd name="T3" fmla="*/ 1826853 h 43200"/>
              <a:gd name="T4" fmla="*/ 11345 w 43200"/>
              <a:gd name="T5" fmla="*/ 914400 h 43200"/>
              <a:gd name="T6" fmla="*/ 1828800 w 43200"/>
              <a:gd name="T7" fmla="*/ 104563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Finance</a:t>
            </a:r>
          </a:p>
        </p:txBody>
      </p:sp>
      <p:sp>
        <p:nvSpPr>
          <p:cNvPr id="19466" name="TextBox 11"/>
          <p:cNvSpPr txBox="1">
            <a:spLocks noChangeArrowheads="1"/>
          </p:cNvSpPr>
          <p:nvPr/>
        </p:nvSpPr>
        <p:spPr bwMode="auto">
          <a:xfrm>
            <a:off x="5486400" y="4953000"/>
            <a:ext cx="66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Legal</a:t>
            </a:r>
          </a:p>
        </p:txBody>
      </p:sp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4114800" y="5943600"/>
            <a:ext cx="728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pitchFamily="-1" charset="0"/>
              </a:rPr>
              <a:t>Apple</a:t>
            </a:r>
            <a:endParaRPr lang="en-US" dirty="0">
              <a:latin typeface="Calibri" pitchFamily="-1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402013" y="1676400"/>
            <a:ext cx="3540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 pitchFamily="-1" charset="0"/>
              </a:rPr>
              <a:t>change_label</a:t>
            </a:r>
            <a:r>
              <a:rPr lang="en-US" sz="2800" dirty="0">
                <a:latin typeface="Consolas" pitchFamily="-1" charset="0"/>
              </a:rPr>
              <a:t>(</a:t>
            </a:r>
            <a:r>
              <a:rPr lang="en-US" sz="2800" dirty="0" smtClean="0">
                <a:latin typeface="Consolas" pitchFamily="-1" charset="0"/>
              </a:rPr>
              <a:t>{}</a:t>
            </a:r>
            <a:r>
              <a:rPr lang="en-US" sz="2800" dirty="0">
                <a:latin typeface="Consolas" pitchFamily="-1" charset="0"/>
              </a:rPr>
              <a:t>);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19200" y="2971800"/>
            <a:ext cx="14209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 err="1">
                <a:latin typeface="Calibri" pitchFamily="-1" charset="0"/>
              </a:rPr>
              <a:t>I</a:t>
            </a:r>
            <a:r>
              <a:rPr lang="en-US" sz="2800" i="1" baseline="-25000" dirty="0" err="1" smtClean="0">
                <a:latin typeface="Calibri" pitchFamily="-1" charset="0"/>
              </a:rPr>
              <a:t>p</a:t>
            </a:r>
            <a:r>
              <a:rPr lang="en-US" sz="2800" dirty="0" smtClean="0">
                <a:latin typeface="Calibri" pitchFamily="-1" charset="0"/>
              </a:rPr>
              <a:t> </a:t>
            </a:r>
            <a:r>
              <a:rPr lang="en-US" sz="2800" dirty="0">
                <a:latin typeface="Calibri" pitchFamily="-1" charset="0"/>
              </a:rPr>
              <a:t>= </a:t>
            </a:r>
            <a:r>
              <a:rPr lang="en-US" sz="2800" dirty="0" smtClean="0">
                <a:latin typeface="Calibri" pitchFamily="-1" charset="0"/>
              </a:rPr>
              <a:t>{HR}</a:t>
            </a:r>
            <a:endParaRPr lang="en-US" sz="2800" dirty="0">
              <a:latin typeface="Calibri" pitchFamily="-1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86200" y="4953000"/>
            <a:ext cx="612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alibri" pitchFamily="-1" charset="0"/>
              </a:rPr>
              <a:t>HR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352800" y="2733675"/>
            <a:ext cx="39356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solas" pitchFamily="-1" charset="0"/>
              </a:rPr>
              <a:t>change_label(</a:t>
            </a:r>
            <a:r>
              <a:rPr lang="en-US" sz="2800" dirty="0" err="1" smtClean="0">
                <a:latin typeface="Consolas" pitchFamily="-1" charset="0"/>
              </a:rPr>
              <a:t>{HR</a:t>
            </a:r>
            <a:r>
              <a:rPr lang="en-US" sz="2800" dirty="0" smtClean="0">
                <a:latin typeface="Consolas" pitchFamily="-1" charset="0"/>
              </a:rPr>
              <a:t>}</a:t>
            </a:r>
            <a:r>
              <a:rPr lang="en-US" sz="2800" dirty="0">
                <a:latin typeface="Consolas" pitchFamily="-1" charset="0"/>
              </a:rPr>
              <a:t>);</a:t>
            </a:r>
          </a:p>
        </p:txBody>
      </p:sp>
      <p:sp>
        <p:nvSpPr>
          <p:cNvPr id="17" name="Rounded Rectangular Callout 16"/>
          <p:cNvSpPr>
            <a:spLocks noChangeArrowheads="1"/>
          </p:cNvSpPr>
          <p:nvPr/>
        </p:nvSpPr>
        <p:spPr bwMode="auto">
          <a:xfrm>
            <a:off x="5078248" y="3733800"/>
            <a:ext cx="2971800" cy="1219200"/>
          </a:xfrm>
          <a:prstGeom prst="wedgeRoundRectCallout">
            <a:avLst>
              <a:gd name="adj1" fmla="val -78454"/>
              <a:gd name="adj2" fmla="val -101486"/>
              <a:gd name="adj3" fmla="val 16667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</a:rPr>
              <a:t>DIFC:</a:t>
            </a:r>
            <a:r>
              <a:rPr lang="en-US" sz="2400" dirty="0" smtClean="0">
                <a:solidFill>
                  <a:schemeClr val="dk1"/>
                </a:solidFill>
                <a:latin typeface="+mn-lt"/>
              </a:rPr>
              <a:t> Endorsement in </a:t>
            </a:r>
            <a:r>
              <a:rPr lang="en-US" sz="2400" dirty="0">
                <a:solidFill>
                  <a:schemeClr val="dk1"/>
                </a:solidFill>
                <a:latin typeface="+mn-lt"/>
              </a:rPr>
              <a:t>action.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4920176"/>
      </p:ext>
    </p:extLst>
  </p:cSld>
  <p:clrMapOvr>
    <a:masterClrMapping/>
  </p:clrMapOvr>
  <p:transition advTm="1100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Rule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10200" y="2076464"/>
            <a:ext cx="1828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Process </a:t>
            </a:r>
            <a:r>
              <a:rPr lang="en-US" sz="2400" i="1">
                <a:solidFill>
                  <a:srgbClr val="FFFFFF"/>
                </a:solidFill>
              </a:rPr>
              <a:t>q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6400" y="2076464"/>
            <a:ext cx="1828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Process </a:t>
            </a:r>
            <a:r>
              <a:rPr lang="en-US" sz="2400" i="1">
                <a:solidFill>
                  <a:srgbClr val="FFFFFF"/>
                </a:solidFill>
              </a:rPr>
              <a:t>p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0485" name="TextBox 11"/>
          <p:cNvSpPr txBox="1">
            <a:spLocks noChangeArrowheads="1"/>
          </p:cNvSpPr>
          <p:nvPr/>
        </p:nvSpPr>
        <p:spPr bwMode="auto">
          <a:xfrm>
            <a:off x="5029200" y="3228989"/>
            <a:ext cx="29098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q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</a:t>
            </a:r>
            <a:r>
              <a:rPr lang="en-US" sz="2800" i="1">
                <a:latin typeface="Calibri" pitchFamily="-1" charset="0"/>
              </a:rPr>
              <a:t> </a:t>
            </a:r>
            <a:r>
              <a:rPr lang="en-US" sz="2800">
                <a:latin typeface="Calibri" pitchFamily="-1" charset="0"/>
              </a:rPr>
              <a:t>HR</a:t>
            </a:r>
            <a:r>
              <a:rPr lang="en-US" sz="2800" i="1">
                <a:latin typeface="Calibri" pitchFamily="-1" charset="0"/>
              </a:rPr>
              <a:t>, </a:t>
            </a:r>
            <a:r>
              <a:rPr lang="en-US" sz="2800">
                <a:latin typeface="Calibri" pitchFamily="-1" charset="0"/>
              </a:rPr>
              <a:t>Finance</a:t>
            </a:r>
            <a:r>
              <a:rPr lang="en-US" sz="2800" i="1">
                <a:latin typeface="Calibri" pitchFamily="-1" charset="0"/>
              </a:rPr>
              <a:t>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sp>
        <p:nvSpPr>
          <p:cNvPr id="20486" name="TextBox 13"/>
          <p:cNvSpPr txBox="1">
            <a:spLocks noChangeArrowheads="1"/>
          </p:cNvSpPr>
          <p:nvPr/>
        </p:nvSpPr>
        <p:spPr bwMode="auto">
          <a:xfrm>
            <a:off x="1808163" y="3203589"/>
            <a:ext cx="16208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</a:t>
            </a:r>
            <a:r>
              <a:rPr lang="en-US" sz="2800" i="1">
                <a:latin typeface="Calibri" pitchFamily="-1" charset="0"/>
              </a:rPr>
              <a:t> </a:t>
            </a:r>
            <a:r>
              <a:rPr lang="en-US" sz="2800">
                <a:latin typeface="Calibri" pitchFamily="-1" charset="0"/>
              </a:rPr>
              <a:t>HR</a:t>
            </a:r>
            <a:r>
              <a:rPr lang="en-US" sz="2800" i="1">
                <a:latin typeface="Calibri" pitchFamily="-1" charset="0"/>
              </a:rPr>
              <a:t>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>
            <a:off x="3505200" y="2305064"/>
            <a:ext cx="19050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43" name="TextBox 42"/>
          <p:cNvSpPr txBox="1"/>
          <p:nvPr/>
        </p:nvSpPr>
        <p:spPr>
          <a:xfrm>
            <a:off x="3978275" y="1543064"/>
            <a:ext cx="1127125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chemeClr val="accent3"/>
                </a:solidFill>
                <a:latin typeface="Wingdings 2" pitchFamily="18" charset="2"/>
              </a:rPr>
              <a:t>P</a:t>
            </a:r>
          </a:p>
        </p:txBody>
      </p:sp>
      <p:sp>
        <p:nvSpPr>
          <p:cNvPr id="24" name="Content Placeholder 23"/>
          <p:cNvSpPr txBox="1">
            <a:spLocks/>
          </p:cNvSpPr>
          <p:nvPr/>
        </p:nvSpPr>
        <p:spPr>
          <a:xfrm>
            <a:off x="533400" y="4046566"/>
            <a:ext cx="8229600" cy="1973234"/>
          </a:xfrm>
          <a:prstGeom prst="rect">
            <a:avLst/>
          </a:prstGeom>
        </p:spPr>
        <p:txBody>
          <a:bodyPr>
            <a:prstTxWarp prst="textNoShape">
              <a:avLst/>
            </a:prstTxWarp>
            <a:normAutofit/>
          </a:bodyPr>
          <a:lstStyle/>
          <a:p>
            <a:pPr marL="742950" lvl="1" indent="-285750" algn="ctr">
              <a:spcBef>
                <a:spcPct val="20000"/>
              </a:spcBef>
              <a:spcAft>
                <a:spcPts val="1200"/>
              </a:spcAft>
              <a:buFont typeface="Arial" pitchFamily="-1" charset="0"/>
              <a:buNone/>
            </a:pPr>
            <a:r>
              <a:rPr lang="en-US" sz="3200" i="1" dirty="0">
                <a:latin typeface="Calibri" pitchFamily="-1" charset="0"/>
              </a:rPr>
              <a:t>p</a:t>
            </a:r>
            <a:r>
              <a:rPr lang="en-US" sz="3200" dirty="0">
                <a:latin typeface="Calibri" pitchFamily="-1" charset="0"/>
              </a:rPr>
              <a:t> can send to </a:t>
            </a:r>
            <a:r>
              <a:rPr lang="en-US" sz="3200" i="1" dirty="0">
                <a:latin typeface="Calibri" pitchFamily="-1" charset="0"/>
              </a:rPr>
              <a:t>q</a:t>
            </a:r>
            <a:r>
              <a:rPr lang="en-US" sz="3200" dirty="0">
                <a:latin typeface="Calibri" pitchFamily="-1" charset="0"/>
              </a:rPr>
              <a:t> </a:t>
            </a:r>
            <a:r>
              <a:rPr lang="en-US" sz="3200" dirty="0" err="1">
                <a:latin typeface="Calibri" pitchFamily="-1" charset="0"/>
              </a:rPr>
              <a:t>iff</a:t>
            </a:r>
            <a:r>
              <a:rPr lang="en-US" sz="3200" dirty="0">
                <a:latin typeface="Calibri" pitchFamily="-1" charset="0"/>
              </a:rPr>
              <a:t> </a:t>
            </a:r>
            <a:r>
              <a:rPr lang="en-US" sz="3200" i="1" dirty="0" err="1">
                <a:latin typeface="Calibri" pitchFamily="-1" charset="0"/>
              </a:rPr>
              <a:t>S</a:t>
            </a:r>
            <a:r>
              <a:rPr lang="en-US" sz="3200" i="1" baseline="-25000" dirty="0" err="1">
                <a:latin typeface="Calibri" pitchFamily="-1" charset="0"/>
              </a:rPr>
              <a:t>p</a:t>
            </a:r>
            <a:r>
              <a:rPr lang="en-US" sz="3200" i="1" dirty="0">
                <a:latin typeface="Calibri" pitchFamily="-1" charset="0"/>
              </a:rPr>
              <a:t> </a:t>
            </a:r>
            <a:r>
              <a:rPr lang="en-US" sz="3200" dirty="0">
                <a:latin typeface="Symbol" pitchFamily="-1" charset="2"/>
              </a:rPr>
              <a:t>Í</a:t>
            </a:r>
            <a:r>
              <a:rPr lang="en-US" sz="3200" i="1" dirty="0">
                <a:latin typeface="Calibri" pitchFamily="-1" charset="0"/>
              </a:rPr>
              <a:t> </a:t>
            </a:r>
            <a:r>
              <a:rPr lang="en-US" sz="3200" i="1" dirty="0" err="1">
                <a:latin typeface="Calibri" pitchFamily="-1" charset="0"/>
              </a:rPr>
              <a:t>S</a:t>
            </a:r>
            <a:r>
              <a:rPr lang="en-US" sz="3200" i="1" baseline="-25000" dirty="0" err="1">
                <a:latin typeface="Calibri" pitchFamily="-1" charset="0"/>
              </a:rPr>
              <a:t>q</a:t>
            </a:r>
            <a:endParaRPr lang="en-US" sz="3200" i="1" baseline="-25000" dirty="0">
              <a:latin typeface="Calibri" pitchFamily="-1" charset="0"/>
            </a:endParaRP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rot="10800000">
            <a:off x="3505200" y="3067064"/>
            <a:ext cx="19050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16" name="&quot;No&quot; Symbol 15"/>
          <p:cNvSpPr/>
          <p:nvPr/>
        </p:nvSpPr>
        <p:spPr>
          <a:xfrm>
            <a:off x="4038600" y="2686064"/>
            <a:ext cx="914400" cy="762000"/>
          </a:xfrm>
          <a:prstGeom prst="noSmoking">
            <a:avLst>
              <a:gd name="adj" fmla="val 160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458362"/>
      </p:ext>
    </p:extLst>
  </p:cSld>
  <p:clrMapOvr>
    <a:masterClrMapping/>
  </p:clrMapOvr>
  <p:transition advTm="377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4" grpId="0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Flume Communication Rule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457200" y="4343400"/>
            <a:ext cx="6096000" cy="2590800"/>
          </a:xfrm>
        </p:spPr>
        <p:txBody>
          <a:bodyPr/>
          <a:lstStyle/>
          <a:p>
            <a:pPr marL="514350" indent="-514350">
              <a:spcAft>
                <a:spcPts val="600"/>
              </a:spcAft>
              <a:buFont typeface="Calibri" pitchFamily="-1" charset="0"/>
              <a:buAutoNum type="arabicPeriod"/>
            </a:pPr>
            <a:r>
              <a:rPr lang="en-US" i="1"/>
              <a:t>q</a:t>
            </a:r>
            <a:r>
              <a:rPr lang="en-US"/>
              <a:t> changes to </a:t>
            </a:r>
            <a:r>
              <a:rPr lang="en-US" i="1"/>
              <a:t>S</a:t>
            </a:r>
            <a:r>
              <a:rPr lang="en-US" i="1" baseline="-25000"/>
              <a:t>q</a:t>
            </a:r>
            <a:r>
              <a:rPr lang="en-US"/>
              <a:t> = { </a:t>
            </a:r>
            <a:r>
              <a:rPr lang="en-US" i="1"/>
              <a:t>Alice </a:t>
            </a:r>
            <a:r>
              <a:rPr lang="en-US"/>
              <a:t>}</a:t>
            </a:r>
          </a:p>
          <a:p>
            <a:pPr marL="514350" indent="-514350">
              <a:spcAft>
                <a:spcPts val="600"/>
              </a:spcAft>
              <a:buFont typeface="Calibri" pitchFamily="-1" charset="0"/>
              <a:buAutoNum type="arabicPeriod"/>
            </a:pPr>
            <a:r>
              <a:rPr lang="en-US" i="1"/>
              <a:t>p</a:t>
            </a:r>
            <a:r>
              <a:rPr lang="en-US"/>
              <a:t> sends to </a:t>
            </a:r>
            <a:r>
              <a:rPr lang="en-US" i="1"/>
              <a:t>q</a:t>
            </a:r>
          </a:p>
          <a:p>
            <a:pPr marL="514350" indent="-514350">
              <a:spcAft>
                <a:spcPts val="600"/>
              </a:spcAft>
              <a:buFont typeface="Calibri" pitchFamily="-1" charset="0"/>
              <a:buAutoNum type="arabicPeriod"/>
            </a:pPr>
            <a:r>
              <a:rPr lang="en-US" i="1"/>
              <a:t>q</a:t>
            </a:r>
            <a:r>
              <a:rPr lang="en-US"/>
              <a:t> changes back to </a:t>
            </a:r>
            <a:r>
              <a:rPr lang="en-US" i="1"/>
              <a:t>S</a:t>
            </a:r>
            <a:r>
              <a:rPr lang="en-US" i="1" baseline="-25000"/>
              <a:t>q</a:t>
            </a:r>
            <a:r>
              <a:rPr lang="en-US"/>
              <a:t>= {}</a:t>
            </a:r>
          </a:p>
        </p:txBody>
      </p:sp>
      <p:sp>
        <p:nvSpPr>
          <p:cNvPr id="9" name="Rectangle 8"/>
          <p:cNvSpPr/>
          <p:nvPr/>
        </p:nvSpPr>
        <p:spPr>
          <a:xfrm>
            <a:off x="6477000" y="17526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MoinMoin</a:t>
            </a:r>
            <a:r>
              <a:rPr lang="en-US" sz="2400" dirty="0"/>
              <a:t> (</a:t>
            </a:r>
            <a:r>
              <a:rPr lang="en-US" sz="2400" i="1" dirty="0"/>
              <a:t>r</a:t>
            </a:r>
            <a:r>
              <a:rPr lang="en-US" sz="2400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1752600"/>
            <a:ext cx="15240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MoinMoin</a:t>
            </a:r>
            <a:r>
              <a:rPr lang="en-US" sz="2400" dirty="0"/>
              <a:t> (</a:t>
            </a:r>
            <a:r>
              <a:rPr lang="en-US" sz="2400" i="1" dirty="0"/>
              <a:t>p</a:t>
            </a:r>
            <a:r>
              <a:rPr lang="en-US" sz="2400" dirty="0"/>
              <a:t>)</a:t>
            </a:r>
          </a:p>
        </p:txBody>
      </p:sp>
      <p:sp>
        <p:nvSpPr>
          <p:cNvPr id="45062" name="TextBox 11"/>
          <p:cNvSpPr txBox="1">
            <a:spLocks noChangeArrowheads="1"/>
          </p:cNvSpPr>
          <p:nvPr/>
        </p:nvSpPr>
        <p:spPr bwMode="auto">
          <a:xfrm>
            <a:off x="6388100" y="2590800"/>
            <a:ext cx="1765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r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</a:t>
            </a:r>
            <a:r>
              <a:rPr lang="en-US" sz="2800" i="1">
                <a:latin typeface="Calibri" pitchFamily="-1" charset="0"/>
              </a:rPr>
              <a:t> Bob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sp>
        <p:nvSpPr>
          <p:cNvPr id="45063" name="TextBox 13"/>
          <p:cNvSpPr txBox="1">
            <a:spLocks noChangeArrowheads="1"/>
          </p:cNvSpPr>
          <p:nvPr/>
        </p:nvSpPr>
        <p:spPr bwMode="auto">
          <a:xfrm>
            <a:off x="533400" y="2600325"/>
            <a:ext cx="1905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</a:t>
            </a:r>
            <a:r>
              <a:rPr lang="en-US" sz="2800" i="1">
                <a:latin typeface="Calibri" pitchFamily="-1" charset="0"/>
              </a:rPr>
              <a:t> Alice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sp>
        <p:nvSpPr>
          <p:cNvPr id="61" name="Flowchart: Magnetic Disk 60"/>
          <p:cNvSpPr>
            <a:spLocks noChangeArrowheads="1"/>
          </p:cNvSpPr>
          <p:nvPr/>
        </p:nvSpPr>
        <p:spPr bwMode="auto">
          <a:xfrm>
            <a:off x="3810000" y="1524000"/>
            <a:ext cx="1219200" cy="1295400"/>
          </a:xfrm>
          <a:prstGeom prst="flowChartMagneticDisk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Database (</a:t>
            </a:r>
            <a:r>
              <a:rPr lang="en-US" i="1" dirty="0">
                <a:solidFill>
                  <a:schemeClr val="dk1"/>
                </a:solidFill>
                <a:latin typeface="+mn-lt"/>
              </a:rPr>
              <a:t>q</a:t>
            </a:r>
            <a:r>
              <a:rPr lang="en-US" dirty="0">
                <a:solidFill>
                  <a:schemeClr val="dk1"/>
                </a:solidFill>
                <a:latin typeface="+mn-lt"/>
              </a:rPr>
              <a:t>)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124200" y="2779713"/>
            <a:ext cx="2743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q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{}</a:t>
            </a:r>
          </a:p>
          <a:p>
            <a:pPr algn="ctr"/>
            <a:r>
              <a:rPr lang="en-US" sz="2800" i="1">
                <a:latin typeface="Calibri" pitchFamily="-1" charset="0"/>
              </a:rPr>
              <a:t>D</a:t>
            </a:r>
            <a:r>
              <a:rPr lang="en-US" sz="2800" i="1" baseline="-25000">
                <a:latin typeface="Calibri" pitchFamily="-1" charset="0"/>
              </a:rPr>
              <a:t>q</a:t>
            </a:r>
            <a:r>
              <a:rPr lang="en-US" sz="2800">
                <a:latin typeface="Calibri" pitchFamily="-1" charset="0"/>
              </a:rPr>
              <a:t> = { </a:t>
            </a:r>
            <a:r>
              <a:rPr lang="en-US" sz="2800" i="1">
                <a:latin typeface="Calibri" pitchFamily="-1" charset="0"/>
              </a:rPr>
              <a:t>Alice, Bob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cxnSp>
        <p:nvCxnSpPr>
          <p:cNvPr id="66" name="Straight Arrow Connector 65"/>
          <p:cNvCxnSpPr>
            <a:cxnSpLocks noChangeShapeType="1"/>
            <a:stCxn id="10" idx="3"/>
            <a:endCxn id="61" idx="2"/>
          </p:cNvCxnSpPr>
          <p:nvPr/>
        </p:nvCxnSpPr>
        <p:spPr bwMode="auto">
          <a:xfrm>
            <a:off x="2209800" y="2171700"/>
            <a:ext cx="1600200" cy="15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68" name="Straight Arrow Connector 67"/>
          <p:cNvCxnSpPr>
            <a:cxnSpLocks noChangeShapeType="1"/>
            <a:stCxn id="9" idx="1"/>
            <a:endCxn id="61" idx="4"/>
          </p:cNvCxnSpPr>
          <p:nvPr/>
        </p:nvCxnSpPr>
        <p:spPr bwMode="auto">
          <a:xfrm rot="10800000">
            <a:off x="5029200" y="2171700"/>
            <a:ext cx="1447800" cy="1588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2740025" y="1238250"/>
            <a:ext cx="6127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7200" b="1">
                <a:latin typeface="Calibri" pitchFamily="-1" charset="0"/>
              </a:rPr>
              <a:t>?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486400" y="1238250"/>
            <a:ext cx="6127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7200" b="1">
                <a:latin typeface="Calibri" pitchFamily="-1" charset="0"/>
              </a:rPr>
              <a:t>?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223963" y="3429000"/>
            <a:ext cx="2108200" cy="990600"/>
            <a:chOff x="5867400" y="4419600"/>
            <a:chExt cx="2108269" cy="990600"/>
          </a:xfrm>
        </p:grpSpPr>
        <p:sp>
          <p:nvSpPr>
            <p:cNvPr id="75" name="TextBox 74"/>
            <p:cNvSpPr txBox="1"/>
            <p:nvPr/>
          </p:nvSpPr>
          <p:spPr>
            <a:xfrm>
              <a:off x="5867400" y="4419600"/>
              <a:ext cx="2108269" cy="923925"/>
            </a:xfrm>
            <a:prstGeom prst="rect">
              <a:avLst/>
            </a:prstGeom>
            <a:noFill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5400" i="1">
                  <a:latin typeface="Calibri" pitchFamily="-1" charset="0"/>
                </a:rPr>
                <a:t>S</a:t>
              </a:r>
              <a:r>
                <a:rPr lang="en-US" sz="5400" i="1" baseline="-25000">
                  <a:latin typeface="Calibri" pitchFamily="-1" charset="0"/>
                </a:rPr>
                <a:t>p</a:t>
              </a:r>
              <a:r>
                <a:rPr lang="en-US" sz="5400">
                  <a:latin typeface="Calibri" pitchFamily="-1" charset="0"/>
                </a:rPr>
                <a:t> </a:t>
              </a:r>
              <a:r>
                <a:rPr lang="en-US" sz="5400">
                  <a:latin typeface="Symbol" pitchFamily="-1" charset="2"/>
                </a:rPr>
                <a:t>Í </a:t>
              </a:r>
              <a:r>
                <a:rPr lang="en-US" sz="5400" i="1">
                  <a:latin typeface="Calibri" pitchFamily="-1" charset="0"/>
                </a:rPr>
                <a:t>S</a:t>
              </a:r>
              <a:r>
                <a:rPr lang="en-US" sz="5400" i="1" baseline="-25000">
                  <a:latin typeface="Calibri" pitchFamily="-1" charset="0"/>
                </a:rPr>
                <a:t>q</a:t>
              </a:r>
              <a:endParaRPr lang="en-US" sz="5400" baseline="-25000">
                <a:latin typeface="Calibri" pitchFamily="-1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6477034" y="4800594"/>
              <a:ext cx="838200" cy="381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&quot;No&quot; Symbol 80"/>
          <p:cNvSpPr/>
          <p:nvPr/>
        </p:nvSpPr>
        <p:spPr>
          <a:xfrm>
            <a:off x="2438400" y="1600200"/>
            <a:ext cx="1295400" cy="1295400"/>
          </a:xfrm>
          <a:prstGeom prst="noSmoking">
            <a:avLst>
              <a:gd name="adj" fmla="val 147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24200" y="2779713"/>
            <a:ext cx="2743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q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 </a:t>
            </a:r>
            <a:r>
              <a:rPr lang="en-US" sz="2800" i="1">
                <a:latin typeface="Calibri" pitchFamily="-1" charset="0"/>
              </a:rPr>
              <a:t>Alice</a:t>
            </a:r>
            <a:r>
              <a:rPr lang="en-US" sz="2800">
                <a:latin typeface="Calibri" pitchFamily="-1" charset="0"/>
              </a:rPr>
              <a:t> }</a:t>
            </a:r>
          </a:p>
          <a:p>
            <a:pPr algn="ctr"/>
            <a:r>
              <a:rPr lang="en-US" sz="2800" i="1">
                <a:latin typeface="Calibri" pitchFamily="-1" charset="0"/>
              </a:rPr>
              <a:t>D</a:t>
            </a:r>
            <a:r>
              <a:rPr lang="en-US" sz="2800" i="1" baseline="-25000">
                <a:latin typeface="Calibri" pitchFamily="-1" charset="0"/>
              </a:rPr>
              <a:t>q</a:t>
            </a:r>
            <a:r>
              <a:rPr lang="en-US" sz="2800">
                <a:latin typeface="Calibri" pitchFamily="-1" charset="0"/>
              </a:rPr>
              <a:t> = { </a:t>
            </a:r>
            <a:r>
              <a:rPr lang="en-US" sz="2800" i="1">
                <a:latin typeface="Calibri" pitchFamily="-1" charset="0"/>
              </a:rPr>
              <a:t>Alice, Bob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90800" y="1066800"/>
            <a:ext cx="1127125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chemeClr val="accent3"/>
                </a:solidFill>
                <a:latin typeface="Wingdings 2" pitchFamily="18" charset="2"/>
              </a:rPr>
              <a:t>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3904935"/>
      </p:ext>
    </p:extLst>
  </p:cSld>
  <p:clrMapOvr>
    <a:masterClrMapping/>
  </p:clrMapOvr>
  <p:transition advTm="523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64" grpId="0"/>
      <p:bldP spid="64" grpId="1"/>
      <p:bldP spid="73" grpId="0"/>
      <p:bldP spid="73" grpId="1"/>
      <p:bldP spid="74" grpId="0"/>
      <p:bldP spid="74" grpId="1"/>
      <p:bldP spid="81" grpId="0" animBg="1"/>
      <p:bldP spid="81" grpId="1" animBg="1"/>
      <p:bldP spid="82" grpId="0"/>
      <p:bldP spid="82" grpId="1"/>
      <p:bldP spid="8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Flume Communication Rule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77000" y="17526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MoinMoin</a:t>
            </a:r>
            <a:r>
              <a:rPr lang="en-US" sz="2400" dirty="0"/>
              <a:t> (</a:t>
            </a:r>
            <a:r>
              <a:rPr lang="en-US" sz="2400" i="1" dirty="0"/>
              <a:t>r</a:t>
            </a:r>
            <a:r>
              <a:rPr lang="en-US" sz="2400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1752600"/>
            <a:ext cx="15240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MoinMoin</a:t>
            </a:r>
            <a:r>
              <a:rPr lang="en-US" sz="2400" dirty="0"/>
              <a:t> (</a:t>
            </a:r>
            <a:r>
              <a:rPr lang="en-US" sz="2400" i="1" dirty="0"/>
              <a:t>p</a:t>
            </a:r>
            <a:r>
              <a:rPr lang="en-US" sz="2400" dirty="0"/>
              <a:t>)</a:t>
            </a:r>
          </a:p>
        </p:txBody>
      </p:sp>
      <p:sp>
        <p:nvSpPr>
          <p:cNvPr id="46085" name="TextBox 11"/>
          <p:cNvSpPr txBox="1">
            <a:spLocks noChangeArrowheads="1"/>
          </p:cNvSpPr>
          <p:nvPr/>
        </p:nvSpPr>
        <p:spPr bwMode="auto">
          <a:xfrm>
            <a:off x="6388100" y="2590800"/>
            <a:ext cx="1724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r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</a:t>
            </a:r>
            <a:r>
              <a:rPr lang="en-US" sz="2800" i="1">
                <a:latin typeface="Calibri" pitchFamily="-1" charset="0"/>
              </a:rPr>
              <a:t> Bob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sp>
        <p:nvSpPr>
          <p:cNvPr id="46086" name="TextBox 13"/>
          <p:cNvSpPr txBox="1">
            <a:spLocks noChangeArrowheads="1"/>
          </p:cNvSpPr>
          <p:nvPr/>
        </p:nvSpPr>
        <p:spPr bwMode="auto">
          <a:xfrm>
            <a:off x="533400" y="2600325"/>
            <a:ext cx="1905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</a:t>
            </a:r>
            <a:r>
              <a:rPr lang="en-US" sz="2800" i="1">
                <a:latin typeface="Calibri" pitchFamily="-1" charset="0"/>
              </a:rPr>
              <a:t> Alice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sp>
        <p:nvSpPr>
          <p:cNvPr id="61" name="Flowchart: Magnetic Disk 60"/>
          <p:cNvSpPr>
            <a:spLocks noChangeArrowheads="1"/>
          </p:cNvSpPr>
          <p:nvPr/>
        </p:nvSpPr>
        <p:spPr bwMode="auto">
          <a:xfrm>
            <a:off x="3810000" y="1524000"/>
            <a:ext cx="1219200" cy="1295400"/>
          </a:xfrm>
          <a:prstGeom prst="flowChartMagneticDisk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dk1"/>
                </a:solidFill>
                <a:latin typeface="+mn-lt"/>
              </a:rPr>
              <a:t>Database (</a:t>
            </a:r>
            <a:r>
              <a:rPr lang="en-US" i="1" dirty="0">
                <a:solidFill>
                  <a:schemeClr val="dk1"/>
                </a:solidFill>
                <a:latin typeface="+mn-lt"/>
              </a:rPr>
              <a:t>q</a:t>
            </a:r>
            <a:r>
              <a:rPr lang="en-US" dirty="0">
                <a:solidFill>
                  <a:schemeClr val="dk1"/>
                </a:solidFill>
                <a:latin typeface="+mn-lt"/>
              </a:rPr>
              <a:t>)</a:t>
            </a:r>
          </a:p>
        </p:txBody>
      </p:sp>
      <p:sp>
        <p:nvSpPr>
          <p:cNvPr id="46088" name="TextBox 63"/>
          <p:cNvSpPr txBox="1">
            <a:spLocks noChangeArrowheads="1"/>
          </p:cNvSpPr>
          <p:nvPr/>
        </p:nvSpPr>
        <p:spPr bwMode="auto">
          <a:xfrm>
            <a:off x="3124200" y="2779713"/>
            <a:ext cx="2743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q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{}</a:t>
            </a:r>
          </a:p>
          <a:p>
            <a:pPr algn="ctr"/>
            <a:r>
              <a:rPr lang="en-US" sz="2800" i="1">
                <a:latin typeface="Calibri" pitchFamily="-1" charset="0"/>
              </a:rPr>
              <a:t>D</a:t>
            </a:r>
            <a:r>
              <a:rPr lang="en-US" sz="2800" i="1" baseline="-25000">
                <a:latin typeface="Calibri" pitchFamily="-1" charset="0"/>
              </a:rPr>
              <a:t>q</a:t>
            </a:r>
            <a:r>
              <a:rPr lang="en-US" sz="2800">
                <a:latin typeface="Calibri" pitchFamily="-1" charset="0"/>
              </a:rPr>
              <a:t>= { </a:t>
            </a:r>
            <a:r>
              <a:rPr lang="en-US" sz="2800" i="1">
                <a:latin typeface="Calibri" pitchFamily="-1" charset="0"/>
              </a:rPr>
              <a:t>Alice, Bob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cxnSp>
        <p:nvCxnSpPr>
          <p:cNvPr id="66" name="Straight Arrow Connector 65"/>
          <p:cNvCxnSpPr>
            <a:cxnSpLocks noChangeShapeType="1"/>
            <a:stCxn id="10" idx="3"/>
            <a:endCxn id="61" idx="2"/>
          </p:cNvCxnSpPr>
          <p:nvPr/>
        </p:nvCxnSpPr>
        <p:spPr bwMode="auto">
          <a:xfrm>
            <a:off x="2209800" y="2171700"/>
            <a:ext cx="1600200" cy="15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68" name="Straight Arrow Connector 67"/>
          <p:cNvCxnSpPr>
            <a:cxnSpLocks noChangeShapeType="1"/>
            <a:stCxn id="9" idx="1"/>
            <a:endCxn id="61" idx="4"/>
          </p:cNvCxnSpPr>
          <p:nvPr/>
        </p:nvCxnSpPr>
        <p:spPr bwMode="auto">
          <a:xfrm rot="10800000">
            <a:off x="5029200" y="2171700"/>
            <a:ext cx="1447800" cy="1588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83" name="TextBox 82"/>
          <p:cNvSpPr txBox="1"/>
          <p:nvPr/>
        </p:nvSpPr>
        <p:spPr>
          <a:xfrm>
            <a:off x="2590800" y="1066800"/>
            <a:ext cx="1127125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chemeClr val="accent3"/>
                </a:solidFill>
                <a:latin typeface="Wingdings 2" pitchFamily="18" charset="2"/>
              </a:rPr>
              <a:t>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73675" y="990600"/>
            <a:ext cx="1127125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chemeClr val="accent3"/>
                </a:solidFill>
                <a:latin typeface="Wingdings 2" pitchFamily="18" charset="2"/>
              </a:rPr>
              <a:t>P</a:t>
            </a:r>
          </a:p>
        </p:txBody>
      </p:sp>
      <p:sp>
        <p:nvSpPr>
          <p:cNvPr id="22" name="Rectangular Callout 21"/>
          <p:cNvSpPr>
            <a:spLocks noChangeArrowheads="1"/>
          </p:cNvSpPr>
          <p:nvPr/>
        </p:nvSpPr>
        <p:spPr bwMode="auto">
          <a:xfrm>
            <a:off x="5486400" y="2895600"/>
            <a:ext cx="3048000" cy="838200"/>
          </a:xfrm>
          <a:prstGeom prst="wedgeRectCallout">
            <a:avLst>
              <a:gd name="adj1" fmla="val -121995"/>
              <a:gd name="adj2" fmla="val 248486"/>
            </a:avLst>
          </a:prstGeom>
          <a:gradFill rotWithShape="1">
            <a:gsLst>
              <a:gs pos="0">
                <a:srgbClr val="FFA2A1"/>
              </a:gs>
              <a:gs pos="35001">
                <a:srgbClr val="FFBEBD"/>
              </a:gs>
              <a:gs pos="100000">
                <a:srgbClr val="FFE5E5"/>
              </a:gs>
            </a:gsLst>
            <a:lin ang="162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dk1"/>
                </a:solidFill>
                <a:latin typeface="+mn-lt"/>
              </a:rPr>
              <a:t>Senders get extra </a:t>
            </a:r>
            <a:r>
              <a:rPr lang="en-US" sz="2000" dirty="0" smtClean="0">
                <a:solidFill>
                  <a:schemeClr val="dk1"/>
                </a:solidFill>
                <a:latin typeface="+mn-lt"/>
              </a:rPr>
              <a:t>latitude</a:t>
            </a:r>
          </a:p>
        </p:txBody>
      </p:sp>
      <p:sp>
        <p:nvSpPr>
          <p:cNvPr id="24" name="Content Placeholder 15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316163"/>
          </a:xfrm>
        </p:spPr>
        <p:txBody>
          <a:bodyPr/>
          <a:lstStyle/>
          <a:p>
            <a:r>
              <a:rPr lang="en-US" i="1" dirty="0" err="1"/>
              <a:t>p</a:t>
            </a:r>
            <a:r>
              <a:rPr lang="en-US" dirty="0"/>
              <a:t> can send to </a:t>
            </a:r>
            <a:r>
              <a:rPr lang="en-US" i="1" dirty="0" err="1"/>
              <a:t>q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In IFC</a:t>
            </a:r>
            <a:r>
              <a:rPr lang="en-US" i="1" dirty="0"/>
              <a:t>:                 S</a:t>
            </a:r>
            <a:r>
              <a:rPr lang="en-US" i="1" baseline="-25000" dirty="0"/>
              <a:t>p</a:t>
            </a:r>
            <a:r>
              <a:rPr lang="en-US" i="1" dirty="0"/>
              <a:t> </a:t>
            </a:r>
            <a:r>
              <a:rPr lang="en-US" dirty="0">
                <a:latin typeface="Symbol" pitchFamily="-1" charset="2"/>
              </a:rPr>
              <a:t>Í</a:t>
            </a:r>
            <a:r>
              <a:rPr lang="en-US" i="1" dirty="0"/>
              <a:t> S</a:t>
            </a:r>
            <a:r>
              <a:rPr lang="en-US" i="1" baseline="-25000" dirty="0"/>
              <a:t>q</a:t>
            </a:r>
            <a:endParaRPr lang="en-US" i="1" dirty="0"/>
          </a:p>
          <a:p>
            <a:pPr lvl="1"/>
            <a:r>
              <a:rPr lang="en-US" dirty="0"/>
              <a:t>In Flume:   </a:t>
            </a:r>
            <a:r>
              <a:rPr lang="en-US" i="1" dirty="0"/>
              <a:t>S</a:t>
            </a:r>
            <a:r>
              <a:rPr lang="en-US" i="1" baseline="-25000" dirty="0"/>
              <a:t>p</a:t>
            </a:r>
            <a:r>
              <a:rPr lang="en-US" i="1" dirty="0"/>
              <a:t> – </a:t>
            </a:r>
            <a:r>
              <a:rPr lang="en-US" i="1" dirty="0" err="1"/>
              <a:t>D</a:t>
            </a:r>
            <a:r>
              <a:rPr lang="en-US" i="1" baseline="-25000" dirty="0" err="1"/>
              <a:t>p</a:t>
            </a:r>
            <a:r>
              <a:rPr lang="en-US" i="1" dirty="0"/>
              <a:t> </a:t>
            </a:r>
            <a:r>
              <a:rPr lang="en-US" dirty="0">
                <a:latin typeface="Symbol" pitchFamily="-1" charset="2"/>
              </a:rPr>
              <a:t>Í</a:t>
            </a:r>
            <a:r>
              <a:rPr lang="en-US" i="1" dirty="0"/>
              <a:t> S</a:t>
            </a:r>
            <a:r>
              <a:rPr lang="en-US" i="1" baseline="-25000" dirty="0"/>
              <a:t>q</a:t>
            </a:r>
            <a:r>
              <a:rPr lang="en-US" i="1" dirty="0"/>
              <a:t> </a:t>
            </a:r>
            <a:r>
              <a:rPr lang="en-US" dirty="0">
                <a:latin typeface="Symbol" pitchFamily="-1" charset="2"/>
              </a:rPr>
              <a:t>È</a:t>
            </a:r>
            <a:r>
              <a:rPr lang="en-US" i="1" dirty="0"/>
              <a:t> </a:t>
            </a:r>
            <a:r>
              <a:rPr lang="en-US" i="1" dirty="0" err="1"/>
              <a:t>D</a:t>
            </a:r>
            <a:r>
              <a:rPr lang="en-US" i="1" baseline="-25000" dirty="0" err="1"/>
              <a:t>q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23" name="Rectangular Callout 22"/>
          <p:cNvSpPr>
            <a:spLocks noChangeArrowheads="1"/>
          </p:cNvSpPr>
          <p:nvPr/>
        </p:nvSpPr>
        <p:spPr bwMode="auto">
          <a:xfrm>
            <a:off x="5486400" y="3733800"/>
            <a:ext cx="3048000" cy="762000"/>
          </a:xfrm>
          <a:prstGeom prst="wedgeRectCallout">
            <a:avLst>
              <a:gd name="adj1" fmla="val -74088"/>
              <a:gd name="adj2" fmla="val 170255"/>
            </a:avLst>
          </a:prstGeo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dk1"/>
                </a:solidFill>
                <a:latin typeface="+mn-lt"/>
              </a:rPr>
              <a:t>Receivers get extra </a:t>
            </a:r>
            <a:r>
              <a:rPr lang="en-US" sz="2000" dirty="0" smtClean="0">
                <a:solidFill>
                  <a:schemeClr val="dk1"/>
                </a:solidFill>
                <a:latin typeface="+mn-lt"/>
              </a:rPr>
              <a:t>latitude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0045963"/>
      </p:ext>
    </p:extLst>
  </p:cSld>
  <p:clrMapOvr>
    <a:masterClrMapping/>
  </p:clrMapOvr>
  <p:transition advTm="523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Unexpected Behavior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1981200"/>
            <a:ext cx="1828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Process </a:t>
            </a:r>
            <a:r>
              <a:rPr lang="en-US" sz="2400" i="1">
                <a:solidFill>
                  <a:srgbClr val="FFFFFF"/>
                </a:solidFill>
              </a:rPr>
              <a:t>q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6713" y="1981200"/>
            <a:ext cx="18288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Process </a:t>
            </a:r>
            <a:r>
              <a:rPr lang="en-US" sz="2400" i="1">
                <a:solidFill>
                  <a:srgbClr val="000000"/>
                </a:solidFill>
              </a:rPr>
              <a:t>p</a:t>
            </a:r>
            <a:endParaRPr lang="en-US" sz="240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  <a:stCxn id="5" idx="3"/>
            <a:endCxn id="4" idx="1"/>
          </p:cNvCxnSpPr>
          <p:nvPr/>
        </p:nvCxnSpPr>
        <p:spPr bwMode="auto">
          <a:xfrm>
            <a:off x="3465513" y="2514600"/>
            <a:ext cx="2325687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3657600" y="3787775"/>
            <a:ext cx="23622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10800000" flipV="1">
            <a:off x="3581400" y="5235575"/>
            <a:ext cx="2362200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733800" y="4459288"/>
            <a:ext cx="20224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“I stopped reading”</a:t>
            </a:r>
          </a:p>
          <a:p>
            <a:r>
              <a:rPr lang="en-US">
                <a:latin typeface="Calibri" pitchFamily="-1" charset="0"/>
              </a:rPr>
              <a:t>“I crashed”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05400" y="2797175"/>
            <a:ext cx="1127125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chemeClr val="accent3"/>
                </a:solidFill>
                <a:latin typeface="Wingdings 2" pitchFamily="18" charset="2"/>
              </a:rPr>
              <a:t>P</a:t>
            </a:r>
          </a:p>
        </p:txBody>
      </p:sp>
      <p:pic>
        <p:nvPicPr>
          <p:cNvPr id="27" name="Picture 26" descr="MCj030367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116551">
            <a:off x="4028281" y="4075907"/>
            <a:ext cx="1495425" cy="150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28600" y="3363913"/>
            <a:ext cx="9048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 pitchFamily="-1" charset="0"/>
              </a:rPr>
              <a:t>“Fire Alice, Bob, Charlie, Doug, Eddie, Frank, George, Hilda, Ilya…”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4638" y="5553591"/>
            <a:ext cx="4071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Helvetica"/>
                <a:cs typeface="Helvetica"/>
              </a:rPr>
              <a:t>Exposing failure messages can leak information!</a:t>
            </a:r>
            <a:endParaRPr lang="en-US" sz="2400" dirty="0">
              <a:solidFill>
                <a:srgbClr val="C00000"/>
              </a:solidFill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9548160"/>
      </p:ext>
    </p:extLst>
  </p:cSld>
  <p:clrMapOvr>
    <a:masterClrMapping/>
  </p:clrMapOvr>
  <p:transition advTm="483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15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Unexpected Behavior Problem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600200"/>
            <a:ext cx="18288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Process </a:t>
            </a:r>
            <a:r>
              <a:rPr lang="en-US" sz="2400" i="1">
                <a:solidFill>
                  <a:srgbClr val="000000"/>
                </a:solidFill>
              </a:rPr>
              <a:t>p</a:t>
            </a:r>
            <a:endParaRPr lang="en-US" sz="240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  <a:stCxn id="5" idx="3"/>
            <a:endCxn id="28" idx="1"/>
          </p:cNvCxnSpPr>
          <p:nvPr/>
        </p:nvCxnSpPr>
        <p:spPr bwMode="auto">
          <a:xfrm>
            <a:off x="2819400" y="2133600"/>
            <a:ext cx="3429000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22533" name="TextBox 12"/>
          <p:cNvSpPr txBox="1">
            <a:spLocks noChangeArrowheads="1"/>
          </p:cNvSpPr>
          <p:nvPr/>
        </p:nvSpPr>
        <p:spPr bwMode="auto">
          <a:xfrm>
            <a:off x="5297488" y="1752600"/>
            <a:ext cx="8905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solas" pitchFamily="-1" charset="0"/>
              </a:rPr>
              <a:t>stdin</a:t>
            </a:r>
          </a:p>
        </p:txBody>
      </p:sp>
      <p:sp>
        <p:nvSpPr>
          <p:cNvPr id="22534" name="TextBox 13"/>
          <p:cNvSpPr txBox="1">
            <a:spLocks noChangeArrowheads="1"/>
          </p:cNvSpPr>
          <p:nvPr/>
        </p:nvSpPr>
        <p:spPr bwMode="auto">
          <a:xfrm>
            <a:off x="2819400" y="1752600"/>
            <a:ext cx="1030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solas" pitchFamily="-1" charset="0"/>
              </a:rPr>
              <a:t>stdout</a:t>
            </a:r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3444875" y="4341813"/>
            <a:ext cx="236220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22536" name="TextBox 16"/>
          <p:cNvSpPr txBox="1">
            <a:spLocks noChangeArrowheads="1"/>
          </p:cNvSpPr>
          <p:nvPr/>
        </p:nvSpPr>
        <p:spPr bwMode="auto">
          <a:xfrm>
            <a:off x="228600" y="3960813"/>
            <a:ext cx="876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 pitchFamily="-1" charset="0"/>
              </a:rPr>
              <a:t>“Fire Alice, Bob, Charlie, Doug, Eddie, Frank, George, Hilda, Ilya…”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10800000" flipV="1">
            <a:off x="3368675" y="5534025"/>
            <a:ext cx="2362200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22538" name="TextBox 22"/>
          <p:cNvSpPr txBox="1">
            <a:spLocks noChangeArrowheads="1"/>
          </p:cNvSpPr>
          <p:nvPr/>
        </p:nvSpPr>
        <p:spPr bwMode="auto">
          <a:xfrm>
            <a:off x="3521075" y="4840288"/>
            <a:ext cx="17811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“SLOW DOWN!!”</a:t>
            </a:r>
          </a:p>
          <a:p>
            <a:r>
              <a:rPr lang="en-US">
                <a:latin typeface="Calibri" pitchFamily="-1" charset="0"/>
              </a:rPr>
              <a:t>“I crashed”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76800" y="3581400"/>
            <a:ext cx="1127125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chemeClr val="accent3"/>
                </a:solidFill>
                <a:latin typeface="Wingdings 2" pitchFamily="18" charset="2"/>
              </a:rPr>
              <a:t>P</a:t>
            </a:r>
          </a:p>
        </p:txBody>
      </p:sp>
      <p:sp>
        <p:nvSpPr>
          <p:cNvPr id="22540" name="TextBox 14"/>
          <p:cNvSpPr txBox="1">
            <a:spLocks noChangeArrowheads="1"/>
          </p:cNvSpPr>
          <p:nvPr/>
        </p:nvSpPr>
        <p:spPr bwMode="auto">
          <a:xfrm>
            <a:off x="6364288" y="2667000"/>
            <a:ext cx="1622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q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</a:t>
            </a:r>
            <a:r>
              <a:rPr lang="en-US" sz="2800" i="1">
                <a:latin typeface="Calibri" pitchFamily="-1" charset="0"/>
              </a:rPr>
              <a:t> </a:t>
            </a:r>
            <a:r>
              <a:rPr lang="en-US" sz="2800">
                <a:latin typeface="Calibri" pitchFamily="-1" charset="0"/>
              </a:rPr>
              <a:t>HR</a:t>
            </a:r>
            <a:r>
              <a:rPr lang="en-US" sz="2800" i="1">
                <a:latin typeface="Calibri" pitchFamily="-1" charset="0"/>
              </a:rPr>
              <a:t>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sp>
        <p:nvSpPr>
          <p:cNvPr id="22541" name="TextBox 19"/>
          <p:cNvSpPr txBox="1">
            <a:spLocks noChangeArrowheads="1"/>
          </p:cNvSpPr>
          <p:nvPr/>
        </p:nvSpPr>
        <p:spPr bwMode="auto">
          <a:xfrm>
            <a:off x="4978400" y="4419600"/>
            <a:ext cx="660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0">
                <a:latin typeface="Calibri" pitchFamily="-1" charset="0"/>
              </a:rPr>
              <a:t>?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73150" y="2667000"/>
            <a:ext cx="17462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>
                <a:latin typeface="Calibri" pitchFamily="-1" charset="0"/>
              </a:rPr>
              <a:t>S</a:t>
            </a:r>
            <a:r>
              <a:rPr lang="en-US" sz="2800" i="1" baseline="-25000" dirty="0">
                <a:latin typeface="Calibri" pitchFamily="-1" charset="0"/>
              </a:rPr>
              <a:t>p</a:t>
            </a:r>
            <a:r>
              <a:rPr lang="en-US" sz="2800" i="1" dirty="0">
                <a:latin typeface="Calibri" pitchFamily="-1" charset="0"/>
              </a:rPr>
              <a:t> = </a:t>
            </a:r>
            <a:r>
              <a:rPr lang="en-US" sz="2800" dirty="0">
                <a:latin typeface="Calibri" pitchFamily="-1" charset="0"/>
              </a:rPr>
              <a:t>{}</a:t>
            </a:r>
          </a:p>
          <a:p>
            <a:pPr algn="ctr"/>
            <a:r>
              <a:rPr lang="en-US" sz="2800" i="1" dirty="0" err="1">
                <a:latin typeface="Calibri" pitchFamily="-1" charset="0"/>
              </a:rPr>
              <a:t>D</a:t>
            </a:r>
            <a:r>
              <a:rPr lang="en-US" sz="2800" i="1" baseline="-25000" dirty="0" err="1">
                <a:latin typeface="Calibri" pitchFamily="-1" charset="0"/>
              </a:rPr>
              <a:t>p</a:t>
            </a:r>
            <a:r>
              <a:rPr lang="en-US" sz="2800" dirty="0">
                <a:latin typeface="Calibri" pitchFamily="-1" charset="0"/>
              </a:rPr>
              <a:t> = { HR }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48400" y="1600200"/>
            <a:ext cx="1828800" cy="1076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Process </a:t>
            </a:r>
            <a:r>
              <a:rPr lang="en-US" sz="2400" i="1">
                <a:solidFill>
                  <a:srgbClr val="FFFFFF"/>
                </a:solidFill>
              </a:rPr>
              <a:t>q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6295978"/>
            <a:ext cx="1620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Slide by Max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Krohn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820538"/>
      </p:ext>
    </p:extLst>
  </p:cSld>
  <p:clrMapOvr>
    <a:masterClrMapping/>
  </p:clrMapOvr>
  <p:transition advTm="744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cxnSpLocks noChangeShapeType="1"/>
            <a:stCxn id="35" idx="1"/>
            <a:endCxn id="69" idx="3"/>
          </p:cNvCxnSpPr>
          <p:nvPr/>
        </p:nvCxnSpPr>
        <p:spPr bwMode="auto">
          <a:xfrm rot="10800000">
            <a:off x="5811838" y="2133600"/>
            <a:ext cx="436562" cy="476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37" name="Straight Arrow Connector 36"/>
          <p:cNvCxnSpPr>
            <a:cxnSpLocks noChangeShapeType="1"/>
            <a:stCxn id="36" idx="3"/>
            <a:endCxn id="35" idx="1"/>
          </p:cNvCxnSpPr>
          <p:nvPr/>
        </p:nvCxnSpPr>
        <p:spPr bwMode="auto">
          <a:xfrm>
            <a:off x="2819400" y="2138363"/>
            <a:ext cx="342900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Endpoint Abstraction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430838" y="1981200"/>
            <a:ext cx="381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i="1">
                <a:solidFill>
                  <a:srgbClr val="FFFFFF"/>
                </a:solidFill>
              </a:rPr>
              <a:t>f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800600" y="229711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Calibri" pitchFamily="-1" charset="0"/>
              </a:rPr>
              <a:t>S</a:t>
            </a:r>
            <a:r>
              <a:rPr lang="en-US" sz="2400" i="1" baseline="-25000">
                <a:latin typeface="Calibri" pitchFamily="-1" charset="0"/>
              </a:rPr>
              <a:t>f</a:t>
            </a:r>
            <a:r>
              <a:rPr lang="en-US" sz="2400">
                <a:latin typeface="Calibri" pitchFamily="-1" charset="0"/>
              </a:rPr>
              <a:t> = { HR }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819400" y="2297113"/>
            <a:ext cx="14081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Calibri" pitchFamily="-1" charset="0"/>
              </a:rPr>
              <a:t>S</a:t>
            </a:r>
            <a:r>
              <a:rPr lang="en-US" sz="2400" i="1" baseline="-25000">
                <a:latin typeface="Calibri" pitchFamily="-1" charset="0"/>
              </a:rPr>
              <a:t>e</a:t>
            </a:r>
            <a:r>
              <a:rPr lang="en-US" sz="2400">
                <a:latin typeface="Calibri" pitchFamily="-1" charset="0"/>
              </a:rPr>
              <a:t> = { HR }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48400" y="1600200"/>
            <a:ext cx="1828800" cy="1076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Process </a:t>
            </a:r>
            <a:r>
              <a:rPr lang="en-US" sz="2400" i="1">
                <a:solidFill>
                  <a:srgbClr val="FFFFFF"/>
                </a:solidFill>
              </a:rPr>
              <a:t>q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0600" y="1600200"/>
            <a:ext cx="1828800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Process </a:t>
            </a:r>
            <a:r>
              <a:rPr lang="en-US" sz="2400" i="1">
                <a:solidFill>
                  <a:srgbClr val="000000"/>
                </a:solidFill>
              </a:rPr>
              <a:t>p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62" name="TextBox 42"/>
          <p:cNvSpPr txBox="1">
            <a:spLocks noChangeArrowheads="1"/>
          </p:cNvSpPr>
          <p:nvPr/>
        </p:nvSpPr>
        <p:spPr bwMode="auto">
          <a:xfrm>
            <a:off x="1073150" y="2667000"/>
            <a:ext cx="17462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>
                <a:latin typeface="Calibri" pitchFamily="-1" charset="0"/>
              </a:rPr>
              <a:t>S</a:t>
            </a:r>
            <a:r>
              <a:rPr lang="en-US" sz="2800" i="1" baseline="-25000" dirty="0">
                <a:latin typeface="Calibri" pitchFamily="-1" charset="0"/>
              </a:rPr>
              <a:t>p</a:t>
            </a:r>
            <a:r>
              <a:rPr lang="en-US" sz="2800" i="1" dirty="0">
                <a:latin typeface="Calibri" pitchFamily="-1" charset="0"/>
              </a:rPr>
              <a:t> = </a:t>
            </a:r>
            <a:r>
              <a:rPr lang="en-US" sz="2800" dirty="0">
                <a:latin typeface="Calibri" pitchFamily="-1" charset="0"/>
              </a:rPr>
              <a:t>{}</a:t>
            </a:r>
          </a:p>
          <a:p>
            <a:pPr algn="ctr"/>
            <a:r>
              <a:rPr lang="en-US" sz="2800" i="1" dirty="0" err="1">
                <a:latin typeface="Calibri" pitchFamily="-1" charset="0"/>
              </a:rPr>
              <a:t>D</a:t>
            </a:r>
            <a:r>
              <a:rPr lang="en-US" sz="2800" i="1" baseline="-25000" dirty="0" err="1">
                <a:latin typeface="Calibri" pitchFamily="-1" charset="0"/>
              </a:rPr>
              <a:t>p</a:t>
            </a:r>
            <a:r>
              <a:rPr lang="en-US" sz="2800" dirty="0">
                <a:latin typeface="Calibri" pitchFamily="-1" charset="0"/>
              </a:rPr>
              <a:t> = { HR }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116263" y="1981200"/>
            <a:ext cx="381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i="1">
                <a:solidFill>
                  <a:srgbClr val="000000"/>
                </a:solidFill>
              </a:rPr>
              <a:t>e</a:t>
            </a:r>
            <a:endParaRPr lang="en-US" baseline="-2500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  <a:stCxn id="36" idx="3"/>
            <a:endCxn id="91" idx="1"/>
          </p:cNvCxnSpPr>
          <p:nvPr/>
        </p:nvCxnSpPr>
        <p:spPr bwMode="auto">
          <a:xfrm flipV="1">
            <a:off x="2819400" y="2133600"/>
            <a:ext cx="296863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59" name="Straight Arrow Connector 58"/>
          <p:cNvCxnSpPr>
            <a:cxnSpLocks noChangeShapeType="1"/>
            <a:stCxn id="91" idx="3"/>
            <a:endCxn id="69" idx="1"/>
          </p:cNvCxnSpPr>
          <p:nvPr/>
        </p:nvCxnSpPr>
        <p:spPr bwMode="auto">
          <a:xfrm>
            <a:off x="3497263" y="2133600"/>
            <a:ext cx="1933575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15" name="Rectangular Callout 14"/>
          <p:cNvSpPr>
            <a:spLocks noChangeArrowheads="1"/>
          </p:cNvSpPr>
          <p:nvPr/>
        </p:nvSpPr>
        <p:spPr bwMode="auto">
          <a:xfrm>
            <a:off x="3200400" y="3733800"/>
            <a:ext cx="5181600" cy="1295400"/>
          </a:xfrm>
          <a:prstGeom prst="wedgeRectCallout">
            <a:avLst>
              <a:gd name="adj1" fmla="val -27514"/>
              <a:gd name="adj2" fmla="val -98653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buFont typeface="Arial" pitchFamily="-1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 pitchFamily="-1" charset="0"/>
              </a:rPr>
              <a:t> If 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S</a:t>
            </a:r>
            <a:r>
              <a:rPr lang="en-US" sz="2400" i="1" baseline="-25000">
                <a:solidFill>
                  <a:srgbClr val="000000"/>
                </a:solidFill>
                <a:latin typeface="Calibri" pitchFamily="-1" charset="0"/>
              </a:rPr>
              <a:t>e</a:t>
            </a:r>
            <a:r>
              <a:rPr lang="en-US" sz="2400">
                <a:solidFill>
                  <a:srgbClr val="000000"/>
                </a:solidFill>
                <a:latin typeface="Calibri" pitchFamily="-1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Symbol" pitchFamily="-1" charset="2"/>
              </a:rPr>
              <a:t>Í 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S</a:t>
            </a:r>
            <a:r>
              <a:rPr lang="en-US" sz="2400" i="1" baseline="-25000">
                <a:solidFill>
                  <a:srgbClr val="000000"/>
                </a:solidFill>
                <a:latin typeface="Calibri" pitchFamily="-1" charset="0"/>
              </a:rPr>
              <a:t>f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 pitchFamily="-1" charset="0"/>
              </a:rPr>
              <a:t>, then allow 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e</a:t>
            </a:r>
            <a:r>
              <a:rPr lang="en-US" sz="2400">
                <a:solidFill>
                  <a:srgbClr val="000000"/>
                </a:solidFill>
                <a:latin typeface="Calibri" pitchFamily="-1" charset="0"/>
              </a:rPr>
              <a:t> to send to 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f</a:t>
            </a:r>
          </a:p>
          <a:p>
            <a:pPr algn="ctr">
              <a:buFont typeface="Arial" pitchFamily="-1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 pitchFamily="-1" charset="0"/>
              </a:rPr>
              <a:t> If 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S</a:t>
            </a:r>
            <a:r>
              <a:rPr lang="en-US" sz="2400" i="1" baseline="-25000">
                <a:solidFill>
                  <a:srgbClr val="000000"/>
                </a:solidFill>
                <a:latin typeface="Calibri" pitchFamily="-1" charset="0"/>
              </a:rPr>
              <a:t>f</a:t>
            </a:r>
            <a:r>
              <a:rPr lang="en-US" sz="2400">
                <a:solidFill>
                  <a:srgbClr val="000000"/>
                </a:solidFill>
                <a:latin typeface="Calibri" pitchFamily="-1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Symbol" pitchFamily="-1" charset="2"/>
              </a:rPr>
              <a:t>Í 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S</a:t>
            </a:r>
            <a:r>
              <a:rPr lang="en-US" sz="2400" i="1" baseline="-25000">
                <a:solidFill>
                  <a:srgbClr val="000000"/>
                </a:solidFill>
                <a:latin typeface="Calibri" pitchFamily="-1" charset="0"/>
              </a:rPr>
              <a:t>e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 pitchFamily="-1" charset="0"/>
              </a:rPr>
              <a:t>, then allow 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f</a:t>
            </a:r>
            <a:r>
              <a:rPr lang="en-US" sz="2400">
                <a:solidFill>
                  <a:srgbClr val="000000"/>
                </a:solidFill>
                <a:latin typeface="Calibri" pitchFamily="-1" charset="0"/>
              </a:rPr>
              <a:t> to send to 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e</a:t>
            </a:r>
          </a:p>
          <a:p>
            <a:pPr algn="ctr">
              <a:buFont typeface="Arial" pitchFamily="-1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 pitchFamily="-1" charset="0"/>
              </a:rPr>
              <a:t> If 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S</a:t>
            </a:r>
            <a:r>
              <a:rPr lang="en-US" sz="2400" i="1" baseline="-25000">
                <a:solidFill>
                  <a:srgbClr val="000000"/>
                </a:solidFill>
                <a:latin typeface="Calibri" pitchFamily="-1" charset="0"/>
              </a:rPr>
              <a:t>f</a:t>
            </a:r>
            <a:r>
              <a:rPr lang="en-US" sz="2400">
                <a:solidFill>
                  <a:srgbClr val="000000"/>
                </a:solidFill>
                <a:latin typeface="Calibri" pitchFamily="-1" charset="0"/>
              </a:rPr>
              <a:t> = </a:t>
            </a:r>
            <a:r>
              <a:rPr lang="en-US" sz="2400" i="1">
                <a:solidFill>
                  <a:srgbClr val="000000"/>
                </a:solidFill>
                <a:latin typeface="Calibri" pitchFamily="-1" charset="0"/>
              </a:rPr>
              <a:t>S</a:t>
            </a:r>
            <a:r>
              <a:rPr lang="en-US" sz="2400" i="1" baseline="-25000">
                <a:solidFill>
                  <a:srgbClr val="000000"/>
                </a:solidFill>
                <a:latin typeface="Calibri" pitchFamily="-1" charset="0"/>
              </a:rPr>
              <a:t>e </a:t>
            </a:r>
            <a:r>
              <a:rPr lang="en-US" sz="2400">
                <a:solidFill>
                  <a:srgbClr val="000000"/>
                </a:solidFill>
                <a:latin typeface="Calibri" pitchFamily="-1" charset="0"/>
              </a:rPr>
              <a:t>, then allow bidirectional flow </a:t>
            </a:r>
          </a:p>
        </p:txBody>
      </p:sp>
      <p:sp>
        <p:nvSpPr>
          <p:cNvPr id="16" name="Oval 15"/>
          <p:cNvSpPr/>
          <p:nvPr/>
        </p:nvSpPr>
        <p:spPr>
          <a:xfrm>
            <a:off x="2133600" y="1752600"/>
            <a:ext cx="4572000" cy="1066800"/>
          </a:xfrm>
          <a:prstGeom prst="ellipse">
            <a:avLst/>
          </a:prstGeom>
          <a:solidFill>
            <a:schemeClr val="accent3">
              <a:alpha val="2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568" name="TextBox 39"/>
          <p:cNvSpPr txBox="1">
            <a:spLocks noChangeArrowheads="1"/>
          </p:cNvSpPr>
          <p:nvPr/>
        </p:nvSpPr>
        <p:spPr bwMode="auto">
          <a:xfrm>
            <a:off x="6364288" y="2667000"/>
            <a:ext cx="1622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q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</a:t>
            </a:r>
            <a:r>
              <a:rPr lang="en-US" sz="2800" i="1">
                <a:latin typeface="Calibri" pitchFamily="-1" charset="0"/>
              </a:rPr>
              <a:t> </a:t>
            </a:r>
            <a:r>
              <a:rPr lang="en-US" sz="2800">
                <a:latin typeface="Calibri" pitchFamily="-1" charset="0"/>
              </a:rPr>
              <a:t>HR</a:t>
            </a:r>
            <a:r>
              <a:rPr lang="en-US" sz="2800" i="1">
                <a:latin typeface="Calibri" pitchFamily="-1" charset="0"/>
              </a:rPr>
              <a:t>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>
            <a:off x="3444875" y="4341813"/>
            <a:ext cx="236220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228600" y="3960813"/>
            <a:ext cx="876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 pitchFamily="-1" charset="0"/>
              </a:rPr>
              <a:t>“Fire Alice, Bob, Charlie, Doug, Eddie, Frank, George, Hilda, Ilya…”</a:t>
            </a:r>
          </a:p>
        </p:txBody>
      </p: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10800000" flipV="1">
            <a:off x="3368675" y="5534025"/>
            <a:ext cx="2362200" cy="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21075" y="4840288"/>
            <a:ext cx="17811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" charset="0"/>
              </a:rPr>
              <a:t>“SLOW DOWN!!”</a:t>
            </a:r>
          </a:p>
          <a:p>
            <a:r>
              <a:rPr lang="en-US">
                <a:latin typeface="Calibri" pitchFamily="-1" charset="0"/>
              </a:rPr>
              <a:t>“I crashed”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76800" y="3581400"/>
            <a:ext cx="1127125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chemeClr val="accent3"/>
                </a:solidFill>
                <a:latin typeface="Wingdings 2" pitchFamily="18" charset="2"/>
              </a:rPr>
              <a:t>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16475" y="4419600"/>
            <a:ext cx="1127125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>
                <a:solidFill>
                  <a:schemeClr val="accent3"/>
                </a:solidFill>
                <a:latin typeface="Wingdings 2" pitchFamily="18" charset="2"/>
              </a:rPr>
              <a:t>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5433605"/>
      </p:ext>
    </p:extLst>
  </p:cSld>
  <p:clrMapOvr>
    <a:masterClrMapping/>
  </p:clrMapOvr>
  <p:transition advTm="725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97" grpId="0"/>
      <p:bldP spid="100" grpId="0"/>
      <p:bldP spid="91" grpId="0" animBg="1"/>
      <p:bldP spid="15" grpId="0" animBg="1"/>
      <p:bldP spid="15" grpId="1" animBg="1"/>
      <p:bldP spid="16" grpId="0" animBg="1"/>
      <p:bldP spid="16" grpId="1" animBg="1"/>
      <p:bldP spid="44" grpId="0"/>
      <p:bldP spid="46" grpId="0"/>
      <p:bldP spid="47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people sabotaging themsel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5" y="1370012"/>
            <a:ext cx="5096046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0011" y="4028303"/>
            <a:ext cx="6746789" cy="20978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If companies can’t even protect information when their own financial interests are at stake, then we should be really afraid.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Simplifies application programming. When a process attempts and fails to adjust labels on its endpoints, system can safely report errors.</a:t>
            </a:r>
          </a:p>
          <a:p>
            <a:r>
              <a:rPr lang="en-US" dirty="0" smtClean="0"/>
              <a:t>Make many declassification and endorsement decisions </a:t>
            </a:r>
            <a:r>
              <a:rPr lang="en-US" i="1" dirty="0" smtClean="0"/>
              <a:t>explicit</a:t>
            </a:r>
            <a:r>
              <a:rPr lang="en-US" dirty="0" smtClean="0"/>
              <a:t>. Flume processes must explicitly mark file descriptors that serve as avenues for declassification/endorsement.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1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28" name="Rectangular Callout 27"/>
          <p:cNvSpPr>
            <a:spLocks noChangeArrowheads="1"/>
          </p:cNvSpPr>
          <p:nvPr/>
        </p:nvSpPr>
        <p:spPr bwMode="auto">
          <a:xfrm>
            <a:off x="5715000" y="4495800"/>
            <a:ext cx="2971800" cy="1447800"/>
          </a:xfrm>
          <a:prstGeom prst="wedgeRectCallout">
            <a:avLst>
              <a:gd name="adj1" fmla="val -150190"/>
              <a:gd name="adj2" fmla="val -26301"/>
            </a:avLst>
          </a:pr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800">
                <a:solidFill>
                  <a:srgbClr val="000000"/>
                </a:solidFill>
                <a:latin typeface="Calibri" pitchFamily="-1" charset="0"/>
              </a:rPr>
              <a:t>Thus </a:t>
            </a:r>
            <a:r>
              <a:rPr lang="en-US" sz="2800" i="1">
                <a:solidFill>
                  <a:srgbClr val="000000"/>
                </a:solidFill>
                <a:latin typeface="Calibri" pitchFamily="-1" charset="0"/>
              </a:rPr>
              <a:t>p</a:t>
            </a:r>
            <a:r>
              <a:rPr lang="en-US" sz="2800">
                <a:solidFill>
                  <a:srgbClr val="000000"/>
                </a:solidFill>
                <a:latin typeface="Calibri" pitchFamily="-1" charset="0"/>
              </a:rPr>
              <a:t> needs </a:t>
            </a:r>
          </a:p>
          <a:p>
            <a:pPr algn="ctr"/>
            <a:r>
              <a:rPr lang="en-US" sz="2800">
                <a:solidFill>
                  <a:srgbClr val="000000"/>
                </a:solidFill>
                <a:latin typeface="Calibri" pitchFamily="-1" charset="0"/>
              </a:rPr>
              <a:t>HR</a:t>
            </a:r>
            <a:r>
              <a:rPr lang="en-US" sz="2800" i="1">
                <a:solidFill>
                  <a:srgbClr val="000000"/>
                </a:solidFill>
                <a:latin typeface="Calibri" pitchFamily="-1" charset="0"/>
              </a:rPr>
              <a:t> </a:t>
            </a:r>
            <a:r>
              <a:rPr lang="en-US" sz="2800">
                <a:solidFill>
                  <a:srgbClr val="000000"/>
                </a:solidFill>
                <a:latin typeface="Symbol" pitchFamily="-1" charset="2"/>
              </a:rPr>
              <a:t>Î</a:t>
            </a:r>
            <a:r>
              <a:rPr lang="en-US" sz="2800" i="1">
                <a:solidFill>
                  <a:srgbClr val="000000"/>
                </a:solidFill>
                <a:latin typeface="Calibri" pitchFamily="-1" charset="0"/>
              </a:rPr>
              <a:t> D</a:t>
            </a:r>
            <a:r>
              <a:rPr lang="en-US" sz="2800" i="1" baseline="-25000">
                <a:solidFill>
                  <a:srgbClr val="000000"/>
                </a:solidFill>
                <a:latin typeface="Calibri" pitchFamily="-1" charset="0"/>
              </a:rPr>
              <a:t>p</a:t>
            </a:r>
            <a:endParaRPr lang="en-US" sz="2800">
              <a:solidFill>
                <a:srgbClr val="000000"/>
              </a:solidFill>
              <a:latin typeface="Calibri" pitchFamily="-1" charset="0"/>
            </a:endParaRPr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Endpoints Declassify Data</a:t>
            </a:r>
          </a:p>
        </p:txBody>
      </p:sp>
      <p:sp>
        <p:nvSpPr>
          <p:cNvPr id="25" name="Rectangular Callout 24"/>
          <p:cNvSpPr>
            <a:spLocks noChangeArrowheads="1"/>
          </p:cNvSpPr>
          <p:nvPr/>
        </p:nvSpPr>
        <p:spPr bwMode="auto">
          <a:xfrm>
            <a:off x="5715000" y="1371600"/>
            <a:ext cx="2971800" cy="1600200"/>
          </a:xfrm>
          <a:prstGeom prst="wedgeRectCallout">
            <a:avLst>
              <a:gd name="adj1" fmla="val -104718"/>
              <a:gd name="adj2" fmla="val 104972"/>
            </a:avLst>
          </a:prstGeom>
          <a:gradFill rotWithShape="1">
            <a:gsLst>
              <a:gs pos="0">
                <a:srgbClr val="DAFDA7"/>
              </a:gs>
              <a:gs pos="35001">
                <a:srgbClr val="E4FDC2"/>
              </a:gs>
              <a:gs pos="100000">
                <a:srgbClr val="F5FFE6"/>
              </a:gs>
            </a:gsLst>
            <a:lin ang="16200000" scaled="1"/>
          </a:gradFill>
          <a:ln w="9525">
            <a:solidFill>
              <a:srgbClr val="98B954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dk1"/>
                </a:solidFill>
                <a:latin typeface="+mn-lt"/>
              </a:rPr>
              <a:t>Data enters process </a:t>
            </a:r>
            <a:r>
              <a:rPr lang="en-US" sz="2800" i="1" dirty="0">
                <a:solidFill>
                  <a:schemeClr val="dk1"/>
                </a:solidFill>
                <a:latin typeface="+mn-lt"/>
              </a:rPr>
              <a:t>p</a:t>
            </a:r>
            <a:r>
              <a:rPr lang="en-US" sz="2800" dirty="0">
                <a:solidFill>
                  <a:schemeClr val="dk1"/>
                </a:solidFill>
                <a:latin typeface="+mn-lt"/>
              </a:rPr>
              <a:t> with secrecy { HR }</a:t>
            </a:r>
          </a:p>
        </p:txBody>
      </p:sp>
      <p:sp>
        <p:nvSpPr>
          <p:cNvPr id="27" name="Rectangular Callout 26"/>
          <p:cNvSpPr>
            <a:spLocks noChangeArrowheads="1"/>
          </p:cNvSpPr>
          <p:nvPr/>
        </p:nvSpPr>
        <p:spPr bwMode="auto">
          <a:xfrm>
            <a:off x="5715000" y="3048000"/>
            <a:ext cx="2971800" cy="1371600"/>
          </a:xfrm>
          <a:prstGeom prst="wedgeRectCallout">
            <a:avLst>
              <a:gd name="adj1" fmla="val -157903"/>
              <a:gd name="adj2" fmla="val 43208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800">
                <a:solidFill>
                  <a:srgbClr val="000000"/>
                </a:solidFill>
                <a:latin typeface="Calibri" pitchFamily="-1" charset="0"/>
              </a:rPr>
              <a:t>But </a:t>
            </a:r>
            <a:r>
              <a:rPr lang="en-US" sz="2800" i="1">
                <a:solidFill>
                  <a:srgbClr val="000000"/>
                </a:solidFill>
                <a:latin typeface="Calibri" pitchFamily="-1" charset="0"/>
              </a:rPr>
              <a:t>p</a:t>
            </a:r>
            <a:r>
              <a:rPr lang="en-US" sz="2800">
                <a:solidFill>
                  <a:srgbClr val="000000"/>
                </a:solidFill>
                <a:latin typeface="Calibri" pitchFamily="-1" charset="0"/>
              </a:rPr>
              <a:t> keeps its label </a:t>
            </a:r>
            <a:r>
              <a:rPr lang="en-US" sz="2800" i="1">
                <a:solidFill>
                  <a:srgbClr val="000000"/>
                </a:solidFill>
                <a:latin typeface="Calibri" pitchFamily="-1" charset="0"/>
              </a:rPr>
              <a:t>S</a:t>
            </a:r>
            <a:r>
              <a:rPr lang="en-US" sz="2800" i="1" baseline="-25000">
                <a:solidFill>
                  <a:srgbClr val="000000"/>
                </a:solidFill>
                <a:latin typeface="Calibri" pitchFamily="-1" charset="0"/>
              </a:rPr>
              <a:t>p</a:t>
            </a:r>
            <a:r>
              <a:rPr lang="en-US" sz="2800">
                <a:solidFill>
                  <a:srgbClr val="000000"/>
                </a:solidFill>
                <a:latin typeface="Calibri" pitchFamily="-1" charset="0"/>
              </a:rPr>
              <a:t> = {}</a:t>
            </a:r>
          </a:p>
        </p:txBody>
      </p:sp>
      <p:sp>
        <p:nvSpPr>
          <p:cNvPr id="24582" name="TextBox 12"/>
          <p:cNvSpPr txBox="1">
            <a:spLocks noChangeArrowheads="1"/>
          </p:cNvSpPr>
          <p:nvPr/>
        </p:nvSpPr>
        <p:spPr bwMode="auto">
          <a:xfrm>
            <a:off x="2819400" y="3668713"/>
            <a:ext cx="14033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Calibri" pitchFamily="-1" charset="0"/>
              </a:rPr>
              <a:t>S</a:t>
            </a:r>
            <a:r>
              <a:rPr lang="en-US" sz="2400" i="1" baseline="-25000">
                <a:latin typeface="Calibri" pitchFamily="-1" charset="0"/>
              </a:rPr>
              <a:t>e</a:t>
            </a:r>
            <a:r>
              <a:rPr lang="en-US" sz="2400">
                <a:latin typeface="Calibri" pitchFamily="-1" charset="0"/>
              </a:rPr>
              <a:t> = { HR 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90600" y="3124200"/>
            <a:ext cx="1828800" cy="92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Process </a:t>
            </a:r>
            <a:r>
              <a:rPr lang="en-US" sz="2400" i="1">
                <a:solidFill>
                  <a:srgbClr val="000000"/>
                </a:solidFill>
              </a:rPr>
              <a:t>p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4584" name="TextBox 15"/>
          <p:cNvSpPr txBox="1">
            <a:spLocks noChangeArrowheads="1"/>
          </p:cNvSpPr>
          <p:nvPr/>
        </p:nvSpPr>
        <p:spPr bwMode="auto">
          <a:xfrm>
            <a:off x="1073150" y="4048125"/>
            <a:ext cx="17462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{}</a:t>
            </a:r>
          </a:p>
          <a:p>
            <a:pPr algn="ctr"/>
            <a:r>
              <a:rPr lang="en-US" sz="2800" i="1">
                <a:latin typeface="Calibri" pitchFamily="-1" charset="0"/>
              </a:rPr>
              <a:t>D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>
                <a:latin typeface="Calibri" pitchFamily="-1" charset="0"/>
              </a:rPr>
              <a:t> = { HR 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22613" y="3429000"/>
            <a:ext cx="381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i="1">
                <a:solidFill>
                  <a:srgbClr val="000000"/>
                </a:solidFill>
              </a:rPr>
              <a:t>e</a:t>
            </a:r>
            <a:endParaRPr lang="en-US" baseline="-25000">
              <a:solidFill>
                <a:srgbClr val="000000"/>
              </a:solidFill>
            </a:endParaRPr>
          </a:p>
        </p:txBody>
      </p:sp>
      <p:cxnSp>
        <p:nvCxnSpPr>
          <p:cNvPr id="20" name="Straight Arrow Connector 19"/>
          <p:cNvCxnSpPr>
            <a:cxnSpLocks noChangeShapeType="1"/>
            <a:stCxn id="15" idx="3"/>
            <a:endCxn id="17" idx="1"/>
          </p:cNvCxnSpPr>
          <p:nvPr/>
        </p:nvCxnSpPr>
        <p:spPr bwMode="auto">
          <a:xfrm flipV="1">
            <a:off x="2819400" y="3581400"/>
            <a:ext cx="303213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14" name="Left Arrow 13"/>
          <p:cNvSpPr/>
          <p:nvPr/>
        </p:nvSpPr>
        <p:spPr>
          <a:xfrm>
            <a:off x="3505200" y="3429000"/>
            <a:ext cx="990600" cy="3048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6295978"/>
            <a:ext cx="1620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Slide by Max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Krohn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3574314"/>
      </p:ext>
    </p:extLst>
  </p:cSld>
  <p:clrMapOvr>
    <a:masterClrMapping/>
  </p:clrMapOvr>
  <p:transition advTm="408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  <p:bldP spid="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Endpoint Invariant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any tag </a:t>
            </a:r>
            <a:r>
              <a:rPr lang="en-US" i="1"/>
              <a:t>t</a:t>
            </a:r>
            <a:r>
              <a:rPr lang="en-US"/>
              <a:t> </a:t>
            </a:r>
            <a:r>
              <a:rPr lang="en-US">
                <a:latin typeface="Symbol" pitchFamily="-1" charset="2"/>
              </a:rPr>
              <a:t>Î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 i="1" baseline="-25000"/>
              <a:t>p</a:t>
            </a:r>
            <a:r>
              <a:rPr lang="en-US"/>
              <a:t> and </a:t>
            </a:r>
            <a:r>
              <a:rPr lang="en-US" i="1"/>
              <a:t>t</a:t>
            </a:r>
            <a:r>
              <a:rPr lang="en-US"/>
              <a:t> </a:t>
            </a:r>
            <a:r>
              <a:rPr lang="en-US">
                <a:latin typeface="Symbol" pitchFamily="-1" charset="2"/>
              </a:rPr>
              <a:t>Ï </a:t>
            </a:r>
            <a:r>
              <a:rPr lang="en-US" i="1"/>
              <a:t>S</a:t>
            </a:r>
            <a:r>
              <a:rPr lang="en-US" i="1" baseline="-25000"/>
              <a:t>e</a:t>
            </a:r>
            <a:endParaRPr lang="en-US"/>
          </a:p>
          <a:p>
            <a:r>
              <a:rPr lang="en-US"/>
              <a:t>Or any tag </a:t>
            </a:r>
            <a:r>
              <a:rPr lang="en-US" i="1"/>
              <a:t>t</a:t>
            </a:r>
            <a:r>
              <a:rPr lang="en-US"/>
              <a:t> </a:t>
            </a:r>
            <a:r>
              <a:rPr lang="en-US">
                <a:latin typeface="Symbol" pitchFamily="-1" charset="2"/>
              </a:rPr>
              <a:t>Î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 i="1" baseline="-25000"/>
              <a:t>e</a:t>
            </a:r>
            <a:r>
              <a:rPr lang="en-US"/>
              <a:t> and </a:t>
            </a:r>
            <a:r>
              <a:rPr lang="en-US" i="1"/>
              <a:t>t </a:t>
            </a:r>
            <a:r>
              <a:rPr lang="en-US">
                <a:latin typeface="Symbol" pitchFamily="-1" charset="2"/>
              </a:rPr>
              <a:t>Ï </a:t>
            </a:r>
            <a:r>
              <a:rPr lang="en-US" i="1"/>
              <a:t>S</a:t>
            </a:r>
            <a:r>
              <a:rPr lang="en-US" i="1" baseline="-25000"/>
              <a:t>p</a:t>
            </a:r>
            <a:endParaRPr lang="en-US"/>
          </a:p>
          <a:p>
            <a:r>
              <a:rPr lang="en-US"/>
              <a:t>It must be that</a:t>
            </a:r>
            <a:r>
              <a:rPr lang="en-US" i="1"/>
              <a:t> t</a:t>
            </a:r>
            <a:r>
              <a:rPr lang="en-US"/>
              <a:t> </a:t>
            </a:r>
            <a:r>
              <a:rPr lang="en-US">
                <a:latin typeface="Symbol" pitchFamily="-1" charset="2"/>
              </a:rPr>
              <a:t>Î</a:t>
            </a:r>
            <a:r>
              <a:rPr lang="en-US"/>
              <a:t> </a:t>
            </a:r>
            <a:r>
              <a:rPr lang="en-US" i="1"/>
              <a:t>D</a:t>
            </a:r>
            <a:r>
              <a:rPr lang="en-US" i="1" baseline="-25000"/>
              <a:t>p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43200" y="3733800"/>
            <a:ext cx="1828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Process </a:t>
            </a:r>
            <a:r>
              <a:rPr lang="en-US" sz="2400" i="1">
                <a:solidFill>
                  <a:srgbClr val="FFFFFF"/>
                </a:solidFill>
              </a:rPr>
              <a:t>p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64088" y="40386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i="1">
                <a:solidFill>
                  <a:srgbClr val="FFFFFF"/>
                </a:solidFill>
              </a:rPr>
              <a:t>e</a:t>
            </a:r>
            <a:endParaRPr lang="en-US" baseline="-25000">
              <a:solidFill>
                <a:srgbClr val="FFFFFF"/>
              </a:solidFill>
            </a:endParaRPr>
          </a:p>
        </p:txBody>
      </p:sp>
      <p:cxnSp>
        <p:nvCxnSpPr>
          <p:cNvPr id="21" name="Straight Arrow Connector 20"/>
          <p:cNvCxnSpPr>
            <a:cxnSpLocks noChangeShapeType="1"/>
            <a:stCxn id="19" idx="3"/>
            <a:endCxn id="20" idx="1"/>
          </p:cNvCxnSpPr>
          <p:nvPr/>
        </p:nvCxnSpPr>
        <p:spPr bwMode="auto">
          <a:xfrm>
            <a:off x="4572000" y="4267200"/>
            <a:ext cx="192088" cy="15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25607" name="TextBox 21"/>
          <p:cNvSpPr txBox="1">
            <a:spLocks noChangeArrowheads="1"/>
          </p:cNvSpPr>
          <p:nvPr/>
        </p:nvSpPr>
        <p:spPr bwMode="auto">
          <a:xfrm>
            <a:off x="2940050" y="4876800"/>
            <a:ext cx="2087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Calibri" pitchFamily="-1" charset="0"/>
              </a:rPr>
              <a:t>S</a:t>
            </a:r>
            <a:r>
              <a:rPr lang="en-US" sz="2400" i="1" baseline="-25000">
                <a:latin typeface="Calibri" pitchFamily="-1" charset="0"/>
              </a:rPr>
              <a:t>p</a:t>
            </a:r>
            <a:r>
              <a:rPr lang="en-US" sz="2400">
                <a:latin typeface="Calibri" pitchFamily="-1" charset="0"/>
              </a:rPr>
              <a:t> = { Finance } </a:t>
            </a:r>
          </a:p>
        </p:txBody>
      </p:sp>
      <p:sp>
        <p:nvSpPr>
          <p:cNvPr id="25608" name="TextBox 22"/>
          <p:cNvSpPr txBox="1">
            <a:spLocks noChangeArrowheads="1"/>
          </p:cNvSpPr>
          <p:nvPr/>
        </p:nvSpPr>
        <p:spPr bwMode="auto">
          <a:xfrm>
            <a:off x="4648200" y="4495800"/>
            <a:ext cx="1403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Calibri" pitchFamily="-1" charset="0"/>
              </a:rPr>
              <a:t>S</a:t>
            </a:r>
            <a:r>
              <a:rPr lang="en-US" sz="2400" i="1" baseline="-25000">
                <a:latin typeface="Calibri" pitchFamily="-1" charset="0"/>
              </a:rPr>
              <a:t>e</a:t>
            </a:r>
            <a:r>
              <a:rPr lang="en-US" sz="2400">
                <a:latin typeface="Calibri" pitchFamily="-1" charset="0"/>
              </a:rPr>
              <a:t> = { HR 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38400" y="5253038"/>
            <a:ext cx="2503488" cy="461962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Calibri" pitchFamily="-1" charset="0"/>
                <a:sym typeface="Wingdings" pitchFamily="-1" charset="2"/>
              </a:rPr>
              <a:t>D</a:t>
            </a:r>
            <a:r>
              <a:rPr lang="en-US" sz="2400" i="1" baseline="-25000">
                <a:latin typeface="Calibri" pitchFamily="-1" charset="0"/>
                <a:sym typeface="Wingdings" pitchFamily="-1" charset="2"/>
              </a:rPr>
              <a:t>p</a:t>
            </a:r>
            <a:r>
              <a:rPr lang="en-US" sz="2400">
                <a:latin typeface="Calibri" pitchFamily="-1" charset="0"/>
                <a:sym typeface="Wingdings" pitchFamily="-1" charset="2"/>
              </a:rPr>
              <a:t> = { </a:t>
            </a:r>
            <a:r>
              <a:rPr lang="en-US" sz="2400">
                <a:solidFill>
                  <a:srgbClr val="9BBB59"/>
                </a:solidFill>
                <a:latin typeface="Calibri" pitchFamily="-1" charset="0"/>
                <a:sym typeface="Wingdings" pitchFamily="-1" charset="2"/>
              </a:rPr>
              <a:t>Finance</a:t>
            </a:r>
            <a:r>
              <a:rPr lang="en-US" sz="2400">
                <a:latin typeface="Calibri" pitchFamily="-1" charset="0"/>
                <a:sym typeface="Wingdings" pitchFamily="-1" charset="2"/>
              </a:rPr>
              <a:t>, </a:t>
            </a:r>
            <a:r>
              <a:rPr lang="en-US" sz="2400">
                <a:solidFill>
                  <a:schemeClr val="accent1"/>
                </a:solidFill>
                <a:latin typeface="Calibri" pitchFamily="-1" charset="0"/>
                <a:sym typeface="Wingdings" pitchFamily="-1" charset="2"/>
              </a:rPr>
              <a:t>HR</a:t>
            </a:r>
            <a:r>
              <a:rPr lang="en-US" sz="2400">
                <a:latin typeface="Calibri" pitchFamily="-1" charset="0"/>
                <a:sym typeface="Wingdings" pitchFamily="-1" charset="2"/>
              </a:rPr>
              <a:t>}</a:t>
            </a:r>
            <a:endParaRPr lang="en-US" sz="2400">
              <a:latin typeface="Calibri" pitchFamily="-1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581400" y="4876800"/>
            <a:ext cx="1219200" cy="457200"/>
          </a:xfrm>
          <a:prstGeom prst="ellipse">
            <a:avLst/>
          </a:prstGeom>
          <a:solidFill>
            <a:schemeClr val="accent3">
              <a:alpha val="26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81600" y="4495800"/>
            <a:ext cx="762000" cy="457200"/>
          </a:xfrm>
          <a:prstGeom prst="ellipse">
            <a:avLst/>
          </a:prstGeom>
          <a:solidFill>
            <a:schemeClr val="accent5">
              <a:alpha val="2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6629400" y="1295400"/>
            <a:ext cx="1676400" cy="762000"/>
          </a:xfrm>
          <a:prstGeom prst="wedgeRoundRectCallout">
            <a:avLst>
              <a:gd name="adj1" fmla="val -117066"/>
              <a:gd name="adj2" fmla="val 4087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Export inf.</a:t>
            </a:r>
            <a:endParaRPr lang="en-US" sz="24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6629400" y="2209800"/>
            <a:ext cx="1676400" cy="762000"/>
          </a:xfrm>
          <a:prstGeom prst="wedgeRoundRectCallout">
            <a:avLst>
              <a:gd name="adj1" fmla="val -125911"/>
              <a:gd name="adj2" fmla="val -45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Import inf.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197145"/>
      </p:ext>
    </p:extLst>
  </p:cSld>
  <p:clrMapOvr>
    <a:masterClrMapping/>
  </p:clrMapOvr>
  <p:transition advTm="429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/>
      <p:bldP spid="25" grpId="0" animBg="1"/>
      <p:bldP spid="26" grpId="0" animBg="1"/>
      <p:bldP spid="12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Endpoints Labels Are Independent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659438" y="3429000"/>
            <a:ext cx="3810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i="1">
                <a:solidFill>
                  <a:srgbClr val="FFFFFF"/>
                </a:solidFill>
              </a:rPr>
              <a:t>f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57400" y="2667000"/>
            <a:ext cx="381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i="1">
                <a:solidFill>
                  <a:srgbClr val="000000"/>
                </a:solidFill>
              </a:rPr>
              <a:t>g</a:t>
            </a:r>
            <a:endParaRPr lang="en-US" baseline="-25000">
              <a:solidFill>
                <a:srgbClr val="000000"/>
              </a:solidFill>
            </a:endParaRPr>
          </a:p>
        </p:txBody>
      </p:sp>
      <p:sp>
        <p:nvSpPr>
          <p:cNvPr id="26629" name="TextBox 96"/>
          <p:cNvSpPr txBox="1">
            <a:spLocks noChangeArrowheads="1"/>
          </p:cNvSpPr>
          <p:nvPr/>
        </p:nvSpPr>
        <p:spPr bwMode="auto">
          <a:xfrm>
            <a:off x="4956175" y="366871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Calibri" pitchFamily="-1" charset="0"/>
              </a:rPr>
              <a:t>S</a:t>
            </a:r>
            <a:r>
              <a:rPr lang="en-US" sz="2400" i="1" baseline="-25000">
                <a:latin typeface="Calibri" pitchFamily="-1" charset="0"/>
              </a:rPr>
              <a:t>f</a:t>
            </a:r>
            <a:r>
              <a:rPr lang="en-US" sz="2400">
                <a:latin typeface="Calibri" pitchFamily="-1" charset="0"/>
              </a:rPr>
              <a:t> = { HR }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2438400" y="2667000"/>
            <a:ext cx="733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Calibri" pitchFamily="-1" charset="0"/>
              </a:rPr>
              <a:t>S</a:t>
            </a:r>
            <a:r>
              <a:rPr lang="en-US" i="1" baseline="-25000">
                <a:latin typeface="Calibri" pitchFamily="-1" charset="0"/>
              </a:rPr>
              <a:t>g</a:t>
            </a:r>
            <a:r>
              <a:rPr lang="en-US">
                <a:latin typeface="Calibri" pitchFamily="-1" charset="0"/>
              </a:rPr>
              <a:t> = {}</a:t>
            </a:r>
          </a:p>
        </p:txBody>
      </p:sp>
      <p:sp>
        <p:nvSpPr>
          <p:cNvPr id="26631" name="TextBox 99"/>
          <p:cNvSpPr txBox="1">
            <a:spLocks noChangeArrowheads="1"/>
          </p:cNvSpPr>
          <p:nvPr/>
        </p:nvSpPr>
        <p:spPr bwMode="auto">
          <a:xfrm>
            <a:off x="2743200" y="3668713"/>
            <a:ext cx="14033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Calibri" pitchFamily="-1" charset="0"/>
              </a:rPr>
              <a:t>S</a:t>
            </a:r>
            <a:r>
              <a:rPr lang="en-US" sz="2400" i="1" baseline="-25000">
                <a:latin typeface="Calibri" pitchFamily="-1" charset="0"/>
              </a:rPr>
              <a:t>e</a:t>
            </a:r>
            <a:r>
              <a:rPr lang="en-US" sz="2400">
                <a:latin typeface="Calibri" pitchFamily="-1" charset="0"/>
              </a:rPr>
              <a:t> = { HR }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343400" y="1905000"/>
            <a:ext cx="685800" cy="762000"/>
          </a:xfrm>
          <a:prstGeom prst="rect">
            <a:avLst/>
          </a:prstGeom>
          <a:solidFill>
            <a:schemeClr val="accent6">
              <a:alpha val="46000"/>
            </a:schemeClr>
          </a:solidFill>
          <a:ln>
            <a:solidFill>
              <a:schemeClr val="accent6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3" name="Straight Arrow Connector 102"/>
          <p:cNvCxnSpPr>
            <a:cxnSpLocks noChangeShapeType="1"/>
            <a:stCxn id="101" idx="1"/>
            <a:endCxn id="104" idx="3"/>
          </p:cNvCxnSpPr>
          <p:nvPr/>
        </p:nvCxnSpPr>
        <p:spPr bwMode="auto">
          <a:xfrm rot="10800000">
            <a:off x="3962400" y="2286000"/>
            <a:ext cx="381000" cy="1588"/>
          </a:xfrm>
          <a:prstGeom prst="straightConnector1">
            <a:avLst/>
          </a:prstGeom>
          <a:noFill/>
          <a:ln w="38100">
            <a:solidFill>
              <a:srgbClr val="F79646">
                <a:alpha val="36862"/>
              </a:srgbClr>
            </a:solidFill>
            <a:round/>
            <a:headEnd type="oval" w="med" len="med"/>
            <a:tailEnd type="oval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104" name="Rectangle 103"/>
          <p:cNvSpPr/>
          <p:nvPr/>
        </p:nvSpPr>
        <p:spPr>
          <a:xfrm>
            <a:off x="3581400" y="2133600"/>
            <a:ext cx="381000" cy="304800"/>
          </a:xfrm>
          <a:prstGeom prst="rect">
            <a:avLst/>
          </a:prstGeom>
          <a:solidFill>
            <a:schemeClr val="accent6">
              <a:alpha val="46000"/>
            </a:schemeClr>
          </a:solidFill>
          <a:ln>
            <a:solidFill>
              <a:schemeClr val="accent6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400800" y="3124200"/>
            <a:ext cx="1828800" cy="923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Process </a:t>
            </a:r>
            <a:r>
              <a:rPr lang="en-US" sz="2400" i="1">
                <a:solidFill>
                  <a:srgbClr val="FFFFFF"/>
                </a:solidFill>
              </a:rPr>
              <a:t>q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4400" y="3124200"/>
            <a:ext cx="1828800" cy="92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Process </a:t>
            </a:r>
            <a:r>
              <a:rPr lang="en-US" sz="2400" i="1">
                <a:solidFill>
                  <a:srgbClr val="000000"/>
                </a:solidFill>
              </a:rPr>
              <a:t>p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6637" name="TextBox 41"/>
          <p:cNvSpPr txBox="1">
            <a:spLocks noChangeArrowheads="1"/>
          </p:cNvSpPr>
          <p:nvPr/>
        </p:nvSpPr>
        <p:spPr bwMode="auto">
          <a:xfrm>
            <a:off x="6497638" y="4048125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q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</a:t>
            </a:r>
            <a:r>
              <a:rPr lang="en-US" sz="2800" i="1">
                <a:latin typeface="Calibri" pitchFamily="-1" charset="0"/>
              </a:rPr>
              <a:t> </a:t>
            </a:r>
            <a:r>
              <a:rPr lang="en-US" sz="2800">
                <a:latin typeface="Calibri" pitchFamily="-1" charset="0"/>
              </a:rPr>
              <a:t>HR</a:t>
            </a:r>
            <a:r>
              <a:rPr lang="en-US" sz="2800" i="1">
                <a:latin typeface="Calibri" pitchFamily="-1" charset="0"/>
              </a:rPr>
              <a:t> </a:t>
            </a:r>
            <a:r>
              <a:rPr lang="en-US" sz="2800">
                <a:latin typeface="Calibri" pitchFamily="-1" charset="0"/>
              </a:rPr>
              <a:t>}</a:t>
            </a:r>
          </a:p>
        </p:txBody>
      </p:sp>
      <p:sp>
        <p:nvSpPr>
          <p:cNvPr id="26638" name="TextBox 42"/>
          <p:cNvSpPr txBox="1">
            <a:spLocks noChangeArrowheads="1"/>
          </p:cNvSpPr>
          <p:nvPr/>
        </p:nvSpPr>
        <p:spPr bwMode="auto">
          <a:xfrm>
            <a:off x="996950" y="4048125"/>
            <a:ext cx="17462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>
                <a:latin typeface="Calibri" pitchFamily="-1" charset="0"/>
              </a:rPr>
              <a:t>S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 i="1">
                <a:latin typeface="Calibri" pitchFamily="-1" charset="0"/>
              </a:rPr>
              <a:t> = </a:t>
            </a:r>
            <a:r>
              <a:rPr lang="en-US" sz="2800">
                <a:latin typeface="Calibri" pitchFamily="-1" charset="0"/>
              </a:rPr>
              <a:t>{}</a:t>
            </a:r>
          </a:p>
          <a:p>
            <a:pPr algn="ctr"/>
            <a:r>
              <a:rPr lang="en-US" sz="2800" i="1">
                <a:latin typeface="Calibri" pitchFamily="-1" charset="0"/>
              </a:rPr>
              <a:t>D</a:t>
            </a:r>
            <a:r>
              <a:rPr lang="en-US" sz="2800" i="1" baseline="-25000">
                <a:latin typeface="Calibri" pitchFamily="-1" charset="0"/>
              </a:rPr>
              <a:t>p</a:t>
            </a:r>
            <a:r>
              <a:rPr lang="en-US" sz="2800">
                <a:latin typeface="Calibri" pitchFamily="-1" charset="0"/>
              </a:rPr>
              <a:t> = { HR }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971800" y="3429000"/>
            <a:ext cx="381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i="1">
                <a:solidFill>
                  <a:srgbClr val="000000"/>
                </a:solidFill>
              </a:rPr>
              <a:t>e</a:t>
            </a:r>
            <a:endParaRPr lang="en-US" baseline="-2500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  <a:stCxn id="36" idx="3"/>
            <a:endCxn id="91" idx="1"/>
          </p:cNvCxnSpPr>
          <p:nvPr/>
        </p:nvCxnSpPr>
        <p:spPr bwMode="auto">
          <a:xfrm flipV="1">
            <a:off x="2743200" y="3581400"/>
            <a:ext cx="228600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59" name="Straight Arrow Connector 58"/>
          <p:cNvCxnSpPr>
            <a:cxnSpLocks noChangeShapeType="1"/>
            <a:stCxn id="91" idx="3"/>
            <a:endCxn id="69" idx="1"/>
          </p:cNvCxnSpPr>
          <p:nvPr/>
        </p:nvCxnSpPr>
        <p:spPr bwMode="auto">
          <a:xfrm>
            <a:off x="3352800" y="3581400"/>
            <a:ext cx="2306638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8" name="Straight Arrow Connector 7"/>
          <p:cNvCxnSpPr>
            <a:cxnSpLocks noChangeShapeType="1"/>
            <a:stCxn id="71" idx="1"/>
            <a:endCxn id="36" idx="0"/>
          </p:cNvCxnSpPr>
          <p:nvPr/>
        </p:nvCxnSpPr>
        <p:spPr bwMode="auto">
          <a:xfrm rot="10800000" flipV="1">
            <a:off x="1828800" y="2819400"/>
            <a:ext cx="2286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70" name="Straight Arrow Connector 69"/>
          <p:cNvCxnSpPr>
            <a:cxnSpLocks noChangeShapeType="1"/>
            <a:stCxn id="71" idx="0"/>
            <a:endCxn id="104" idx="1"/>
          </p:cNvCxnSpPr>
          <p:nvPr/>
        </p:nvCxnSpPr>
        <p:spPr bwMode="auto">
          <a:xfrm rot="5400000" flipH="1" flipV="1">
            <a:off x="2724150" y="1809750"/>
            <a:ext cx="381000" cy="1333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13" name="Straight Arrow Connector 12"/>
          <p:cNvCxnSpPr>
            <a:cxnSpLocks noChangeShapeType="1"/>
            <a:stCxn id="35" idx="1"/>
            <a:endCxn id="69" idx="3"/>
          </p:cNvCxnSpPr>
          <p:nvPr/>
        </p:nvCxnSpPr>
        <p:spPr bwMode="auto">
          <a:xfrm rot="10800000">
            <a:off x="6040438" y="3581400"/>
            <a:ext cx="360362" cy="476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22" name="TextBox 21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0336157"/>
      </p:ext>
    </p:extLst>
  </p:cSld>
  <p:clrMapOvr>
    <a:masterClrMapping/>
  </p:clrMapOvr>
  <p:transition advTm="185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99" grpId="0"/>
      <p:bldP spid="101" grpId="0" animBg="1"/>
      <p:bldP spid="10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Does Flume allow adoption of Unix software?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1,000 LOC launcher/</a:t>
            </a:r>
            <a:r>
              <a:rPr lang="en-US" sz="2400" dirty="0" err="1"/>
              <a:t>declassifier</a:t>
            </a:r>
            <a:r>
              <a:rPr lang="en-US" sz="2400" dirty="0"/>
              <a:t>	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1,000 out of 100,000 LOC in </a:t>
            </a:r>
            <a:r>
              <a:rPr lang="en-US" sz="2400" dirty="0" err="1"/>
              <a:t>MoinMoin</a:t>
            </a:r>
            <a:r>
              <a:rPr lang="en-US" sz="2400" dirty="0"/>
              <a:t> changed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Python interpreter, Apache, unchanged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Does Flume solve security vulnerabilities?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Without our knowing, </a:t>
            </a:r>
            <a:r>
              <a:rPr lang="en-US" sz="2400" dirty="0" err="1" smtClean="0"/>
              <a:t>MoinMoin</a:t>
            </a:r>
            <a:r>
              <a:rPr lang="en-US" sz="2400" dirty="0" smtClean="0"/>
              <a:t> wiki case studies </a:t>
            </a:r>
            <a:r>
              <a:rPr lang="en-US" sz="2400" dirty="0"/>
              <a:t>inherited two ACL bypass bugs from </a:t>
            </a:r>
            <a:r>
              <a:rPr lang="en-US" sz="2400" dirty="0" err="1"/>
              <a:t>MoinMoin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Both are not exploitable in Flume’s </a:t>
            </a:r>
            <a:r>
              <a:rPr lang="en-US" sz="2400" dirty="0" err="1"/>
              <a:t>MoinMoin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Does Flume perform reasonably?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Performs within a factor of 2 of the original on read and write benchmarks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295978"/>
            <a:ext cx="1620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Slide by Max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Krohn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4841343"/>
      </p:ext>
    </p:extLst>
  </p:cSld>
  <p:clrMapOvr>
    <a:masterClrMapping/>
  </p:clrMapOvr>
  <p:transition advTm="548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Bigger TCB than </a:t>
            </a:r>
            <a:r>
              <a:rPr lang="en-US" dirty="0" err="1"/>
              <a:t>HiStar</a:t>
            </a:r>
            <a:r>
              <a:rPr lang="en-US" dirty="0"/>
              <a:t> / Asbestos</a:t>
            </a:r>
          </a:p>
          <a:p>
            <a:pPr lvl="1"/>
            <a:r>
              <a:rPr lang="en-US" dirty="0"/>
              <a:t>Linux stack (Kernel + </a:t>
            </a:r>
            <a:r>
              <a:rPr lang="en-US" dirty="0" err="1"/>
              <a:t>glibc</a:t>
            </a:r>
            <a:r>
              <a:rPr lang="en-US" dirty="0"/>
              <a:t> + linker)</a:t>
            </a:r>
          </a:p>
          <a:p>
            <a:pPr lvl="1"/>
            <a:r>
              <a:rPr lang="en-US" dirty="0"/>
              <a:t>Reference monitor (~22 </a:t>
            </a:r>
            <a:r>
              <a:rPr lang="en-US" dirty="0" err="1"/>
              <a:t>kLOC</a:t>
            </a:r>
            <a:r>
              <a:rPr lang="en-US" dirty="0"/>
              <a:t>)</a:t>
            </a:r>
          </a:p>
          <a:p>
            <a:r>
              <a:rPr lang="en-US" dirty="0"/>
              <a:t>Covert channels via disk quotas</a:t>
            </a:r>
          </a:p>
          <a:p>
            <a:r>
              <a:rPr lang="en-US" dirty="0"/>
              <a:t>Confined processes like </a:t>
            </a:r>
            <a:r>
              <a:rPr lang="en-US" dirty="0" err="1"/>
              <a:t>MoinMoin</a:t>
            </a:r>
            <a:r>
              <a:rPr lang="en-US" dirty="0"/>
              <a:t> don’t get full POSIX API.</a:t>
            </a:r>
          </a:p>
          <a:p>
            <a:pPr lvl="1"/>
            <a:r>
              <a:rPr lang="en-US" dirty="0">
                <a:latin typeface="Consolas" pitchFamily="-1" charset="0"/>
              </a:rPr>
              <a:t>spawn() </a:t>
            </a:r>
            <a:r>
              <a:rPr lang="en-US" dirty="0"/>
              <a:t>instead of </a:t>
            </a:r>
            <a:r>
              <a:rPr lang="en-US" dirty="0">
                <a:latin typeface="Consolas" pitchFamily="-1" charset="0"/>
              </a:rPr>
              <a:t>fork()</a:t>
            </a:r>
            <a:r>
              <a:rPr lang="en-US" dirty="0"/>
              <a:t> </a:t>
            </a:r>
            <a:r>
              <a:rPr lang="en-US" dirty="0">
                <a:latin typeface="Consolas" pitchFamily="-1" charset="0"/>
              </a:rPr>
              <a:t>&amp;</a:t>
            </a:r>
            <a:r>
              <a:rPr lang="en-US" dirty="0"/>
              <a:t> </a:t>
            </a:r>
            <a:r>
              <a:rPr lang="en-US" dirty="0">
                <a:latin typeface="Consolas" pitchFamily="-1" charset="0"/>
              </a:rPr>
              <a:t>exec()</a:t>
            </a:r>
          </a:p>
          <a:p>
            <a:pPr lvl="1"/>
            <a:r>
              <a:rPr lang="en-US" dirty="0" err="1">
                <a:latin typeface="Consolas" pitchFamily="-1" charset="0"/>
              </a:rPr>
              <a:t>flume_pipe</a:t>
            </a:r>
            <a:r>
              <a:rPr lang="en-US" dirty="0">
                <a:latin typeface="Consolas" pitchFamily="-1" charset="0"/>
              </a:rPr>
              <a:t>()</a:t>
            </a:r>
            <a:r>
              <a:rPr lang="en-US" dirty="0"/>
              <a:t> instead of </a:t>
            </a:r>
            <a:r>
              <a:rPr lang="en-US" dirty="0">
                <a:latin typeface="Consolas" pitchFamily="-1" charset="0"/>
              </a:rPr>
              <a:t>pipe()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95978"/>
            <a:ext cx="1620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Slide by Max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Krohn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51" y="1143000"/>
            <a:ext cx="486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Helvetica"/>
                <a:cs typeface="Helvetica"/>
              </a:rPr>
              <a:t>Based on s</a:t>
            </a:r>
            <a:r>
              <a:rPr lang="en-US" sz="2400" dirty="0" smtClean="0">
                <a:latin typeface="Helvetica"/>
                <a:cs typeface="Helvetica"/>
              </a:rPr>
              <a:t>lide by Max </a:t>
            </a:r>
            <a:r>
              <a:rPr lang="en-US" sz="2400" dirty="0" err="1" smtClean="0">
                <a:latin typeface="Helvetica"/>
                <a:cs typeface="Helvetica"/>
              </a:rPr>
              <a:t>Krohn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51545061"/>
      </p:ext>
    </p:extLst>
  </p:cSld>
  <p:clrMapOvr>
    <a:masterClrMapping/>
  </p:clrMapOvr>
  <p:transition advTm="430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003852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Four: How Do We Have a Reference Monitor for IFC?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55</a:t>
            </a:fld>
            <a:endParaRPr lang="en-US"/>
          </a:p>
        </p:txBody>
      </p:sp>
      <p:pic>
        <p:nvPicPr>
          <p:cNvPr id="11266" name="Picture 2" descr="Image result for confused c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596900"/>
            <a:ext cx="4203700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9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Recall: Information Flow Isn’t EM-Enforceable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864" y="1600200"/>
            <a:ext cx="521493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Recall that we can only distinguish between these three programs if we can choose </a:t>
            </a:r>
            <a:r>
              <a:rPr lang="en-US" i="1" dirty="0" smtClean="0"/>
              <a:t>two</a:t>
            </a:r>
            <a:r>
              <a:rPr lang="en-US" dirty="0" smtClean="0"/>
              <a:t> values for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Information flow is a </a:t>
            </a:r>
            <a:r>
              <a:rPr lang="en-US" i="1" dirty="0" err="1" smtClean="0"/>
              <a:t>hyperproperty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Information flow is a </a:t>
            </a:r>
            <a:r>
              <a:rPr lang="en-US" i="1" dirty="0" smtClean="0"/>
              <a:t>2-safety</a:t>
            </a:r>
            <a:r>
              <a:rPr lang="en-US" dirty="0" smtClean="0"/>
              <a:t> property that is finitely refutable over </a:t>
            </a:r>
            <a:r>
              <a:rPr lang="en-US" i="1" dirty="0" smtClean="0"/>
              <a:t>pairs</a:t>
            </a:r>
            <a:r>
              <a:rPr lang="en-US" dirty="0" smtClean="0"/>
              <a:t> of traces.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449387"/>
            <a:ext cx="29432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Guarantee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7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Non-interference: </a:t>
            </a:r>
            <a:r>
              <a:rPr lang="en-US" dirty="0" smtClean="0"/>
              <a:t>observable program behavior should not depend on confidential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4323" y="3270849"/>
                <a:ext cx="8229600" cy="26123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accent3">
                      <a:lumMod val="75000"/>
                    </a:schemeClr>
                  </a:buClr>
                  <a:buFont typeface="Wingdings" charset="2"/>
                  <a:buChar char="§"/>
                  <a:defRPr sz="32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rgbClr val="800000"/>
                  </a:buClr>
                  <a:buFont typeface="Wingdings" charset="2"/>
                  <a:buChar char="§"/>
                  <a:defRPr sz="2000" kern="1200">
                    <a:solidFill>
                      <a:schemeClr val="tx1"/>
                    </a:solidFill>
                    <a:latin typeface="Helvetica"/>
                    <a:ea typeface="+mn-ea"/>
                    <a:cs typeface="Helvetica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charset="2"/>
                  <a:buNone/>
                </a:pPr>
                <a:r>
                  <a:rPr lang="en-US" dirty="0" smtClean="0"/>
                  <a:t>More formally, for a deterministic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Font typeface="Wingdings" charset="2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US" dirty="0" smtClean="0"/>
              </a:p>
              <a:p>
                <a:pPr marL="0" indent="0">
                  <a:buFont typeface="Wingdings" charset="2"/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/>
              </a:p>
              <a:p>
                <a:pPr marL="0" indent="0">
                  <a:buFont typeface="Wingdings" charset="2"/>
                  <a:buNone/>
                </a:pPr>
                <a:r>
                  <a:rPr lang="en-US" dirty="0" smtClean="0"/>
                  <a:t>					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3" y="3270849"/>
                <a:ext cx="8229600" cy="2612365"/>
              </a:xfrm>
              <a:prstGeom prst="rect">
                <a:avLst/>
              </a:prstGeom>
              <a:blipFill>
                <a:blip r:embed="rId2"/>
                <a:stretch>
                  <a:fillRect l="-1778" t="-4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13872" y="3795623"/>
            <a:ext cx="337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Helvetica"/>
                <a:cs typeface="Helvetica"/>
              </a:rPr>
              <a:t>Low-confidentiality projections of initial memory are equivalent.</a:t>
            </a:r>
            <a:endParaRPr lang="en-US" sz="2000" dirty="0">
              <a:solidFill>
                <a:schemeClr val="accent6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0995" y="4879675"/>
            <a:ext cx="337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Helvetica"/>
                <a:cs typeface="Helvetica"/>
              </a:rPr>
              <a:t>Low-confidentiality projections of result memory are equivalent.</a:t>
            </a:r>
            <a:endParaRPr lang="en-US" sz="2000" dirty="0">
              <a:solidFill>
                <a:schemeClr val="accent4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0528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Also Recall!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637" y="1600200"/>
            <a:ext cx="382716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discussed “no send after read” policy earlier.</a:t>
            </a:r>
          </a:p>
          <a:p>
            <a:r>
              <a:rPr lang="en-US" dirty="0" smtClean="0"/>
              <a:t>Ideally want to prevent </a:t>
            </a:r>
            <a:r>
              <a:rPr lang="en-US" dirty="0" err="1" smtClean="0"/>
              <a:t>fp</a:t>
            </a:r>
            <a:r>
              <a:rPr lang="en-US" dirty="0" smtClean="0"/>
              <a:t> from flowing into sock.</a:t>
            </a:r>
          </a:p>
          <a:p>
            <a:r>
              <a:rPr lang="en-US" dirty="0" smtClean="0"/>
              <a:t>But second program does not flow </a:t>
            </a:r>
            <a:r>
              <a:rPr lang="en-US" dirty="0" err="1" smtClean="0"/>
              <a:t>fp</a:t>
            </a:r>
            <a:r>
              <a:rPr lang="en-US" dirty="0" smtClean="0"/>
              <a:t> into sock! Check was conservative.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2" y="1600200"/>
            <a:ext cx="45434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5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Companies don’t have the tools to prevent unauthorized information flows even when they are motivated to do so!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5122" name="Picture 2" descr="Image result for primitive too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828" y="3315984"/>
            <a:ext cx="4185372" cy="281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7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“Platonic” Information Flow is Fine-Grained!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Things that should be allowed under our definition of non-interference:</a:t>
            </a:r>
          </a:p>
          <a:p>
            <a:r>
              <a:rPr lang="en-US" dirty="0" smtClean="0"/>
              <a:t>Sensitive value gets sent to process, but it doesn’t actually use it.</a:t>
            </a:r>
          </a:p>
          <a:p>
            <a:r>
              <a:rPr lang="en-US" dirty="0" smtClean="0"/>
              <a:t>Sensitive value gets sent to process and it uses it, but doesn’t send it out across a specific endpoint.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3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What Is Flume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Flume </a:t>
            </a:r>
            <a:r>
              <a:rPr lang="en-US" b="1" dirty="0" err="1" smtClean="0"/>
              <a:t>overapproximates</a:t>
            </a:r>
            <a:r>
              <a:rPr lang="en-US" dirty="0" smtClean="0"/>
              <a:t> programs that can leak information.</a:t>
            </a:r>
          </a:p>
          <a:p>
            <a:r>
              <a:rPr lang="en-US" dirty="0" smtClean="0"/>
              <a:t>Flume tracks information flow at the </a:t>
            </a:r>
            <a:r>
              <a:rPr lang="en-US" b="1" dirty="0" smtClean="0"/>
              <a:t>process level</a:t>
            </a:r>
            <a:r>
              <a:rPr lang="en-US" dirty="0" smtClean="0"/>
              <a:t>, rather than at the granularity of individual reads/writes.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554747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Question: </a:t>
            </a:r>
            <a:r>
              <a:rPr lang="en-US" sz="3200" dirty="0" smtClean="0"/>
              <a:t>What </a:t>
            </a:r>
            <a:r>
              <a:rPr lang="en-US" sz="3200" dirty="0"/>
              <a:t>flows does Flume prevent, that may be otherwise allowed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444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003852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Five: Wrapping Up on Coarse-Grained IFC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61</a:t>
            </a:fld>
            <a:endParaRPr lang="en-US"/>
          </a:p>
        </p:txBody>
      </p:sp>
      <p:pic>
        <p:nvPicPr>
          <p:cNvPr id="15362" name="Picture 2" descr="Image result for cat wrapped in saran wr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03" y="579347"/>
            <a:ext cx="5530970" cy="414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Flow Involves Tracking Across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568" y="1600200"/>
            <a:ext cx="3991231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a DIFC system, it is not only sensitive values that are tracked, but </a:t>
            </a:r>
            <a:r>
              <a:rPr lang="en-US" i="1" dirty="0" smtClean="0"/>
              <a:t>any value</a:t>
            </a:r>
            <a:r>
              <a:rPr lang="en-US" dirty="0"/>
              <a:t> </a:t>
            </a:r>
            <a:r>
              <a:rPr lang="en-US" dirty="0" smtClean="0"/>
              <a:t>whose value depends on a sensitive value. Tracking becomes very fashionable!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62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6146" name="Picture 2" descr="Image result for lindsay lohan parole ankle brace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603375"/>
            <a:ext cx="3991232" cy="398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5598983"/>
            <a:ext cx="399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Internet joke about how Lindsay Lohan tried to cover up her bracelet.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2239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Granularity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Precise information flow is not a safety property.</a:t>
            </a:r>
          </a:p>
          <a:p>
            <a:r>
              <a:rPr lang="en-US" dirty="0"/>
              <a:t>We can, however, </a:t>
            </a:r>
            <a:r>
              <a:rPr lang="en-US" i="1" dirty="0" err="1"/>
              <a:t>overapproximate</a:t>
            </a:r>
            <a:r>
              <a:rPr lang="en-US" dirty="0"/>
              <a:t> information flow using reference monitors.</a:t>
            </a:r>
          </a:p>
          <a:p>
            <a:r>
              <a:rPr lang="en-US" dirty="0"/>
              <a:t>There are tradeoffs between precision of tracking and programmer/runtime overhead!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Questions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access control fall short? (Why do we need information flow?)</a:t>
            </a:r>
          </a:p>
          <a:p>
            <a:r>
              <a:rPr lang="en-US" dirty="0" smtClean="0"/>
              <a:t>What are the tradeoffs of the label abstraction? The endpoint abstraction?</a:t>
            </a:r>
          </a:p>
          <a:p>
            <a:r>
              <a:rPr lang="en-US" dirty="0" smtClean="0"/>
              <a:t>What are the tradeoffs of using DFIC systems in general?</a:t>
            </a:r>
          </a:p>
          <a:p>
            <a:r>
              <a:rPr lang="en-US" dirty="0" smtClean="0"/>
              <a:t>How do the techniques we learned about prevent the leaks we discussed?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64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Lecture: A Tribute to Max </a:t>
            </a:r>
            <a:r>
              <a:rPr lang="en-US" dirty="0" err="1" smtClean="0"/>
              <a:t>Krohn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7934" y="1600200"/>
            <a:ext cx="4528866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Founded Thespark.com, </a:t>
            </a:r>
            <a:r>
              <a:rPr lang="en-US" sz="2800" dirty="0" err="1" smtClean="0"/>
              <a:t>OKCupid</a:t>
            </a:r>
            <a:r>
              <a:rPr lang="en-US" sz="2800" dirty="0" smtClean="0"/>
              <a:t>, and </a:t>
            </a:r>
            <a:r>
              <a:rPr lang="en-US" sz="2800" dirty="0" err="1" smtClean="0"/>
              <a:t>Keybase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Built OKWS for </a:t>
            </a:r>
            <a:r>
              <a:rPr lang="en-US" sz="2800" dirty="0" err="1" smtClean="0"/>
              <a:t>OKCupid</a:t>
            </a:r>
            <a:r>
              <a:rPr lang="en-US" sz="2800" dirty="0" smtClean="0"/>
              <a:t> as a PhD student at MIT.</a:t>
            </a:r>
          </a:p>
          <a:p>
            <a:r>
              <a:rPr lang="en-US" sz="2800" dirty="0" smtClean="0"/>
              <a:t>Continued using his research to make </a:t>
            </a:r>
            <a:r>
              <a:rPr lang="en-US" sz="2800" dirty="0" err="1" smtClean="0"/>
              <a:t>OKCupid’s</a:t>
            </a:r>
            <a:r>
              <a:rPr lang="en-US" sz="2800" dirty="0" smtClean="0"/>
              <a:t> backend better throughout his PhD.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14344" name="Picture 8" descr="Image result for max kroh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3" y="1600200"/>
            <a:ext cx="3502025" cy="350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8103" y="5262113"/>
            <a:ext cx="350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@</a:t>
            </a:r>
            <a:r>
              <a:rPr lang="en-US" sz="2400" dirty="0" err="1" smtClean="0">
                <a:latin typeface="Helvetica"/>
                <a:cs typeface="Helvetica"/>
              </a:rPr>
              <a:t>maxtaco</a:t>
            </a:r>
            <a:r>
              <a:rPr lang="en-US" sz="2400" dirty="0" smtClean="0">
                <a:latin typeface="Helvetica"/>
                <a:cs typeface="Helvetica"/>
              </a:rPr>
              <a:t> on Twitter.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430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003852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Part One: What’s Wrong with Access Control?</a:t>
            </a:r>
            <a:endParaRPr lang="en-US" sz="28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2" descr="Image result for very scared 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851" y="650874"/>
            <a:ext cx="38862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3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ensure the policy we are enforcing is the correct policy.</a:t>
            </a:r>
          </a:p>
          <a:p>
            <a:r>
              <a:rPr lang="en-US" dirty="0" smtClean="0"/>
              <a:t>Need to ensure we are enforcing policy according to appropriate principles under appropriate conditions.</a:t>
            </a:r>
          </a:p>
          <a:p>
            <a:pPr lvl="1"/>
            <a:r>
              <a:rPr lang="en-US" dirty="0" smtClean="0"/>
              <a:t>Who are we showing the sensitive information to?</a:t>
            </a:r>
          </a:p>
          <a:p>
            <a:pPr lvl="1"/>
            <a:r>
              <a:rPr lang="en-US" dirty="0" smtClean="0"/>
              <a:t>What computations have we done with the sensitive data before showing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4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19.1|8.5|10.1|31.2|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4.6|9.3|6.4|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4.6|9.3|6.4|2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9|0.6|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6.7|19.5|28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11.1|5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9.9|5.1|7.7|6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4.9|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19.1|8.5|10.1|31.2|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19.1|8.5|10.1|31.2|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19.1|8.5|10.1|31.2|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19.1|8.5|10.1|31.2|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19.1|8.5|10.1|31.2|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19.1|8.5|10.1|31.2|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19.1|8.5|10.1|31.2|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8|0.9|0.4|0.5|2.2"/>
</p:tagLst>
</file>

<file path=ppt/theme/theme1.xml><?xml version="1.0" encoding="utf-8"?>
<a:theme xmlns:a="http://schemas.openxmlformats.org/drawingml/2006/main" name="lecture-templat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lecture-template.potx</Template>
  <TotalTime>15820</TotalTime>
  <Words>3191</Words>
  <Application>Microsoft Office PowerPoint</Application>
  <PresentationFormat>On-screen Show (4:3)</PresentationFormat>
  <Paragraphs>581</Paragraphs>
  <Slides>65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Arial</vt:lpstr>
      <vt:lpstr>Calibri</vt:lpstr>
      <vt:lpstr>Cambria Math</vt:lpstr>
      <vt:lpstr>Consolas</vt:lpstr>
      <vt:lpstr>Courier New</vt:lpstr>
      <vt:lpstr>Helvetica</vt:lpstr>
      <vt:lpstr>Monotype Sorts</vt:lpstr>
      <vt:lpstr>Symbol</vt:lpstr>
      <vt:lpstr>Wingdings</vt:lpstr>
      <vt:lpstr>Wingdings 2</vt:lpstr>
      <vt:lpstr>lecture-template</vt:lpstr>
      <vt:lpstr>Software Foundations of Security and Privacy (15-316, spring 2017) Lecture 11: Information Flow (1)</vt:lpstr>
      <vt:lpstr>Goal: Keep Secrets Secret</vt:lpstr>
      <vt:lpstr>Redacting Phone Numbers…</vt:lpstr>
      <vt:lpstr>Missed a spot!</vt:lpstr>
      <vt:lpstr>Main Takeaway</vt:lpstr>
      <vt:lpstr>Alternative Takeaway</vt:lpstr>
      <vt:lpstr>This Lecture: A Tribute to Max Krohn</vt:lpstr>
      <vt:lpstr>Part One: What’s Wrong with Access Control?</vt:lpstr>
      <vt:lpstr>Problems with Access Control</vt:lpstr>
      <vt:lpstr>Limitations: Password Example</vt:lpstr>
      <vt:lpstr>Limitations: Search Interface</vt:lpstr>
      <vt:lpstr>Problem: Access Control Does Not Help Track Eventual Viewer</vt:lpstr>
      <vt:lpstr>Problem: Access Control Does Not Address Implicit Flows</vt:lpstr>
      <vt:lpstr>Ways Implicit Flows May Arise</vt:lpstr>
      <vt:lpstr>Goal: Track Sensitive Values</vt:lpstr>
      <vt:lpstr>Some Questions</vt:lpstr>
      <vt:lpstr>Part Two: Process Isolation with OKWS (Krohn 2004)</vt:lpstr>
      <vt:lpstr>Real-World Motivation: Online Dating Involves Secrets</vt:lpstr>
      <vt:lpstr>Solution Requirements</vt:lpstr>
      <vt:lpstr>Solution: Process Isolation</vt:lpstr>
      <vt:lpstr>Limitations</vt:lpstr>
      <vt:lpstr>Part Three: Decentralized Information Flow Control with Flume (Krohn et al 2007)</vt:lpstr>
      <vt:lpstr>What If We Could Run On a Customized OS?</vt:lpstr>
      <vt:lpstr>Decentralized Information Flow</vt:lpstr>
      <vt:lpstr>The Flume Operating System</vt:lpstr>
      <vt:lpstr>Three Classes of Processes</vt:lpstr>
      <vt:lpstr>Central Challenge</vt:lpstr>
      <vt:lpstr>Solution: Labels + Endpoints</vt:lpstr>
      <vt:lpstr>Two Types of Processes</vt:lpstr>
      <vt:lpstr>Simple Label System</vt:lpstr>
      <vt:lpstr>Some Nomenclature</vt:lpstr>
      <vt:lpstr>Confidentiality and Integrity</vt:lpstr>
      <vt:lpstr>Privilege</vt:lpstr>
      <vt:lpstr>Secrecy and Integrity, More Formally</vt:lpstr>
      <vt:lpstr>Privilege, More Formally</vt:lpstr>
      <vt:lpstr>Tags + Secrecy Labels</vt:lpstr>
      <vt:lpstr>Tags + Integrity Labels</vt:lpstr>
      <vt:lpstr>Tags + Integrity Labels</vt:lpstr>
      <vt:lpstr>Tags + Integrity Labels</vt:lpstr>
      <vt:lpstr>Tags + Integrity Labels</vt:lpstr>
      <vt:lpstr>Tags + Integrity Labels</vt:lpstr>
      <vt:lpstr>Tags + Integrity Labels</vt:lpstr>
      <vt:lpstr>Tags + Integrity Labels</vt:lpstr>
      <vt:lpstr>Communication Rule</vt:lpstr>
      <vt:lpstr>Flume Communication Rule</vt:lpstr>
      <vt:lpstr>Flume Communication Rule</vt:lpstr>
      <vt:lpstr>The Unexpected Behavior Problem</vt:lpstr>
      <vt:lpstr>The Unexpected Behavior Problem</vt:lpstr>
      <vt:lpstr>Solution: Endpoint Abstraction</vt:lpstr>
      <vt:lpstr>Benefits of Endpoints</vt:lpstr>
      <vt:lpstr>Endpoints Declassify Data</vt:lpstr>
      <vt:lpstr>Endpoint Invariant</vt:lpstr>
      <vt:lpstr>Endpoints Labels Are Independent</vt:lpstr>
      <vt:lpstr>Evaluation</vt:lpstr>
      <vt:lpstr>Limitations</vt:lpstr>
      <vt:lpstr>Part Four: How Do We Have a Reference Monitor for IFC?</vt:lpstr>
      <vt:lpstr>Recall: Information Flow Isn’t EM-Enforceable</vt:lpstr>
      <vt:lpstr>Desired Guarantee</vt:lpstr>
      <vt:lpstr>But Also Recall!</vt:lpstr>
      <vt:lpstr>“Platonic” Information Flow is Fine-Grained!</vt:lpstr>
      <vt:lpstr>So What Is Flume Doing?</vt:lpstr>
      <vt:lpstr>Part Five: Wrapping Up on Coarse-Grained IFC</vt:lpstr>
      <vt:lpstr>Information Flow Involves Tracking Across the Program</vt:lpstr>
      <vt:lpstr>Granularity Matters</vt:lpstr>
      <vt:lpstr>Discussion Questions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Limin Jia</dc:creator>
  <cp:lastModifiedBy>Jean</cp:lastModifiedBy>
  <cp:revision>2241</cp:revision>
  <dcterms:created xsi:type="dcterms:W3CDTF">2015-12-28T21:59:06Z</dcterms:created>
  <dcterms:modified xsi:type="dcterms:W3CDTF">2017-02-22T00:42:43Z</dcterms:modified>
</cp:coreProperties>
</file>