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60" r:id="rId3"/>
    <p:sldId id="303" r:id="rId4"/>
    <p:sldId id="308" r:id="rId5"/>
    <p:sldId id="269" r:id="rId6"/>
    <p:sldId id="271" r:id="rId7"/>
    <p:sldId id="270" r:id="rId8"/>
    <p:sldId id="268" r:id="rId9"/>
    <p:sldId id="272" r:id="rId10"/>
    <p:sldId id="304" r:id="rId11"/>
    <p:sldId id="305" r:id="rId12"/>
    <p:sldId id="310" r:id="rId13"/>
    <p:sldId id="311" r:id="rId14"/>
    <p:sldId id="312" r:id="rId15"/>
    <p:sldId id="313" r:id="rId16"/>
    <p:sldId id="314" r:id="rId17"/>
    <p:sldId id="315" r:id="rId18"/>
    <p:sldId id="275" r:id="rId19"/>
    <p:sldId id="309" r:id="rId20"/>
    <p:sldId id="265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88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1" r:id="rId39"/>
    <p:sldId id="299" r:id="rId40"/>
    <p:sldId id="291" r:id="rId41"/>
    <p:sldId id="300" r:id="rId42"/>
    <p:sldId id="280" r:id="rId43"/>
    <p:sldId id="273" r:id="rId44"/>
    <p:sldId id="28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84196" autoAdjust="0"/>
  </p:normalViewPr>
  <p:slideViewPr>
    <p:cSldViewPr snapToGrid="0" snapToObjects="1">
      <p:cViewPr varScale="1">
        <p:scale>
          <a:sx n="46" d="100"/>
          <a:sy n="46" d="100"/>
        </p:scale>
        <p:origin x="1289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33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96C9-4947-EF4C-B910-BEB4E1BF0C58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24BD-912B-8D43-97D1-1790E79F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619-1493-D745-93FA-3E27A8A48323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5EC4-479D-A345-89FB-A794EA04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8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13656" y="6326187"/>
            <a:ext cx="3292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 Foundations of Security</a:t>
            </a:r>
            <a:r>
              <a:rPr lang="en-US" baseline="0" dirty="0" smtClean="0"/>
              <a:t> and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charset="2"/>
        <a:buChar char="§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pplication_serve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529"/>
            <a:ext cx="7772400" cy="2210921"/>
          </a:xfrm>
        </p:spPr>
        <p:txBody>
          <a:bodyPr>
            <a:noAutofit/>
          </a:bodyPr>
          <a:lstStyle/>
          <a:p>
            <a:r>
              <a:rPr lang="en-US" sz="3200" dirty="0" smtClean="0"/>
              <a:t>Software Foundations of Security and Privacy (15-316, spring 2017)</a:t>
            </a:r>
            <a:br>
              <a:rPr lang="en-US" sz="3200" dirty="0" smtClean="0"/>
            </a:br>
            <a:r>
              <a:rPr lang="en-US" sz="4000" b="1" dirty="0" smtClean="0"/>
              <a:t>Lecture 6: </a:t>
            </a:r>
            <a:r>
              <a:rPr lang="en-US" sz="4000" dirty="0" smtClean="0"/>
              <a:t>Sandboxing and Software Fault Isolation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941" y="3886200"/>
            <a:ext cx="7097059" cy="1752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Jean Yang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jyang2@andrew.cmu.edu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With material from Brad Karp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application runs in its own process, with its own system resources.</a:t>
            </a:r>
          </a:p>
          <a:p>
            <a:r>
              <a:rPr lang="en-US" dirty="0" smtClean="0"/>
              <a:t>There is a tight permissions framework that regulates which apps get access to data produced by other apps.</a:t>
            </a:r>
          </a:p>
          <a:p>
            <a:r>
              <a:rPr lang="en-US" dirty="0" smtClean="0"/>
              <a:t>Usually restricts behaviors such as network access, inspecting the host system, and reading from input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7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Multi-user Linux operating system</a:t>
            </a:r>
          </a:p>
          <a:p>
            <a:pPr lvl="1"/>
            <a:r>
              <a:rPr lang="en-US" dirty="0" smtClean="0"/>
              <a:t>Each application normally runs as different user</a:t>
            </a:r>
          </a:p>
          <a:p>
            <a:r>
              <a:rPr lang="en-US" dirty="0" smtClean="0"/>
              <a:t>Communication between applications</a:t>
            </a:r>
          </a:p>
          <a:p>
            <a:pPr lvl="1"/>
            <a:r>
              <a:rPr lang="en-US" dirty="0" smtClean="0"/>
              <a:t>May share same Linux user ID</a:t>
            </a:r>
          </a:p>
          <a:p>
            <a:pPr lvl="2"/>
            <a:r>
              <a:rPr lang="en-US" dirty="0" smtClean="0"/>
              <a:t>Access files from each other</a:t>
            </a:r>
          </a:p>
          <a:p>
            <a:pPr lvl="2"/>
            <a:r>
              <a:rPr lang="en-US" dirty="0" smtClean="0"/>
              <a:t>May share same Linux process and </a:t>
            </a:r>
            <a:r>
              <a:rPr lang="en-US" dirty="0" err="1" smtClean="0"/>
              <a:t>Dalvik</a:t>
            </a:r>
            <a:r>
              <a:rPr lang="en-US" dirty="0" smtClean="0"/>
              <a:t> VM (Java platform)</a:t>
            </a:r>
          </a:p>
          <a:p>
            <a:pPr lvl="1"/>
            <a:r>
              <a:rPr lang="en-US" dirty="0" smtClean="0"/>
              <a:t>Communicate through application framework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dirty="0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8287" y="1143000"/>
            <a:ext cx="3575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John Mitchell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588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application runs with its UID in its own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lvl="1"/>
            <a:r>
              <a:rPr lang="en-US" dirty="0" smtClean="0"/>
              <a:t>Provides CPU protection, memory protection</a:t>
            </a:r>
          </a:p>
          <a:p>
            <a:pPr lvl="1"/>
            <a:r>
              <a:rPr lang="en-US" dirty="0" smtClean="0"/>
              <a:t>Authenticated communication protection using Unix domain sockets</a:t>
            </a:r>
          </a:p>
          <a:p>
            <a:pPr lvl="1"/>
            <a:r>
              <a:rPr lang="en-US" dirty="0" smtClean="0"/>
              <a:t>Only ping, zygote (spawn another process) run as root</a:t>
            </a:r>
          </a:p>
          <a:p>
            <a:r>
              <a:rPr lang="en-US" dirty="0" smtClean="0"/>
              <a:t>Applications announce permission requirement</a:t>
            </a:r>
          </a:p>
          <a:p>
            <a:pPr lvl="1"/>
            <a:r>
              <a:rPr lang="en-US" dirty="0" smtClean="0"/>
              <a:t>Create a whitelist model – user grants access (all questions asked at compile time)</a:t>
            </a:r>
          </a:p>
          <a:p>
            <a:pPr lvl="1"/>
            <a:r>
              <a:rPr lang="en-US" dirty="0" smtClean="0"/>
              <a:t>Inter-component communication reference monitor checks permissions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8287" y="1143000"/>
            <a:ext cx="3575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John Mitchell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708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Android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android.permission.INTERNET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android.permission.READ_EXTERNAL_STORAGE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android.permission.SEND_SMS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android.permission.BLUETOOTH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Bad things happen when applications get more permissions than they are supposed to!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8287" y="1143000"/>
            <a:ext cx="3575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John Mitchell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72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3074" name="Picture 2" descr="Image result for process isolation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107" y="1350898"/>
            <a:ext cx="4427722" cy="3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loud.addictivetips.com/wp-content/uploads/2011/01/Tabs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0898"/>
            <a:ext cx="3708505" cy="210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hrome crashi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60560"/>
            <a:ext cx="3708505" cy="14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5103339"/>
            <a:ext cx="816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The Chrome browser is full of sandboxes! Processes, plugins, and more…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349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Chromium Security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4" y="1600200"/>
            <a:ext cx="425334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Separate instance of rendering engine for each tab that displays content from the web.</a:t>
            </a:r>
          </a:p>
          <a:p>
            <a:r>
              <a:rPr lang="en-US" dirty="0" smtClean="0"/>
              <a:t>Each plug-in runs in separate host process, outside both rendering engines and browser kernel.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6575"/>
            <a:ext cx="3857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Chromium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02" y="1600200"/>
            <a:ext cx="472939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Uses OS-provided security to contain code execution.</a:t>
            </a:r>
          </a:p>
          <a:p>
            <a:r>
              <a:rPr lang="en-US" dirty="0" smtClean="0"/>
              <a:t>Principle of least privilege: sandbox works even if user  cannot </a:t>
            </a:r>
            <a:r>
              <a:rPr lang="en-US" dirty="0" err="1" smtClean="0"/>
              <a:t>elevant</a:t>
            </a:r>
            <a:r>
              <a:rPr lang="en-US" dirty="0" smtClean="0"/>
              <a:t> to super-user.</a:t>
            </a:r>
          </a:p>
          <a:p>
            <a:r>
              <a:rPr lang="en-US" dirty="0" smtClean="0"/>
              <a:t>Limits severity of bugs: cannot install persistent malware; cannot read and steal arbitrary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35842" name="Picture 2" descr="http://dev.chromium.org/_/rsrc/1220197834290/developers/design-documents/sandbox/sbox_top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8" y="1600200"/>
            <a:ext cx="327241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Broker Process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Specify policy for each target process</a:t>
            </a:r>
          </a:p>
          <a:p>
            <a:pPr marL="457200" indent="-457200">
              <a:buAutoNum type="arabicPeriod"/>
            </a:pPr>
            <a:r>
              <a:rPr lang="en-US" dirty="0" smtClean="0"/>
              <a:t>Spawn target processes</a:t>
            </a:r>
          </a:p>
          <a:p>
            <a:pPr marL="457200" indent="-457200">
              <a:buAutoNum type="arabicPeriod"/>
            </a:pPr>
            <a:r>
              <a:rPr lang="en-US" dirty="0" smtClean="0"/>
              <a:t>Host sandbox policy engine service</a:t>
            </a:r>
          </a:p>
          <a:p>
            <a:pPr marL="457200" indent="-457200">
              <a:buAutoNum type="arabicPeriod"/>
            </a:pPr>
            <a:r>
              <a:rPr lang="en-US" dirty="0" smtClean="0"/>
              <a:t>Host sandbox interception manager</a:t>
            </a:r>
          </a:p>
          <a:p>
            <a:pPr marL="457200" indent="-457200">
              <a:buAutoNum type="arabicPeriod"/>
            </a:pPr>
            <a:r>
              <a:rPr lang="en-US" dirty="0" smtClean="0"/>
              <a:t>Host sandbox IPC service</a:t>
            </a:r>
          </a:p>
          <a:p>
            <a:pPr marL="457200" indent="-457200">
              <a:buAutoNum type="arabicPeriod"/>
            </a:pPr>
            <a:r>
              <a:rPr lang="en-US" dirty="0" smtClean="0"/>
              <a:t>Perform policy-allowed actions on behalf of target processes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Target Process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All code to be sandboxed</a:t>
            </a:r>
          </a:p>
          <a:p>
            <a:pPr marL="457200" indent="-457200">
              <a:buAutoNum type="arabicPeriod"/>
            </a:pPr>
            <a:r>
              <a:rPr lang="en-US" dirty="0" smtClean="0"/>
              <a:t>Sandbox IPC client</a:t>
            </a:r>
          </a:p>
          <a:p>
            <a:pPr marL="457200" indent="-457200">
              <a:buAutoNum type="arabicPeriod"/>
            </a:pPr>
            <a:r>
              <a:rPr lang="en-US" dirty="0" smtClean="0"/>
              <a:t>Sandbox policy engine client</a:t>
            </a:r>
          </a:p>
          <a:p>
            <a:pPr marL="457200" indent="-457200">
              <a:buAutoNum type="arabicPeriod"/>
            </a:pPr>
            <a:r>
              <a:rPr lang="en-US" dirty="0" smtClean="0"/>
              <a:t>Sandbox interceptions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Chromium on Windows (2)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4" grpId="0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Extensions and Separate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very transparent for programmer if application and extension are closely coupled</a:t>
            </a:r>
          </a:p>
          <a:p>
            <a:r>
              <a:rPr lang="en-US" dirty="0" smtClean="0"/>
              <a:t>Performance hit: need context switches between processes</a:t>
            </a:r>
          </a:p>
          <a:p>
            <a:pPr lvl="1"/>
            <a:r>
              <a:rPr lang="en-US" dirty="0" smtClean="0"/>
              <a:t>Trap to kernel, copy arguments, save and restore registers, flush processor’s TLB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028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574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Part Two: Running Untrusted Code in the Same Process</a:t>
            </a:r>
            <a:endParaRPr lang="en-US" sz="32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2" descr="Image result for two cats hug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572897"/>
            <a:ext cx="5514169" cy="413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Northeast Blackout of 2003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Affected estimated 10 million people in Ontario and 45 million people in 8 US states.</a:t>
            </a:r>
          </a:p>
          <a:p>
            <a:r>
              <a:rPr lang="en-US" dirty="0" smtClean="0"/>
              <a:t>Primary cause was software bug in alarm system at control room of FirstEnergy Co.</a:t>
            </a:r>
          </a:p>
          <a:p>
            <a:r>
              <a:rPr lang="en-US" dirty="0" smtClean="0"/>
              <a:t>Operators were not aware of need to redistribute power, triggering race condition on control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16386" name="Picture 2" descr="https://upload.wikimedia.org/wikipedia/commons/thumb/e/eb/Map_of_North_America%2C_blackout_2003.svg/300px-Map_of_North_America%2C_blackout_200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389051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Software Fault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extension’s code and data in </a:t>
            </a:r>
            <a:r>
              <a:rPr lang="en-US" b="1" dirty="0" smtClean="0"/>
              <a:t>sandbox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Prevent extension’s code from writing to app’s memory outside sandbox</a:t>
            </a:r>
          </a:p>
          <a:p>
            <a:pPr lvl="1"/>
            <a:r>
              <a:rPr lang="en-US" dirty="0" smtClean="0"/>
              <a:t>Prevent extension’s code from transferring control to app’s code outside sandbox</a:t>
            </a:r>
          </a:p>
          <a:p>
            <a:r>
              <a:rPr lang="en-US" b="1" dirty="0" smtClean="0"/>
              <a:t>Main idea: </a:t>
            </a:r>
            <a:r>
              <a:rPr lang="en-US" dirty="0" smtClean="0"/>
              <a:t>add instructions between memory writes and jumps to inspect targets and constrain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60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SFI Use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Developer runs </a:t>
            </a:r>
            <a:r>
              <a:rPr lang="en-US" b="1" dirty="0" err="1" smtClean="0"/>
              <a:t>sandboxer</a:t>
            </a:r>
            <a:r>
              <a:rPr lang="en-US" b="1" dirty="0" smtClean="0"/>
              <a:t> </a:t>
            </a:r>
            <a:r>
              <a:rPr lang="en-US" dirty="0" smtClean="0"/>
              <a:t>on unsafe extension code to produce safe, sandboxed version:</a:t>
            </a:r>
          </a:p>
          <a:p>
            <a:pPr lvl="1"/>
            <a:r>
              <a:rPr lang="en-US" dirty="0" smtClean="0"/>
              <a:t>Adds instructions that sandbox unsafe instructions</a:t>
            </a:r>
          </a:p>
          <a:p>
            <a:pPr lvl="1"/>
            <a:r>
              <a:rPr lang="en-US" dirty="0" smtClean="0"/>
              <a:t>Transformation by compiler or binary rewriter</a:t>
            </a:r>
          </a:p>
          <a:p>
            <a:r>
              <a:rPr lang="en-US" dirty="0" smtClean="0"/>
              <a:t>Before running untrusted binary code, user runs </a:t>
            </a:r>
            <a:r>
              <a:rPr lang="en-US" b="1" dirty="0" smtClean="0"/>
              <a:t>verifier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Checks that safe instructions don’t access memory outside extension code’s data</a:t>
            </a:r>
          </a:p>
          <a:p>
            <a:pPr lvl="1"/>
            <a:r>
              <a:rPr lang="en-US" dirty="0" smtClean="0"/>
              <a:t>Checks that sandboxing instructions in place before all unsafe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008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Trusted?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5124" name="Picture 4" descr="Image result for very small excited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391469" cy="452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981433" y="3330054"/>
            <a:ext cx="3705367" cy="2794366"/>
          </a:xfrm>
          <a:prstGeom prst="wedgeRoundRectCallout">
            <a:avLst>
              <a:gd name="adj1" fmla="val -73135"/>
              <a:gd name="adj2" fmla="val -40553"/>
              <a:gd name="adj3" fmla="val 16667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Only the verifier!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Isolation: Fault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SFI confines untrusted code within a </a:t>
            </a:r>
            <a:r>
              <a:rPr lang="en-US" b="1" dirty="0" smtClean="0"/>
              <a:t>fault domain</a:t>
            </a:r>
            <a:r>
              <a:rPr lang="en-US" dirty="0" smtClean="0"/>
              <a:t>, in same address space (process) as trusted code</a:t>
            </a:r>
          </a:p>
          <a:p>
            <a:r>
              <a:rPr lang="en-US" dirty="0" smtClean="0"/>
              <a:t>Fault domain consists of:</a:t>
            </a:r>
          </a:p>
          <a:p>
            <a:pPr lvl="1"/>
            <a:r>
              <a:rPr lang="en-US" b="1" dirty="0" smtClean="0"/>
              <a:t>Unique ID </a:t>
            </a:r>
            <a:r>
              <a:rPr lang="en-US" dirty="0" smtClean="0"/>
              <a:t>(for access control on </a:t>
            </a:r>
            <a:r>
              <a:rPr lang="en-US" dirty="0" err="1" smtClean="0"/>
              <a:t>syscalls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Code segment: </a:t>
            </a:r>
            <a:r>
              <a:rPr lang="en-US" dirty="0" smtClean="0"/>
              <a:t>virtual address range with same unique high-order bits, used to hold code</a:t>
            </a:r>
          </a:p>
          <a:p>
            <a:pPr lvl="1"/>
            <a:r>
              <a:rPr lang="en-US" b="1" dirty="0" smtClean="0"/>
              <a:t>Data segment: </a:t>
            </a:r>
            <a:r>
              <a:rPr lang="en-US" dirty="0" smtClean="0"/>
              <a:t>virtual address range with same unique high-order bits, used to hold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8044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Domain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7724" y="1600200"/>
            <a:ext cx="4029075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Segment IDs</a:t>
            </a:r>
            <a:r>
              <a:rPr lang="en-US" dirty="0" smtClean="0"/>
              <a:t> are 12 bits long</a:t>
            </a:r>
          </a:p>
          <a:p>
            <a:r>
              <a:rPr lang="en-US" dirty="0" smtClean="0"/>
              <a:t>Separate segments for code and data allow </a:t>
            </a:r>
            <a:r>
              <a:rPr lang="en-US" b="1" dirty="0" smtClean="0"/>
              <a:t>distinguishing addresses </a:t>
            </a:r>
            <a:r>
              <a:rPr lang="en-US" dirty="0" smtClean="0"/>
              <a:t>as falling in one or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9888"/>
            <a:ext cx="4200525" cy="4486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44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Untrusted code should only be able to:</a:t>
            </a:r>
          </a:p>
          <a:p>
            <a:pPr lvl="1"/>
            <a:r>
              <a:rPr lang="en-US" dirty="0" smtClean="0"/>
              <a:t>Jump within its fault domain’s code segment</a:t>
            </a:r>
          </a:p>
          <a:p>
            <a:pPr lvl="1"/>
            <a:r>
              <a:rPr lang="en-US" dirty="0" smtClean="0"/>
              <a:t>Write within its fault domain’s data segment</a:t>
            </a:r>
          </a:p>
          <a:p>
            <a:r>
              <a:rPr lang="en-US" dirty="0" err="1" smtClean="0"/>
              <a:t>Sandboxer</a:t>
            </a:r>
            <a:r>
              <a:rPr lang="en-US" dirty="0" smtClean="0"/>
              <a:t> must ensure all jump, call, and memory store </a:t>
            </a:r>
            <a:r>
              <a:rPr lang="en-US" smtClean="0"/>
              <a:t>instructions </a:t>
            </a:r>
            <a:r>
              <a:rPr lang="en-US" smtClean="0"/>
              <a:t>comply.</a:t>
            </a:r>
            <a:endParaRPr lang="en-US" dirty="0" smtClean="0"/>
          </a:p>
          <a:p>
            <a:r>
              <a:rPr lang="en-US" dirty="0" smtClean="0"/>
              <a:t>Two types of memory address in instructions:</a:t>
            </a:r>
          </a:p>
          <a:p>
            <a:pPr lvl="1"/>
            <a:r>
              <a:rPr lang="en-US" b="1" dirty="0" smtClean="0"/>
              <a:t>Direct: </a:t>
            </a:r>
            <a:r>
              <a:rPr lang="en-US" dirty="0" smtClean="0"/>
              <a:t>complete address is specified statically in instruction</a:t>
            </a:r>
          </a:p>
          <a:p>
            <a:pPr lvl="1"/>
            <a:r>
              <a:rPr lang="en-US" b="1" dirty="0" smtClean="0"/>
              <a:t>Indirect: </a:t>
            </a:r>
            <a:r>
              <a:rPr lang="en-US" dirty="0" smtClean="0"/>
              <a:t>address computed from register’s value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729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Sandboxing Memory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directly addressed memory instructions, </a:t>
            </a:r>
            <a:r>
              <a:rPr lang="en-US" dirty="0" err="1" smtClean="0"/>
              <a:t>sandboxer</a:t>
            </a:r>
            <a:r>
              <a:rPr lang="en-US" dirty="0" smtClean="0"/>
              <a:t> should only emit:</a:t>
            </a:r>
          </a:p>
          <a:p>
            <a:pPr lvl="1"/>
            <a:r>
              <a:rPr lang="en-US" dirty="0" smtClean="0"/>
              <a:t>Directly addressed jumps and calls whose targets fall in fault domain’s code segment</a:t>
            </a:r>
          </a:p>
          <a:p>
            <a:pPr lvl="1"/>
            <a:r>
              <a:rPr lang="en-US" dirty="0" smtClean="0"/>
              <a:t>Directly addressed stores whose targets fall in fault domain’s data segment</a:t>
            </a:r>
          </a:p>
          <a:p>
            <a:r>
              <a:rPr lang="en-US" dirty="0" smtClean="0"/>
              <a:t>Directly addressed jumps, calls, stores can be made safe </a:t>
            </a:r>
            <a:r>
              <a:rPr lang="en-US" b="1" dirty="0" smtClean="0"/>
              <a:t>statically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079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Indirectly Accessed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Indirectly addressed jumps, calls, stores harder to sandbox—full address depends on register </a:t>
            </a:r>
            <a:r>
              <a:rPr lang="en-US" b="1" dirty="0" smtClean="0"/>
              <a:t>whose value is not known statically</a:t>
            </a:r>
          </a:p>
          <a:p>
            <a:pPr lvl="1"/>
            <a:r>
              <a:rPr lang="en-US" i="1" dirty="0" smtClean="0"/>
              <a:t>e.g. </a:t>
            </a:r>
            <a:r>
              <a:rPr lang="en-US" b="1" dirty="0" smtClean="0">
                <a:latin typeface="Courier" pitchFamily="49" charset="0"/>
              </a:rPr>
              <a:t>STORE R0, R1</a:t>
            </a:r>
          </a:p>
          <a:p>
            <a:pPr lvl="1"/>
            <a:r>
              <a:rPr lang="en-US" i="1" dirty="0"/>
              <a:t>e.g. </a:t>
            </a:r>
            <a:r>
              <a:rPr lang="en-US" b="1" dirty="0" smtClean="0">
                <a:latin typeface="Courier" pitchFamily="49" charset="0"/>
              </a:rPr>
              <a:t>JR R3</a:t>
            </a:r>
            <a:endParaRPr lang="en-US" b="1" i="1" dirty="0" smtClean="0">
              <a:latin typeface="Courier" pitchFamily="49" charset="0"/>
            </a:endParaRPr>
          </a:p>
          <a:p>
            <a:r>
              <a:rPr lang="en-US" dirty="0" smtClean="0"/>
              <a:t>These are </a:t>
            </a:r>
            <a:r>
              <a:rPr lang="en-US" b="1" dirty="0" smtClean="0"/>
              <a:t>unsafe </a:t>
            </a:r>
            <a:r>
              <a:rPr lang="en-US" dirty="0" smtClean="0"/>
              <a:t>instructions that must be made safe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356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Unsafe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" pitchFamily="49" charset="0"/>
              </a:rPr>
              <a:t>STORE R0, R1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3816892" y="1535113"/>
            <a:ext cx="4041775" cy="639762"/>
          </a:xfrm>
        </p:spPr>
        <p:txBody>
          <a:bodyPr/>
          <a:lstStyle/>
          <a:p>
            <a:r>
              <a:rPr lang="en-US" dirty="0" err="1" smtClean="0"/>
              <a:t>Sandboxer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3816892" y="2174875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" pitchFamily="49" charset="0"/>
              </a:rPr>
              <a:t>MOV Ra, R0</a:t>
            </a:r>
          </a:p>
          <a:p>
            <a:pPr marL="0" indent="0">
              <a:buNone/>
            </a:pPr>
            <a:r>
              <a:rPr lang="en-US" b="1" dirty="0" smtClean="0">
                <a:latin typeface="Courier" pitchFamily="49" charset="0"/>
              </a:rPr>
              <a:t>SHR </a:t>
            </a:r>
            <a:r>
              <a:rPr lang="en-US" b="1" dirty="0" err="1" smtClean="0">
                <a:latin typeface="Courier" pitchFamily="49" charset="0"/>
              </a:rPr>
              <a:t>Rb</a:t>
            </a:r>
            <a:r>
              <a:rPr lang="en-US" b="1" dirty="0" smtClean="0">
                <a:latin typeface="Courier" pitchFamily="49" charset="0"/>
              </a:rPr>
              <a:t>, Ra, </a:t>
            </a:r>
            <a:r>
              <a:rPr lang="en-US" b="1" dirty="0" err="1" smtClean="0">
                <a:latin typeface="Courier" pitchFamily="49" charset="0"/>
              </a:rPr>
              <a:t>Rc</a:t>
            </a:r>
            <a:r>
              <a:rPr lang="en-US" b="1" dirty="0" smtClean="0">
                <a:latin typeface="Courier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Courier" pitchFamily="49" charset="0"/>
              </a:rPr>
              <a:t>CMP </a:t>
            </a:r>
            <a:r>
              <a:rPr lang="en-US" b="1" dirty="0" err="1" smtClean="0">
                <a:latin typeface="Courier" pitchFamily="49" charset="0"/>
              </a:rPr>
              <a:t>Rb</a:t>
            </a:r>
            <a:r>
              <a:rPr lang="en-US" b="1" dirty="0" smtClean="0">
                <a:latin typeface="Courier" pitchFamily="49" charset="0"/>
              </a:rPr>
              <a:t>, Rd</a:t>
            </a:r>
          </a:p>
          <a:p>
            <a:pPr marL="0" indent="0">
              <a:buNone/>
            </a:pPr>
            <a:r>
              <a:rPr lang="en-US" b="1" dirty="0" smtClean="0">
                <a:latin typeface="Courier" pitchFamily="49" charset="0"/>
              </a:rPr>
              <a:t>BNE fault</a:t>
            </a:r>
          </a:p>
          <a:p>
            <a:pPr marL="0" indent="0">
              <a:buNone/>
            </a:pPr>
            <a:r>
              <a:rPr lang="en-US" b="1" dirty="0" smtClean="0">
                <a:latin typeface="Courier" pitchFamily="49" charset="0"/>
              </a:rPr>
              <a:t>STORE Ra, R1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Indirectly </a:t>
            </a:r>
            <a:r>
              <a:rPr lang="en-US" dirty="0" smtClean="0"/>
              <a:t>Accessed </a:t>
            </a:r>
            <a:r>
              <a:rPr lang="en-US" dirty="0"/>
              <a:t>Memory (2)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831268" y="4468483"/>
            <a:ext cx="4041775" cy="1483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Ra, </a:t>
            </a:r>
            <a:r>
              <a:rPr lang="en-US" dirty="0" err="1" smtClean="0"/>
              <a:t>Rc</a:t>
            </a:r>
            <a:r>
              <a:rPr lang="en-US" dirty="0" smtClean="0"/>
              <a:t>, and Rd are </a:t>
            </a:r>
            <a:r>
              <a:rPr lang="en-US" b="1" dirty="0" smtClean="0"/>
              <a:t>dedicated </a:t>
            </a:r>
            <a:r>
              <a:rPr lang="en-US" dirty="0" smtClean="0"/>
              <a:t>registers that may not be used by extension code. Rd holds data segment ID.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2155" y="221039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urier" pitchFamily="49" charset="0"/>
                <a:cs typeface="Helvetica"/>
              </a:rPr>
              <a:t>; copy R0 into Ra</a:t>
            </a:r>
            <a:endParaRPr lang="en-US" b="1" dirty="0">
              <a:solidFill>
                <a:schemeClr val="accent6"/>
              </a:solidFill>
              <a:latin typeface="Courier" pitchFamily="49" charset="0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7643" y="266197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urier" pitchFamily="49" charset="0"/>
                <a:cs typeface="Helvetica"/>
              </a:rPr>
              <a:t>; </a:t>
            </a:r>
            <a:r>
              <a:rPr lang="en-US" b="1" dirty="0" err="1" smtClean="0">
                <a:solidFill>
                  <a:schemeClr val="accent6"/>
                </a:solidFill>
                <a:latin typeface="Courier" pitchFamily="49" charset="0"/>
                <a:cs typeface="Helvetica"/>
              </a:rPr>
              <a:t>Rb</a:t>
            </a:r>
            <a:r>
              <a:rPr lang="en-US" b="1" dirty="0" smtClean="0">
                <a:solidFill>
                  <a:schemeClr val="accent6"/>
                </a:solidFill>
                <a:latin typeface="Courier" pitchFamily="49" charset="0"/>
                <a:cs typeface="Helvetica"/>
              </a:rPr>
              <a:t> = Ra &gt;&gt; </a:t>
            </a:r>
            <a:r>
              <a:rPr lang="en-US" b="1" dirty="0" err="1" smtClean="0">
                <a:solidFill>
                  <a:schemeClr val="accent6"/>
                </a:solidFill>
                <a:latin typeface="Courier" pitchFamily="49" charset="0"/>
                <a:cs typeface="Helvetica"/>
              </a:rPr>
              <a:t>Rc</a:t>
            </a:r>
            <a:endParaRPr lang="en-US" b="1" dirty="0">
              <a:solidFill>
                <a:schemeClr val="accent6"/>
              </a:solidFill>
              <a:latin typeface="Courier" pitchFamily="49" charset="0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2755" y="30049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urier" pitchFamily="49" charset="0"/>
                <a:cs typeface="Helvetica"/>
              </a:rPr>
              <a:t>; Rd holds data</a:t>
            </a:r>
          </a:p>
          <a:p>
            <a:r>
              <a:rPr lang="en-US" b="1" dirty="0" smtClean="0">
                <a:solidFill>
                  <a:schemeClr val="accent6"/>
                </a:solidFill>
                <a:latin typeface="Courier" pitchFamily="49" charset="0"/>
                <a:cs typeface="Helvetica"/>
              </a:rPr>
              <a:t>; segment ID</a:t>
            </a:r>
            <a:endParaRPr lang="en-US" b="1" dirty="0">
              <a:solidFill>
                <a:schemeClr val="accent6"/>
              </a:solidFill>
              <a:latin typeface="Courier" pitchFamily="49" charset="0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9812" y="3583549"/>
            <a:ext cx="343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urier" pitchFamily="49" charset="0"/>
                <a:cs typeface="Helvetica"/>
              </a:rPr>
              <a:t>; wrong data segment ID</a:t>
            </a:r>
            <a:endParaRPr lang="en-US" b="1" dirty="0">
              <a:solidFill>
                <a:schemeClr val="accent6"/>
              </a:solidFill>
              <a:latin typeface="Courier" pitchFamily="49" charset="0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4081" y="3988404"/>
            <a:ext cx="190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urier" pitchFamily="49" charset="0"/>
                <a:cs typeface="Helvetica"/>
              </a:rPr>
              <a:t>; Do write</a:t>
            </a:r>
            <a:endParaRPr lang="en-US" b="1" dirty="0">
              <a:solidFill>
                <a:schemeClr val="accent6"/>
              </a:solidFill>
              <a:latin typeface="Courier" pitchFamily="49" charset="0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911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10" grpId="0"/>
      <p:bldP spid="12" grpId="0" uiExpand="1"/>
      <p:bldP spid="14" grpId="0" uiExpand="1"/>
      <p:bldP spid="15" grpId="0" uiExpand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Indirectly Accessed Memory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the rewritten code use </a:t>
            </a:r>
            <a:r>
              <a:rPr lang="en-US" b="1" dirty="0" smtClean="0">
                <a:latin typeface="Courier" pitchFamily="49" charset="0"/>
              </a:rPr>
              <a:t>STORE Ra, R1 </a:t>
            </a:r>
            <a:r>
              <a:rPr lang="en-US" dirty="0" smtClean="0"/>
              <a:t>and not </a:t>
            </a:r>
            <a:r>
              <a:rPr lang="en-US" b="1" dirty="0" smtClean="0">
                <a:latin typeface="Courier" pitchFamily="49" charset="0"/>
              </a:rPr>
              <a:t>STORE R0, R1</a:t>
            </a:r>
            <a:r>
              <a:rPr lang="en-US" dirty="0" smtClean="0"/>
              <a:t>? After all, </a:t>
            </a:r>
            <a:r>
              <a:rPr lang="en-US" b="1" dirty="0" smtClean="0">
                <a:latin typeface="Courier" pitchFamily="49" charset="0"/>
              </a:rPr>
              <a:t>R0</a:t>
            </a:r>
            <a:r>
              <a:rPr lang="en-US" dirty="0" smtClean="0"/>
              <a:t> has passed the check!</a:t>
            </a:r>
          </a:p>
          <a:p>
            <a:r>
              <a:rPr lang="en-US" dirty="0" smtClean="0"/>
              <a:t>But extension code may jump directly to </a:t>
            </a:r>
            <a:r>
              <a:rPr lang="en-US" b="1" dirty="0" smtClean="0">
                <a:latin typeface="Courier" pitchFamily="49" charset="0"/>
              </a:rPr>
              <a:t>STORE</a:t>
            </a:r>
            <a:r>
              <a:rPr lang="en-US" dirty="0" smtClean="0"/>
              <a:t>, bypassing check instructions!</a:t>
            </a:r>
          </a:p>
          <a:p>
            <a:r>
              <a:rPr lang="en-US" dirty="0" smtClean="0"/>
              <a:t>Because </a:t>
            </a:r>
            <a:r>
              <a:rPr lang="en-US" b="1" dirty="0" smtClean="0">
                <a:latin typeface="Courier" pitchFamily="49" charset="0"/>
              </a:rPr>
              <a:t>Ra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" pitchFamily="49" charset="0"/>
              </a:rPr>
              <a:t>Rc</a:t>
            </a:r>
            <a:r>
              <a:rPr lang="en-US" dirty="0" smtClean="0"/>
              <a:t>, </a:t>
            </a:r>
            <a:r>
              <a:rPr lang="en-US" b="1" dirty="0" smtClean="0">
                <a:latin typeface="Courier" pitchFamily="49" charset="0"/>
              </a:rPr>
              <a:t>Rd</a:t>
            </a:r>
            <a:r>
              <a:rPr lang="en-US" dirty="0" smtClean="0"/>
              <a:t> are dedicated, </a:t>
            </a:r>
            <a:r>
              <a:rPr lang="en-US" b="1" dirty="0" smtClean="0">
                <a:latin typeface="Courier" pitchFamily="49" charset="0"/>
              </a:rPr>
              <a:t>Ra</a:t>
            </a:r>
            <a:r>
              <a:rPr lang="en-US" dirty="0" smtClean="0"/>
              <a:t> will always contain a safe address inside the data segment.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4123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Failure on 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Unprocessed events queued up after the alarm system failure and the primary </a:t>
            </a:r>
            <a:r>
              <a:rPr lang="en-US" dirty="0">
                <a:hlinkClick r:id="rId2" tooltip="Application server"/>
              </a:rPr>
              <a:t>server</a:t>
            </a:r>
            <a:r>
              <a:rPr lang="en-US" dirty="0"/>
              <a:t> failed within 30 minutes. Then all applications (including the stalled alarm system) were automatically transferred to the backup server, which itself failed at 14:54. The server failures slowed the screen refresh rate of the operators' computer consoles from 1–3 seconds to 59 seconds per screen. The lack of alarms led operators to dismiss a call from American Electric Power about the tripping and </a:t>
            </a:r>
            <a:r>
              <a:rPr lang="en-US" dirty="0" err="1"/>
              <a:t>reclosure</a:t>
            </a:r>
            <a:r>
              <a:rPr lang="en-US" dirty="0"/>
              <a:t> of a 345 kV shared line in northeast Ohio. But by 15:42, after the control room itself lost power, control room operators informed technical support (who were already troubleshooting the issue) of the alarm system problem</a:t>
            </a:r>
            <a:r>
              <a:rPr lang="en-US" dirty="0" smtClean="0"/>
              <a:t>.</a:t>
            </a:r>
            <a:r>
              <a:rPr lang="en-US" b="1" dirty="0" smtClean="0"/>
              <a:t>”</a:t>
            </a:r>
          </a:p>
          <a:p>
            <a:pPr marL="0" indent="0">
              <a:buNone/>
            </a:pPr>
            <a:r>
              <a:rPr lang="en-US" b="1" dirty="0" smtClean="0"/>
              <a:t>- Technical Analysis of the August 14, 2003, Blackout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Indirectly Accessed Memory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Costs of first sandboxing scheme for indirectly addressed memory:</a:t>
            </a:r>
          </a:p>
          <a:p>
            <a:pPr lvl="1"/>
            <a:r>
              <a:rPr lang="en-US" dirty="0"/>
              <a:t>Adds 4 instructions before each indirect store</a:t>
            </a:r>
          </a:p>
          <a:p>
            <a:pPr lvl="1"/>
            <a:r>
              <a:rPr lang="en-US" dirty="0"/>
              <a:t>Uses 6 registers, 5 of which must be dedicated (never available to </a:t>
            </a:r>
            <a:r>
              <a:rPr lang="en-US" dirty="0" smtClean="0"/>
              <a:t>extensions)</a:t>
            </a:r>
          </a:p>
          <a:p>
            <a:r>
              <a:rPr lang="en-US" dirty="0" smtClean="0"/>
              <a:t>Can we do better, and get away with fewer added instructions?</a:t>
            </a:r>
          </a:p>
          <a:p>
            <a:r>
              <a:rPr lang="en-US" dirty="0" smtClean="0"/>
              <a:t>Yes, if we give up being able to identify which instruction access outside sandbox!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98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 Sandboxing of Indirect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Idea: </a:t>
            </a:r>
            <a:r>
              <a:rPr lang="en-US" dirty="0" smtClean="0"/>
              <a:t>instead of checking whether target address is in segment, </a:t>
            </a:r>
            <a:r>
              <a:rPr lang="en-US" b="1" dirty="0" smtClean="0"/>
              <a:t>force it to be in segment</a:t>
            </a:r>
            <a:endParaRPr lang="en-US" dirty="0" smtClean="0"/>
          </a:p>
          <a:p>
            <a:r>
              <a:rPr lang="en-US" dirty="0" smtClean="0"/>
              <a:t>Transform </a:t>
            </a:r>
            <a:r>
              <a:rPr lang="en-US" b="1" dirty="0" smtClean="0">
                <a:latin typeface="Courier" pitchFamily="49" charset="0"/>
              </a:rPr>
              <a:t>STORE R0, R1</a:t>
            </a:r>
            <a:r>
              <a:rPr lang="en-US" dirty="0" smtClean="0"/>
              <a:t> into: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 pitchFamily="49" charset="0"/>
              </a:rPr>
              <a:t>	AND Ra, R0, Re </a:t>
            </a:r>
            <a:r>
              <a:rPr lang="en-US" sz="2000" b="1" dirty="0" smtClean="0">
                <a:solidFill>
                  <a:schemeClr val="accent6"/>
                </a:solidFill>
                <a:latin typeface="Courier" pitchFamily="49" charset="0"/>
              </a:rPr>
              <a:t>; clear segment ID bits in Ra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49" charset="0"/>
              </a:rPr>
              <a:t>	</a:t>
            </a:r>
            <a:r>
              <a:rPr lang="en-US" sz="2000" b="1" dirty="0" smtClean="0">
                <a:latin typeface="Courier" pitchFamily="49" charset="0"/>
              </a:rPr>
              <a:t>OR Ra, Ra, </a:t>
            </a:r>
            <a:r>
              <a:rPr lang="en-US" sz="2000" b="1" dirty="0" err="1" smtClean="0">
                <a:latin typeface="Courier" pitchFamily="49" charset="0"/>
              </a:rPr>
              <a:t>Rf</a:t>
            </a:r>
            <a:r>
              <a:rPr lang="en-US" sz="2000" b="1" dirty="0" smtClean="0">
                <a:latin typeface="Courier" pitchFamily="49" charset="0"/>
              </a:rPr>
              <a:t>	</a:t>
            </a:r>
            <a:r>
              <a:rPr lang="en-US" sz="2000" b="1" dirty="0" smtClean="0">
                <a:solidFill>
                  <a:schemeClr val="accent6"/>
                </a:solidFill>
                <a:latin typeface="Courier" pitchFamily="49" charset="0"/>
              </a:rPr>
              <a:t>; set segment ID to correct value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49" charset="0"/>
              </a:rPr>
              <a:t>	</a:t>
            </a:r>
            <a:r>
              <a:rPr lang="en-US" sz="2000" b="1" dirty="0" smtClean="0">
                <a:latin typeface="Courier" pitchFamily="49" charset="0"/>
              </a:rPr>
              <a:t>STORE Ra, R1	</a:t>
            </a:r>
            <a:r>
              <a:rPr lang="en-US" sz="2000" b="1" dirty="0" smtClean="0">
                <a:solidFill>
                  <a:schemeClr val="accent6"/>
                </a:solidFill>
                <a:latin typeface="Courier" pitchFamily="49" charset="0"/>
              </a:rPr>
              <a:t>; do write to safe target address</a:t>
            </a:r>
          </a:p>
          <a:p>
            <a:r>
              <a:rPr lang="en-US" dirty="0" smtClean="0"/>
              <a:t>Now segment ID bits in </a:t>
            </a:r>
            <a:r>
              <a:rPr lang="en-US" b="1" dirty="0" smtClean="0">
                <a:latin typeface="Courier" pitchFamily="49" charset="0"/>
              </a:rPr>
              <a:t>Ra</a:t>
            </a:r>
            <a:r>
              <a:rPr lang="en-US" dirty="0" smtClean="0"/>
              <a:t> will always be correct: can write anywhere in segment, but not outside it</a:t>
            </a:r>
          </a:p>
          <a:p>
            <a:r>
              <a:rPr lang="en-US" b="1" dirty="0" smtClean="0"/>
              <a:t>Cost: </a:t>
            </a:r>
            <a:r>
              <a:rPr lang="en-US" dirty="0" smtClean="0"/>
              <a:t>2 added instructions; 5 dedicated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0027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 Sandboxing of Indirect Jumps and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JR R0 as follows:</a:t>
            </a:r>
          </a:p>
          <a:p>
            <a:pPr marL="0" indent="0">
              <a:buNone/>
            </a:pPr>
            <a:r>
              <a:rPr lang="en-US" sz="2200" b="1" dirty="0">
                <a:latin typeface="Courier" pitchFamily="49" charset="0"/>
              </a:rPr>
              <a:t>	</a:t>
            </a:r>
            <a:r>
              <a:rPr lang="en-US" sz="2200" b="1" dirty="0" smtClean="0">
                <a:latin typeface="Courier" pitchFamily="49" charset="0"/>
              </a:rPr>
              <a:t>AND </a:t>
            </a:r>
            <a:r>
              <a:rPr lang="en-US" sz="2200" b="1" dirty="0" err="1" smtClean="0">
                <a:latin typeface="Courier" pitchFamily="49" charset="0"/>
              </a:rPr>
              <a:t>Rg</a:t>
            </a:r>
            <a:r>
              <a:rPr lang="en-US" sz="2200" b="1" dirty="0" smtClean="0">
                <a:latin typeface="Courier" pitchFamily="49" charset="0"/>
              </a:rPr>
              <a:t>, R0, Re </a:t>
            </a:r>
            <a:r>
              <a:rPr lang="en-US" sz="2200" b="1" dirty="0" smtClean="0">
                <a:solidFill>
                  <a:schemeClr val="accent6"/>
                </a:solidFill>
                <a:latin typeface="Courier" pitchFamily="49" charset="0"/>
              </a:rPr>
              <a:t>; clear segment ID bits in </a:t>
            </a:r>
            <a:r>
              <a:rPr lang="en-US" sz="2200" b="1" dirty="0" err="1" smtClean="0">
                <a:solidFill>
                  <a:schemeClr val="accent6"/>
                </a:solidFill>
                <a:latin typeface="Courier" pitchFamily="49" charset="0"/>
              </a:rPr>
              <a:t>Rg</a:t>
            </a:r>
            <a:endParaRPr lang="en-US" sz="2200" b="1" dirty="0" smtClean="0">
              <a:solidFill>
                <a:schemeClr val="accent6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pitchFamily="49" charset="0"/>
              </a:rPr>
              <a:t>	</a:t>
            </a:r>
            <a:r>
              <a:rPr lang="en-US" sz="2200" b="1" dirty="0" smtClean="0">
                <a:latin typeface="Courier" pitchFamily="49" charset="0"/>
              </a:rPr>
              <a:t>OR </a:t>
            </a:r>
            <a:r>
              <a:rPr lang="en-US" sz="2200" b="1" dirty="0" err="1" smtClean="0">
                <a:latin typeface="Courier" pitchFamily="49" charset="0"/>
              </a:rPr>
              <a:t>Rg</a:t>
            </a:r>
            <a:r>
              <a:rPr lang="en-US" sz="2200" b="1" dirty="0" smtClean="0">
                <a:latin typeface="Courier" pitchFamily="49" charset="0"/>
              </a:rPr>
              <a:t>, </a:t>
            </a:r>
            <a:r>
              <a:rPr lang="en-US" sz="2200" b="1" dirty="0" err="1" smtClean="0">
                <a:latin typeface="Courier" pitchFamily="49" charset="0"/>
              </a:rPr>
              <a:t>Rg</a:t>
            </a:r>
            <a:r>
              <a:rPr lang="en-US" sz="2200" b="1" dirty="0" smtClean="0">
                <a:latin typeface="Courier" pitchFamily="49" charset="0"/>
              </a:rPr>
              <a:t>, Rh		</a:t>
            </a:r>
            <a:r>
              <a:rPr lang="en-US" sz="2200" b="1" dirty="0" smtClean="0">
                <a:solidFill>
                  <a:schemeClr val="accent6"/>
                </a:solidFill>
                <a:latin typeface="Courier" pitchFamily="49" charset="0"/>
              </a:rPr>
              <a:t>; set segment ID</a:t>
            </a:r>
          </a:p>
          <a:p>
            <a:pPr marL="0" indent="0">
              <a:buNone/>
            </a:pPr>
            <a:r>
              <a:rPr lang="en-US" sz="2200" b="1" dirty="0">
                <a:latin typeface="Courier" pitchFamily="49" charset="0"/>
              </a:rPr>
              <a:t>	</a:t>
            </a:r>
            <a:r>
              <a:rPr lang="en-US" sz="2200" b="1" dirty="0" smtClean="0">
                <a:latin typeface="Courier" pitchFamily="49" charset="0"/>
              </a:rPr>
              <a:t>JR </a:t>
            </a:r>
            <a:r>
              <a:rPr lang="en-US" sz="2200" b="1" dirty="0" err="1" smtClean="0">
                <a:latin typeface="Courier" pitchFamily="49" charset="0"/>
              </a:rPr>
              <a:t>Rg</a:t>
            </a:r>
            <a:r>
              <a:rPr lang="en-US" sz="2200" b="1" dirty="0" smtClean="0">
                <a:latin typeface="Courier" pitchFamily="49" charset="0"/>
              </a:rPr>
              <a:t>		</a:t>
            </a:r>
            <a:r>
              <a:rPr lang="en-US" sz="2200" b="1" dirty="0" smtClean="0">
                <a:solidFill>
                  <a:schemeClr val="accent6"/>
                </a:solidFill>
                <a:latin typeface="Courier" pitchFamily="49" charset="0"/>
              </a:rPr>
              <a:t>; do jump to safe target address</a:t>
            </a:r>
          </a:p>
          <a:p>
            <a:r>
              <a:rPr lang="en-US" dirty="0" smtClean="0"/>
              <a:t>Note use of separate dedicated registers </a:t>
            </a:r>
            <a:r>
              <a:rPr lang="en-US" dirty="0" err="1" smtClean="0"/>
              <a:t>Rg</a:t>
            </a:r>
            <a:r>
              <a:rPr lang="en-US" dirty="0" smtClean="0"/>
              <a:t> for code target address, Rh for code segment ID</a:t>
            </a:r>
          </a:p>
          <a:p>
            <a:r>
              <a:rPr lang="en-US" dirty="0" smtClean="0"/>
              <a:t>Return from function similar (to sandbox return 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15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Guard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instructions use “</a:t>
            </a:r>
            <a:r>
              <a:rPr lang="en-US" dirty="0" err="1" smtClean="0"/>
              <a:t>register+offset</a:t>
            </a:r>
            <a:r>
              <a:rPr lang="en-US" dirty="0" smtClean="0"/>
              <a:t>” addressing: use register as base and offset for CPU to add to it</a:t>
            </a:r>
          </a:p>
          <a:p>
            <a:r>
              <a:rPr lang="en-US" dirty="0" smtClean="0"/>
              <a:t>To sandbox such an instruction, SFI would need to do additional ADD to compute </a:t>
            </a:r>
            <a:r>
              <a:rPr lang="en-US" dirty="0" err="1" smtClean="0"/>
              <a:t>base+offset</a:t>
            </a:r>
            <a:endParaRPr lang="en-US" dirty="0" smtClean="0"/>
          </a:p>
          <a:p>
            <a:r>
              <a:rPr lang="en-US" dirty="0" smtClean="0"/>
              <a:t>Insight: offsets are of limited size, so if base correct, offset could stray no more than 64K outside that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986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Zones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748" y="1600200"/>
            <a:ext cx="4415051" cy="4525963"/>
          </a:xfrm>
        </p:spPr>
        <p:txBody>
          <a:bodyPr/>
          <a:lstStyle/>
          <a:p>
            <a:r>
              <a:rPr lang="en-US" dirty="0" smtClean="0"/>
              <a:t>Surround each segment with 64K </a:t>
            </a:r>
            <a:r>
              <a:rPr lang="en-US" b="1" dirty="0" smtClean="0"/>
              <a:t>guard zone </a:t>
            </a:r>
            <a:r>
              <a:rPr lang="en-US" dirty="0" smtClean="0"/>
              <a:t>of unmapped pages.</a:t>
            </a:r>
          </a:p>
          <a:p>
            <a:r>
              <a:rPr lang="en-US" dirty="0" smtClean="0"/>
              <a:t>Ignore offsets when sandboxing.</a:t>
            </a:r>
          </a:p>
          <a:p>
            <a:r>
              <a:rPr lang="en-US" dirty="0" smtClean="0"/>
              <a:t>Accesses to guard zones cause traps!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7012"/>
            <a:ext cx="3648075" cy="450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341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Stack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Insight: stack pointer is read far more often than it’s written—used as base address for many </a:t>
            </a:r>
            <a:r>
              <a:rPr lang="en-US" dirty="0" err="1" smtClean="0"/>
              <a:t>reg+offset</a:t>
            </a:r>
            <a:r>
              <a:rPr lang="en-US" dirty="0" smtClean="0"/>
              <a:t> instructions</a:t>
            </a:r>
          </a:p>
          <a:p>
            <a:r>
              <a:rPr lang="en-US" dirty="0" smtClean="0"/>
              <a:t>SFI doesn’t sandbox uses of stack pointer as base address; instead sandboxes setting of stack pointer, so stack pointer always contains safe value</a:t>
            </a:r>
          </a:p>
          <a:p>
            <a:r>
              <a:rPr lang="en-US" dirty="0" smtClean="0"/>
              <a:t>Reduces number of instructions that pay sandboxing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07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instructions that use </a:t>
            </a:r>
            <a:r>
              <a:rPr lang="en-US" b="1" dirty="0" smtClean="0"/>
              <a:t>direct addressing</a:t>
            </a:r>
            <a:r>
              <a:rPr lang="en-US" dirty="0" smtClean="0"/>
              <a:t>, easy to check </a:t>
            </a:r>
            <a:r>
              <a:rPr lang="en-US" b="1" dirty="0" smtClean="0"/>
              <a:t>statically </a:t>
            </a:r>
            <a:r>
              <a:rPr lang="en-US" dirty="0" smtClean="0"/>
              <a:t>that segment IDs in addresses are correct</a:t>
            </a:r>
          </a:p>
          <a:p>
            <a:r>
              <a:rPr lang="en-US" dirty="0" smtClean="0"/>
              <a:t>For those that use </a:t>
            </a:r>
            <a:r>
              <a:rPr lang="en-US" b="1" dirty="0" smtClean="0"/>
              <a:t>indirect addressing</a:t>
            </a:r>
            <a:r>
              <a:rPr lang="en-US" dirty="0" smtClean="0"/>
              <a:t>, verifier must ensure instruction preceded by full set of sandboxing instructions</a:t>
            </a:r>
          </a:p>
          <a:p>
            <a:r>
              <a:rPr lang="en-US" dirty="0" smtClean="0"/>
              <a:t>Ensures </a:t>
            </a:r>
            <a:r>
              <a:rPr lang="en-US" b="1" dirty="0"/>
              <a:t>no privileged instructions in code</a:t>
            </a:r>
            <a:endParaRPr lang="en-US" dirty="0"/>
          </a:p>
          <a:p>
            <a:r>
              <a:rPr lang="en-US" dirty="0" smtClean="0"/>
              <a:t>Ensures </a:t>
            </a:r>
            <a:r>
              <a:rPr lang="en-US" b="1" dirty="0"/>
              <a:t>PC-relative branches fall in code segment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458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SFI vs. Exploits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05516"/>
              </p:ext>
            </p:extLst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11805666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3381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Exploit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SFI Protection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0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Stack-smashing (injecting code into stack buffer)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3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Return-to-</a:t>
                      </a:r>
                      <a:r>
                        <a:rPr lang="en-US" sz="2400" dirty="0" err="1" smtClean="0"/>
                        <a:t>libc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5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Format string vulnerabilities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7127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6380" y="2060812"/>
            <a:ext cx="411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Can’t execute own injected code—can’t jump to data </a:t>
            </a:r>
            <a:r>
              <a:rPr lang="en-US" sz="2400" dirty="0" smtClean="0"/>
              <a:t>segment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6380" y="3261141"/>
            <a:ext cx="3980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overwrite return address with one within fault-domain’s code segment—so can return-to-</a:t>
            </a:r>
            <a:r>
              <a:rPr lang="en-US" sz="2400" dirty="0" err="1"/>
              <a:t>libc</a:t>
            </a:r>
            <a:r>
              <a:rPr lang="en-US" sz="2400" dirty="0"/>
              <a:t> </a:t>
            </a:r>
            <a:r>
              <a:rPr lang="en-US" sz="2400" b="1" dirty="0"/>
              <a:t>within </a:t>
            </a:r>
            <a:r>
              <a:rPr lang="en-US" sz="2400" b="1" dirty="0" smtClean="0"/>
              <a:t>extension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6380" y="5143112"/>
            <a:ext cx="60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624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 SFI Limitations on x86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MIPS instructions fixed-length while x86 instructions are variable-length</a:t>
            </a:r>
          </a:p>
          <a:p>
            <a:pPr lvl="1"/>
            <a:r>
              <a:rPr lang="en-US" dirty="0" smtClean="0"/>
              <a:t>Result: can jump into middle of x86 instruction!</a:t>
            </a:r>
          </a:p>
          <a:p>
            <a:pPr lvl="1"/>
            <a:r>
              <a:rPr lang="en-US" dirty="0" smtClean="0"/>
              <a:t>Consider the binary for AND </a:t>
            </a:r>
            <a:r>
              <a:rPr lang="en-US" dirty="0" err="1" smtClean="0"/>
              <a:t>eax</a:t>
            </a:r>
            <a:r>
              <a:rPr lang="en-US" dirty="0" smtClean="0"/>
              <a:t>, 0x00CD, which is 25 CD 80 00 00. If adversary jumps to second </a:t>
            </a:r>
            <a:r>
              <a:rPr lang="en-US" dirty="0" smtClean="0"/>
              <a:t>byte</a:t>
            </a:r>
            <a:r>
              <a:rPr lang="en-US" dirty="0" smtClean="0"/>
              <a:t>, they execute CD 8, which traps to a system call on Linux!</a:t>
            </a:r>
          </a:p>
          <a:p>
            <a:pPr lvl="1"/>
            <a:r>
              <a:rPr lang="en-US" dirty="0" smtClean="0"/>
              <a:t>Jump to mid-instruction on x86 may even jump out of fault domain into app code! :o</a:t>
            </a:r>
          </a:p>
          <a:p>
            <a:r>
              <a:rPr lang="en-US" dirty="0" smtClean="0"/>
              <a:t>Also, x86 has very few registers, so cannot dedicate registers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027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SFI vs. Exploits: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SFI allows write (including buffer overrun, %n overwrite) to extension’s data</a:t>
            </a:r>
          </a:p>
          <a:p>
            <a:r>
              <a:rPr lang="en-US" dirty="0" smtClean="0"/>
              <a:t>SFI allows jumps anywhere in extension’s code segment</a:t>
            </a:r>
          </a:p>
          <a:p>
            <a:r>
              <a:rPr lang="en-US" dirty="0" smtClean="0"/>
              <a:t>…so attacker can exploit extension’s execution</a:t>
            </a:r>
          </a:p>
          <a:p>
            <a:r>
              <a:rPr lang="en-US" dirty="0" smtClean="0"/>
              <a:t>…and on x86, can probably cause jump out of fault domain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SFI was not designed to prevent exploits, but rather to isolate untrusted extension!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725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122528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Part One: Sandboxing Software</a:t>
            </a:r>
            <a:endParaRPr lang="en-US" sz="32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 descr="Image result for domino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71" y="630721"/>
            <a:ext cx="5164100" cy="40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85422" y="2298078"/>
            <a:ext cx="2367778" cy="2244456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SFI in the Wild: </a:t>
            </a:r>
            <a:r>
              <a:rPr lang="en-US" dirty="0" err="1" smtClean="0"/>
              <a:t>NaCl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Native Client (“</a:t>
            </a:r>
            <a:r>
              <a:rPr lang="en-US" dirty="0" err="1" smtClean="0"/>
              <a:t>NaCl</a:t>
            </a:r>
            <a:r>
              <a:rPr lang="en-US" dirty="0" smtClean="0"/>
              <a:t>”) is:</a:t>
            </a:r>
          </a:p>
          <a:p>
            <a:r>
              <a:rPr lang="en-US" dirty="0" smtClean="0"/>
              <a:t>A sandbox for untrusted x86 native code</a:t>
            </a:r>
          </a:p>
          <a:p>
            <a:r>
              <a:rPr lang="en-US" dirty="0" smtClean="0"/>
              <a:t>A browser-based framework designed to:</a:t>
            </a:r>
          </a:p>
          <a:p>
            <a:pPr lvl="1"/>
            <a:r>
              <a:rPr lang="en-US" dirty="0" smtClean="0"/>
              <a:t>Allow browser-based applications to have the performance of native applications</a:t>
            </a:r>
          </a:p>
          <a:p>
            <a:pPr lvl="1"/>
            <a:r>
              <a:rPr lang="en-US" dirty="0" smtClean="0"/>
              <a:t>Provide OS portability</a:t>
            </a:r>
          </a:p>
          <a:p>
            <a:pPr lvl="1"/>
            <a:r>
              <a:rPr lang="en-US" dirty="0" smtClean="0"/>
              <a:t>Provide performance-oriented features such as threading, instruction set extensions, compiler </a:t>
            </a:r>
            <a:r>
              <a:rPr lang="en-US" dirty="0" err="1" smtClean="0"/>
              <a:t>intrinsics</a:t>
            </a:r>
            <a:r>
              <a:rPr lang="en-US" dirty="0" smtClean="0"/>
              <a:t>, and hand-coded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018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SFI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Confines writes and control transfers in extension’s data and code segments</a:t>
            </a:r>
          </a:p>
          <a:p>
            <a:r>
              <a:rPr lang="en-US" dirty="0" smtClean="0"/>
              <a:t>Can support direct calls to allowed functions in trusted (app) code</a:t>
            </a:r>
          </a:p>
          <a:p>
            <a:r>
              <a:rPr lang="en-US" dirty="0" smtClean="0"/>
              <a:t>Prevents execution of privileged instructions</a:t>
            </a:r>
          </a:p>
          <a:p>
            <a:r>
              <a:rPr lang="en-US" dirty="0" smtClean="0"/>
              <a:t>Any write or control transfer within extensions memory is allowed</a:t>
            </a:r>
          </a:p>
          <a:p>
            <a:r>
              <a:rPr lang="en-US" dirty="0" smtClean="0"/>
              <a:t>Requires dedicated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719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Motivations for SFI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motivation was performance: can achieve memory protection at low cost.</a:t>
            </a:r>
          </a:p>
          <a:p>
            <a:r>
              <a:rPr lang="en-US" dirty="0" smtClean="0"/>
              <a:t>Running programs without suitable protection in hardware.</a:t>
            </a:r>
          </a:p>
          <a:p>
            <a:r>
              <a:rPr lang="en-US" dirty="0" smtClean="0"/>
              <a:t>Programs that support plug-ins.</a:t>
            </a:r>
          </a:p>
          <a:p>
            <a:r>
              <a:rPr lang="en-US" dirty="0" smtClean="0"/>
              <a:t>Programs comprising many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Want of a Nail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US" i="1" dirty="0" smtClean="0"/>
              <a:t>For </a:t>
            </a:r>
            <a:r>
              <a:rPr lang="en-US" i="1" dirty="0"/>
              <a:t>want of a nail the shoe was lost.</a:t>
            </a:r>
            <a:br>
              <a:rPr lang="en-US" i="1" dirty="0"/>
            </a:br>
            <a:r>
              <a:rPr lang="en-US" i="1" dirty="0"/>
              <a:t>For want of a shoe the horse was lost.</a:t>
            </a:r>
            <a:br>
              <a:rPr lang="en-US" i="1" dirty="0"/>
            </a:br>
            <a:r>
              <a:rPr lang="en-US" i="1" dirty="0"/>
              <a:t>For want of a horse the rider was lost.</a:t>
            </a:r>
            <a:br>
              <a:rPr lang="en-US" i="1" dirty="0"/>
            </a:br>
            <a:r>
              <a:rPr lang="en-US" i="1" dirty="0"/>
              <a:t>For want of a rider the message was lost.</a:t>
            </a:r>
            <a:br>
              <a:rPr lang="en-US" i="1" dirty="0"/>
            </a:br>
            <a:r>
              <a:rPr lang="en-US" i="1" dirty="0"/>
              <a:t>For want of a message the battle was lost.</a:t>
            </a:r>
            <a:br>
              <a:rPr lang="en-US" i="1" dirty="0"/>
            </a:br>
            <a:r>
              <a:rPr lang="en-US" i="1" dirty="0"/>
              <a:t>For want of a battle the kingdom was lost.</a:t>
            </a:r>
            <a:br>
              <a:rPr lang="en-US" i="1" dirty="0"/>
            </a:br>
            <a:r>
              <a:rPr lang="en-US" i="1" dirty="0"/>
              <a:t>And all for the want of a horseshoe nail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21455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Helvetica"/>
                <a:cs typeface="Helvetica"/>
              </a:rPr>
              <a:t>Software Fault Isolation: </a:t>
            </a:r>
            <a:r>
              <a:rPr lang="en-US" sz="3200" dirty="0" smtClean="0">
                <a:solidFill>
                  <a:srgbClr val="C00000"/>
                </a:solidFill>
                <a:latin typeface="Helvetica"/>
                <a:cs typeface="Helvetica"/>
              </a:rPr>
              <a:t>When you lose a nail, you only lose your shoe.</a:t>
            </a:r>
            <a:endParaRPr lang="en-US" sz="3200" b="1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80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might you want to use software fault isolation, as to other kinds of reference monitoring?</a:t>
            </a:r>
          </a:p>
          <a:p>
            <a:r>
              <a:rPr lang="en-US" dirty="0" smtClean="0"/>
              <a:t>What guarantees do we get from software fault isolation?</a:t>
            </a:r>
          </a:p>
          <a:p>
            <a:r>
              <a:rPr lang="en-US" dirty="0" smtClean="0"/>
              <a:t>What guarantees </a:t>
            </a:r>
            <a:r>
              <a:rPr lang="en-US" i="1" dirty="0" smtClean="0"/>
              <a:t>don’t</a:t>
            </a:r>
            <a:r>
              <a:rPr lang="en-US" dirty="0" smtClean="0"/>
              <a:t> we get?</a:t>
            </a:r>
          </a:p>
          <a:p>
            <a:r>
              <a:rPr lang="en-US" dirty="0" smtClean="0"/>
              <a:t>How can SFI still be useful if we can sandbox faster and faster?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Threat: Untrusted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b="1" dirty="0" smtClean="0"/>
              <a:t>Goal: </a:t>
            </a:r>
            <a:r>
              <a:rPr lang="en-US" sz="3500" dirty="0" smtClean="0"/>
              <a:t>be able to run code from untrusted sources without invoking complete disaster.</a:t>
            </a:r>
          </a:p>
          <a:p>
            <a:r>
              <a:rPr lang="en-US" sz="3000" dirty="0" smtClean="0"/>
              <a:t>Sources of untrusted programs: browser plugins (</a:t>
            </a:r>
            <a:r>
              <a:rPr lang="en-US" sz="3000" i="1" dirty="0" smtClean="0"/>
              <a:t>e.g.</a:t>
            </a:r>
            <a:r>
              <a:rPr lang="en-US" sz="3000" dirty="0" smtClean="0"/>
              <a:t> Flash plugin); software packages (</a:t>
            </a:r>
            <a:r>
              <a:rPr lang="en-US" sz="3000" i="1" dirty="0" smtClean="0"/>
              <a:t>e.g.</a:t>
            </a:r>
            <a:r>
              <a:rPr lang="en-US" sz="3000" dirty="0" smtClean="0"/>
              <a:t> binary kernel module for Linux).</a:t>
            </a:r>
          </a:p>
          <a:p>
            <a:r>
              <a:rPr lang="en-US" sz="3000" dirty="0" smtClean="0"/>
              <a:t>Key risk: code from untrusted source will run in your application’s address space.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69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Risks of Running Untrusted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Overwrites trusted data or code</a:t>
            </a:r>
          </a:p>
          <a:p>
            <a:r>
              <a:rPr lang="en-US" dirty="0" smtClean="0"/>
              <a:t>Reads private data from trusted code’s memory</a:t>
            </a:r>
          </a:p>
          <a:p>
            <a:r>
              <a:rPr lang="en-US" dirty="0" smtClean="0"/>
              <a:t>Executes privileged instructions</a:t>
            </a:r>
          </a:p>
          <a:p>
            <a:r>
              <a:rPr lang="en-US" dirty="0" smtClean="0"/>
              <a:t>Calls trusted functions with bad arguments</a:t>
            </a:r>
          </a:p>
          <a:p>
            <a:r>
              <a:rPr lang="en-US" dirty="0" smtClean="0"/>
              <a:t>Jumps to middle of trusted functions</a:t>
            </a:r>
          </a:p>
          <a:p>
            <a:r>
              <a:rPr lang="en-US" dirty="0" smtClean="0"/>
              <a:t>Contains vulnerabilities allowing others to do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49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Lesson of the Course….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17222"/>
            <a:ext cx="8229600" cy="60894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Using low-level languages like C is dangerous!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2050" name="Picture 2" descr="Image result for no one is sa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54" y="1600200"/>
            <a:ext cx="5534320" cy="368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Mitigate Dangers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memory-safe languages</a:t>
            </a:r>
          </a:p>
          <a:p>
            <a:r>
              <a:rPr lang="en-US" dirty="0" smtClean="0"/>
              <a:t>Bounds checking (reference monitor)</a:t>
            </a:r>
          </a:p>
          <a:p>
            <a:r>
              <a:rPr lang="en-US" dirty="0" smtClean="0"/>
              <a:t>Verifying programs</a:t>
            </a:r>
          </a:p>
          <a:p>
            <a:r>
              <a:rPr lang="en-US" dirty="0" smtClean="0"/>
              <a:t>Preventing bugs from spreading too far (sandboxing)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417757"/>
            <a:ext cx="7967609" cy="104931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809469" y="4534547"/>
            <a:ext cx="332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Helvetica"/>
                <a:cs typeface="Helvetica"/>
              </a:rPr>
              <a:t>Today’s lecture!</a:t>
            </a:r>
            <a:endParaRPr lang="en-US" sz="32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70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Allowed Operations for Untrusted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Reads/writes own memory</a:t>
            </a:r>
          </a:p>
          <a:p>
            <a:r>
              <a:rPr lang="en-US" dirty="0" smtClean="0"/>
              <a:t>Executes own code</a:t>
            </a:r>
          </a:p>
          <a:p>
            <a:r>
              <a:rPr lang="en-US" dirty="0" smtClean="0"/>
              <a:t>Calls explicitly allowed functions in trusted code, at correct entry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0930" y="1143000"/>
            <a:ext cx="311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Material from Brad Karp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530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-templat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lecture-template.potx</Template>
  <TotalTime>14058</TotalTime>
  <Words>2456</Words>
  <Application>Microsoft Office PowerPoint</Application>
  <PresentationFormat>On-screen Show (4:3)</PresentationFormat>
  <Paragraphs>357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</vt:lpstr>
      <vt:lpstr>Helvetica</vt:lpstr>
      <vt:lpstr>Wingdings</vt:lpstr>
      <vt:lpstr>lecture-template</vt:lpstr>
      <vt:lpstr>Software Foundations of Security and Privacy (15-316, spring 2017) Lecture 6: Sandboxing and Software Fault Isolation</vt:lpstr>
      <vt:lpstr>Northeast Blackout of 2003</vt:lpstr>
      <vt:lpstr>Cascading Failure on the Grid</vt:lpstr>
      <vt:lpstr>Part One: Sandboxing Software</vt:lpstr>
      <vt:lpstr>Existential Threat: Untrusted Code</vt:lpstr>
      <vt:lpstr>Risks of Running Untrusted Code</vt:lpstr>
      <vt:lpstr>Running Lesson of the Course….</vt:lpstr>
      <vt:lpstr>Ways to Mitigate Dangers of C</vt:lpstr>
      <vt:lpstr>Allowed Operations for Untrusted Code</vt:lpstr>
      <vt:lpstr>Solution: Sandboxing</vt:lpstr>
      <vt:lpstr>Example: Android</vt:lpstr>
      <vt:lpstr>Android Application Sandbox</vt:lpstr>
      <vt:lpstr>Example Android Permissions</vt:lpstr>
      <vt:lpstr>Example: Chrome</vt:lpstr>
      <vt:lpstr>Chromium Security Model</vt:lpstr>
      <vt:lpstr>Chromium on Windows</vt:lpstr>
      <vt:lpstr>Chromium on Windows (2)</vt:lpstr>
      <vt:lpstr>Problems with Extensions and Separate Processes</vt:lpstr>
      <vt:lpstr>Part Two: Running Untrusted Code in the Same Process</vt:lpstr>
      <vt:lpstr>Solution: Software Fault Isolation</vt:lpstr>
      <vt:lpstr>SFI Use Scenario</vt:lpstr>
      <vt:lpstr>What Is Trusted?</vt:lpstr>
      <vt:lpstr>Unit of Isolation: Fault Domain</vt:lpstr>
      <vt:lpstr>Fault Domain Example</vt:lpstr>
      <vt:lpstr>Sandboxing Memory</vt:lpstr>
      <vt:lpstr>Sandboxing Memory (2)</vt:lpstr>
      <vt:lpstr>Indirectly Accessed Memory</vt:lpstr>
      <vt:lpstr>Indirectly Accessed Memory (2)</vt:lpstr>
      <vt:lpstr>Indirectly Accessed Memory (3)</vt:lpstr>
      <vt:lpstr>Indirectly Accessed Memory (4)</vt:lpstr>
      <vt:lpstr>Faster Sandboxing of Indirect Addresses</vt:lpstr>
      <vt:lpstr>Faster Sandboxing of Indirect Jumps and Calls</vt:lpstr>
      <vt:lpstr>Optimization: Guard Zones</vt:lpstr>
      <vt:lpstr>Guard Zones (2)</vt:lpstr>
      <vt:lpstr>Optimization: Stack Pointer</vt:lpstr>
      <vt:lpstr>Verifier</vt:lpstr>
      <vt:lpstr>SFI vs. Exploits</vt:lpstr>
      <vt:lpstr>But… SFI Limitations on x86</vt:lpstr>
      <vt:lpstr>SFI vs. Exploits: Lessons</vt:lpstr>
      <vt:lpstr>SFI in the Wild: NaCl</vt:lpstr>
      <vt:lpstr>SFI Summary</vt:lpstr>
      <vt:lpstr>Summary: Motivations for SFI</vt:lpstr>
      <vt:lpstr>For Want of a Nail</vt:lpstr>
      <vt:lpstr>Discussion Questions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 Jia</dc:creator>
  <cp:lastModifiedBy>Jean</cp:lastModifiedBy>
  <cp:revision>1692</cp:revision>
  <dcterms:created xsi:type="dcterms:W3CDTF">2015-12-28T21:59:06Z</dcterms:created>
  <dcterms:modified xsi:type="dcterms:W3CDTF">2017-02-10T03:24:55Z</dcterms:modified>
</cp:coreProperties>
</file>