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276" r:id="rId3"/>
    <p:sldId id="294" r:id="rId4"/>
    <p:sldId id="278" r:id="rId5"/>
    <p:sldId id="279" r:id="rId6"/>
    <p:sldId id="280" r:id="rId7"/>
    <p:sldId id="268" r:id="rId8"/>
    <p:sldId id="281" r:id="rId9"/>
    <p:sldId id="286" r:id="rId10"/>
    <p:sldId id="303" r:id="rId11"/>
    <p:sldId id="297" r:id="rId12"/>
    <p:sldId id="304" r:id="rId13"/>
    <p:sldId id="305" r:id="rId14"/>
    <p:sldId id="306" r:id="rId15"/>
    <p:sldId id="295" r:id="rId16"/>
    <p:sldId id="307" r:id="rId17"/>
    <p:sldId id="308" r:id="rId18"/>
    <p:sldId id="309" r:id="rId19"/>
    <p:sldId id="285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0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" initials="J" lastIdx="1" clrIdx="0">
    <p:extLst>
      <p:ext uri="{19B8F6BF-5375-455C-9EA6-DF929625EA0E}">
        <p15:presenceInfo xmlns:p15="http://schemas.microsoft.com/office/powerpoint/2012/main" userId="Je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2" autoAdjust="0"/>
    <p:restoredTop sz="84196" autoAdjust="0"/>
  </p:normalViewPr>
  <p:slideViewPr>
    <p:cSldViewPr snapToGrid="0" snapToObjects="1">
      <p:cViewPr varScale="1">
        <p:scale>
          <a:sx n="86" d="100"/>
          <a:sy n="86" d="100"/>
        </p:scale>
        <p:origin x="96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333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396C9-4947-EF4C-B910-BEB4E1BF0C5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F24BD-912B-8D43-97D1-1790E79F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1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619-1493-D745-93FA-3E27A8A48323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D5EC4-479D-A345-89FB-A794EA04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7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5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013656" y="6326187"/>
            <a:ext cx="3292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Software Foundations of Security</a:t>
            </a:r>
            <a:r>
              <a:rPr lang="en-US" baseline="0" dirty="0" smtClean="0"/>
              <a:t> and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88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1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5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7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9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5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0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7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charset="2"/>
        <a:buChar char="§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800000"/>
        </a:buClr>
        <a:buFont typeface="Arial"/>
        <a:buChar char="•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800000"/>
        </a:buClr>
        <a:buFont typeface="Wingdings" charset="2"/>
        <a:buChar char="§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800000"/>
        </a:buClr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00000"/>
        </a:buClr>
        <a:buFont typeface="Wingdings" charset="2"/>
        <a:buChar char="§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9529"/>
            <a:ext cx="7772400" cy="2210921"/>
          </a:xfrm>
        </p:spPr>
        <p:txBody>
          <a:bodyPr>
            <a:noAutofit/>
          </a:bodyPr>
          <a:lstStyle/>
          <a:p>
            <a:r>
              <a:rPr lang="en-US" sz="3200" dirty="0" smtClean="0"/>
              <a:t>Software Foundations of Security and Privacy (15-316, spring 2017)</a:t>
            </a:r>
            <a:br>
              <a:rPr lang="en-US" sz="3200" dirty="0" smtClean="0"/>
            </a:br>
            <a:r>
              <a:rPr lang="en-US" sz="4000" b="1" dirty="0" smtClean="0"/>
              <a:t>Lecture 12: </a:t>
            </a:r>
            <a:r>
              <a:rPr lang="en-US" sz="4000" dirty="0" smtClean="0"/>
              <a:t>Information Flow 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0941" y="3886200"/>
            <a:ext cx="7097059" cy="17526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</a:rPr>
              <a:t>Jean Yang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jyang2@andrew.cmu.edu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Combining Values?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altLang="en-US" dirty="0" err="1">
                <a:solidFill>
                  <a:schemeClr val="tx2"/>
                </a:solidFill>
              </a:rPr>
              <a:t>int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</a:rPr>
              <a:t>{</a:t>
            </a:r>
            <a:r>
              <a:rPr lang="en-US" altLang="en-US" dirty="0" err="1">
                <a:solidFill>
                  <a:schemeClr val="accent2"/>
                </a:solidFill>
              </a:rPr>
              <a:t>Alice:Bob</a:t>
            </a:r>
            <a:r>
              <a:rPr lang="en-US" altLang="en-US" dirty="0">
                <a:solidFill>
                  <a:schemeClr val="accent2"/>
                </a:solidFill>
              </a:rPr>
              <a:t>} </a:t>
            </a:r>
            <a:r>
              <a:rPr lang="en-US" altLang="en-US" dirty="0">
                <a:solidFill>
                  <a:schemeClr val="tx2"/>
                </a:solidFill>
              </a:rPr>
              <a:t>x;</a:t>
            </a:r>
          </a:p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altLang="en-US" dirty="0" err="1">
                <a:solidFill>
                  <a:schemeClr val="tx2"/>
                </a:solidFill>
              </a:rPr>
              <a:t>int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</a:rPr>
              <a:t>{</a:t>
            </a:r>
            <a:r>
              <a:rPr lang="en-US" altLang="en-US" dirty="0" err="1">
                <a:solidFill>
                  <a:schemeClr val="accent2"/>
                </a:solidFill>
              </a:rPr>
              <a:t>Alice:Bob</a:t>
            </a:r>
            <a:r>
              <a:rPr lang="en-US" altLang="en-US" dirty="0">
                <a:solidFill>
                  <a:schemeClr val="accent2"/>
                </a:solidFill>
              </a:rPr>
              <a:t>, Charles} </a:t>
            </a:r>
            <a:r>
              <a:rPr lang="en-US" altLang="en-US" dirty="0">
                <a:solidFill>
                  <a:schemeClr val="tx2"/>
                </a:solidFill>
              </a:rPr>
              <a:t>y;</a:t>
            </a:r>
          </a:p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</a:rPr>
              <a:t>{??}</a:t>
            </a:r>
            <a:r>
              <a:rPr lang="en-US" dirty="0" smtClean="0">
                <a:solidFill>
                  <a:schemeClr val="tx2"/>
                </a:solidFill>
              </a:rPr>
              <a:t> z;</a:t>
            </a:r>
          </a:p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dirty="0" smtClean="0">
                <a:solidFill>
                  <a:schemeClr val="tx2"/>
                </a:solidFill>
              </a:rPr>
              <a:t>z = x + y;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21760"/>
            <a:ext cx="8006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Q: </a:t>
            </a:r>
            <a:r>
              <a:rPr lang="en-US" sz="2800" dirty="0" smtClean="0">
                <a:latin typeface="Helvetica"/>
                <a:cs typeface="Helvetica"/>
              </a:rPr>
              <a:t>What label does z need in order for this flow to be allowed?</a:t>
            </a:r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785360"/>
            <a:ext cx="8006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A: </a:t>
            </a:r>
            <a:r>
              <a:rPr lang="en-US" sz="2800" dirty="0" smtClean="0">
                <a:latin typeface="Helvetica"/>
                <a:cs typeface="Helvetica"/>
              </a:rPr>
              <a:t>What label does z need in order for this flow to be allowed?</a:t>
            </a:r>
            <a:endParaRPr lang="en-US" sz="2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0304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DF6E1B64-8C77-4E75-8F6A-1223016E60F0}" type="slidenum">
              <a:rPr lang="en-US" altLang="en-US" sz="1200">
                <a:latin typeface="Arial" panose="020B0604020202020204" pitchFamily="34" charset="0"/>
              </a:rPr>
              <a:pPr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Label Lattice</a:t>
            </a:r>
          </a:p>
        </p:txBody>
      </p: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869950" y="2205038"/>
            <a:ext cx="1571625" cy="1036637"/>
            <a:chOff x="2036" y="1485"/>
            <a:chExt cx="990" cy="653"/>
          </a:xfrm>
        </p:grpSpPr>
        <p:sp>
          <p:nvSpPr>
            <p:cNvPr id="26662" name="Text Box 4"/>
            <p:cNvSpPr txBox="1">
              <a:spLocks noChangeArrowheads="1"/>
            </p:cNvSpPr>
            <p:nvPr/>
          </p:nvSpPr>
          <p:spPr bwMode="auto">
            <a:xfrm>
              <a:off x="2036" y="1773"/>
              <a:ext cx="8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>
                  <a:solidFill>
                    <a:schemeClr val="accent2"/>
                  </a:solidFill>
                  <a:sym typeface="Symbol" panose="05050102010706020507" pitchFamily="18" charset="2"/>
                </a:rPr>
                <a:t></a:t>
              </a:r>
              <a:r>
                <a:rPr lang="en-US" altLang="en-US" sz="3200">
                  <a:solidFill>
                    <a:schemeClr val="accent2"/>
                  </a:solidFill>
                  <a:sym typeface="TeX Math Symbols"/>
                </a:rPr>
                <a:t> </a:t>
              </a:r>
              <a:r>
                <a:rPr lang="en-US" altLang="en-US" sz="3200">
                  <a:solidFill>
                    <a:schemeClr val="tx1"/>
                  </a:solidFill>
                  <a:sym typeface="TeX Math Symbols"/>
                </a:rPr>
                <a:t>join</a:t>
              </a:r>
            </a:p>
          </p:txBody>
        </p:sp>
        <p:sp>
          <p:nvSpPr>
            <p:cNvPr id="26663" name="Text Box 5"/>
            <p:cNvSpPr txBox="1">
              <a:spLocks noChangeArrowheads="1"/>
            </p:cNvSpPr>
            <p:nvPr/>
          </p:nvSpPr>
          <p:spPr bwMode="auto">
            <a:xfrm>
              <a:off x="2047" y="1485"/>
              <a:ext cx="9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>
                  <a:solidFill>
                    <a:schemeClr val="accent2"/>
                  </a:solidFill>
                  <a:sym typeface="Symbol" panose="05050102010706020507" pitchFamily="18" charset="2"/>
                </a:rPr>
                <a:t></a:t>
              </a:r>
              <a:r>
                <a:rPr lang="en-US" altLang="en-US" sz="3200">
                  <a:solidFill>
                    <a:schemeClr val="accent2"/>
                  </a:solidFill>
                  <a:sym typeface="TeX Math Symbols"/>
                </a:rPr>
                <a:t> </a:t>
              </a:r>
              <a:r>
                <a:rPr lang="en-US" altLang="en-US" sz="3200">
                  <a:solidFill>
                    <a:schemeClr val="tx1"/>
                  </a:solidFill>
                  <a:sym typeface="TeX Math Symbols"/>
                </a:rPr>
                <a:t>order</a:t>
              </a:r>
            </a:p>
          </p:txBody>
        </p:sp>
      </p:grp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5334000" y="5867400"/>
            <a:ext cx="47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{}</a:t>
            </a: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3170238" y="5105400"/>
            <a:ext cx="2801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{Alice:Bob,Charles}</a:t>
            </a: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6157913" y="5105400"/>
            <a:ext cx="2392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{Alice: Bob,Eve}</a:t>
            </a:r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4943475" y="3200400"/>
            <a:ext cx="120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{Alice:}</a:t>
            </a:r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>
            <a:off x="4648200" y="5562600"/>
            <a:ext cx="914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>
            <a:off x="5562600" y="5562600"/>
            <a:ext cx="762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 flipH="1">
            <a:off x="5715000" y="5486400"/>
            <a:ext cx="30480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 flipH="1">
            <a:off x="4572000" y="45720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 flipH="1" flipV="1">
            <a:off x="5486400" y="3657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 flipH="1" flipV="1">
            <a:off x="5562600" y="45720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9" name="Text Box 16"/>
          <p:cNvSpPr txBox="1">
            <a:spLocks noChangeArrowheads="1"/>
          </p:cNvSpPr>
          <p:nvPr/>
        </p:nvSpPr>
        <p:spPr bwMode="auto">
          <a:xfrm>
            <a:off x="3200400" y="41910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40" name="Text Box 17"/>
          <p:cNvSpPr txBox="1">
            <a:spLocks noChangeArrowheads="1"/>
          </p:cNvSpPr>
          <p:nvPr/>
        </p:nvSpPr>
        <p:spPr bwMode="auto">
          <a:xfrm>
            <a:off x="7543800" y="41148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41" name="Line 18"/>
          <p:cNvSpPr>
            <a:spLocks noChangeShapeType="1"/>
          </p:cNvSpPr>
          <p:nvPr/>
        </p:nvSpPr>
        <p:spPr bwMode="auto">
          <a:xfrm>
            <a:off x="2514600" y="5486400"/>
            <a:ext cx="2895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3429000" y="4648200"/>
            <a:ext cx="11430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43" name="Line 20"/>
          <p:cNvSpPr>
            <a:spLocks noChangeShapeType="1"/>
          </p:cNvSpPr>
          <p:nvPr/>
        </p:nvSpPr>
        <p:spPr bwMode="auto">
          <a:xfrm flipH="1">
            <a:off x="6477000" y="4724400"/>
            <a:ext cx="1066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44" name="Line 21"/>
          <p:cNvSpPr>
            <a:spLocks noChangeShapeType="1"/>
          </p:cNvSpPr>
          <p:nvPr/>
        </p:nvSpPr>
        <p:spPr bwMode="auto">
          <a:xfrm>
            <a:off x="4572000" y="2895600"/>
            <a:ext cx="914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45" name="Line 22"/>
          <p:cNvSpPr>
            <a:spLocks noChangeShapeType="1"/>
          </p:cNvSpPr>
          <p:nvPr/>
        </p:nvSpPr>
        <p:spPr bwMode="auto">
          <a:xfrm flipH="1">
            <a:off x="5486400" y="2895600"/>
            <a:ext cx="762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46" name="Line 23"/>
          <p:cNvSpPr>
            <a:spLocks noChangeShapeType="1"/>
          </p:cNvSpPr>
          <p:nvPr/>
        </p:nvSpPr>
        <p:spPr bwMode="auto">
          <a:xfrm flipH="1">
            <a:off x="5638800" y="2895600"/>
            <a:ext cx="1905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47" name="Line 24"/>
          <p:cNvSpPr>
            <a:spLocks noChangeShapeType="1"/>
          </p:cNvSpPr>
          <p:nvPr/>
        </p:nvSpPr>
        <p:spPr bwMode="auto">
          <a:xfrm>
            <a:off x="3352800" y="2895600"/>
            <a:ext cx="1981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48" name="Text Box 25"/>
          <p:cNvSpPr txBox="1">
            <a:spLocks noChangeArrowheads="1"/>
          </p:cNvSpPr>
          <p:nvPr/>
        </p:nvSpPr>
        <p:spPr bwMode="auto">
          <a:xfrm>
            <a:off x="5272088" y="16002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T</a:t>
            </a:r>
          </a:p>
        </p:txBody>
      </p:sp>
      <p:sp>
        <p:nvSpPr>
          <p:cNvPr id="26649" name="Line 26"/>
          <p:cNvSpPr>
            <a:spLocks noChangeShapeType="1"/>
          </p:cNvSpPr>
          <p:nvPr/>
        </p:nvSpPr>
        <p:spPr bwMode="auto">
          <a:xfrm flipV="1">
            <a:off x="4572000" y="2057400"/>
            <a:ext cx="914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50" name="Line 27"/>
          <p:cNvSpPr>
            <a:spLocks noChangeShapeType="1"/>
          </p:cNvSpPr>
          <p:nvPr/>
        </p:nvSpPr>
        <p:spPr bwMode="auto">
          <a:xfrm flipH="1" flipV="1">
            <a:off x="5486400" y="2057400"/>
            <a:ext cx="762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51" name="Line 28"/>
          <p:cNvSpPr>
            <a:spLocks noChangeShapeType="1"/>
          </p:cNvSpPr>
          <p:nvPr/>
        </p:nvSpPr>
        <p:spPr bwMode="auto">
          <a:xfrm flipH="1" flipV="1">
            <a:off x="5638800" y="2057400"/>
            <a:ext cx="1905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52" name="Line 29"/>
          <p:cNvSpPr>
            <a:spLocks noChangeShapeType="1"/>
          </p:cNvSpPr>
          <p:nvPr/>
        </p:nvSpPr>
        <p:spPr bwMode="auto">
          <a:xfrm flipV="1">
            <a:off x="3352800" y="2057400"/>
            <a:ext cx="1981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53" name="Text Box 30"/>
          <p:cNvSpPr txBox="1">
            <a:spLocks noChangeArrowheads="1"/>
          </p:cNvSpPr>
          <p:nvPr/>
        </p:nvSpPr>
        <p:spPr bwMode="auto">
          <a:xfrm>
            <a:off x="3124200" y="23622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54" name="Text Box 31"/>
          <p:cNvSpPr txBox="1">
            <a:spLocks noChangeArrowheads="1"/>
          </p:cNvSpPr>
          <p:nvPr/>
        </p:nvSpPr>
        <p:spPr bwMode="auto">
          <a:xfrm>
            <a:off x="4343400" y="23622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55" name="Text Box 32"/>
          <p:cNvSpPr txBox="1">
            <a:spLocks noChangeArrowheads="1"/>
          </p:cNvSpPr>
          <p:nvPr/>
        </p:nvSpPr>
        <p:spPr bwMode="auto">
          <a:xfrm>
            <a:off x="6019800" y="23622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56" name="Text Box 33"/>
          <p:cNvSpPr txBox="1">
            <a:spLocks noChangeArrowheads="1"/>
          </p:cNvSpPr>
          <p:nvPr/>
        </p:nvSpPr>
        <p:spPr bwMode="auto">
          <a:xfrm>
            <a:off x="7391400" y="23622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57" name="Text Box 34"/>
          <p:cNvSpPr txBox="1">
            <a:spLocks noChangeArrowheads="1"/>
          </p:cNvSpPr>
          <p:nvPr/>
        </p:nvSpPr>
        <p:spPr bwMode="auto">
          <a:xfrm>
            <a:off x="152400" y="3733800"/>
            <a:ext cx="28273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Labels higher in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the lattice are more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restrictive</a:t>
            </a:r>
          </a:p>
        </p:txBody>
      </p:sp>
      <p:sp>
        <p:nvSpPr>
          <p:cNvPr id="26658" name="Text Box 35"/>
          <p:cNvSpPr txBox="1">
            <a:spLocks noChangeArrowheads="1"/>
          </p:cNvSpPr>
          <p:nvPr/>
        </p:nvSpPr>
        <p:spPr bwMode="auto">
          <a:xfrm>
            <a:off x="4654550" y="4191000"/>
            <a:ext cx="172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{Alice:Bob}</a:t>
            </a:r>
          </a:p>
        </p:txBody>
      </p:sp>
      <p:sp>
        <p:nvSpPr>
          <p:cNvPr id="26659" name="Text Box 36"/>
          <p:cNvSpPr txBox="1">
            <a:spLocks noChangeArrowheads="1"/>
          </p:cNvSpPr>
          <p:nvPr/>
        </p:nvSpPr>
        <p:spPr bwMode="auto">
          <a:xfrm>
            <a:off x="2286000" y="50292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60" name="Text Box 37"/>
          <p:cNvSpPr txBox="1">
            <a:spLocks noChangeArrowheads="1"/>
          </p:cNvSpPr>
          <p:nvPr/>
        </p:nvSpPr>
        <p:spPr bwMode="auto">
          <a:xfrm>
            <a:off x="8482013" y="5029200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61" name="Text Box 38"/>
          <p:cNvSpPr txBox="1">
            <a:spLocks noChangeArrowheads="1"/>
          </p:cNvSpPr>
          <p:nvPr/>
        </p:nvSpPr>
        <p:spPr bwMode="auto">
          <a:xfrm>
            <a:off x="5302250" y="4591050"/>
            <a:ext cx="417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</a:t>
            </a:r>
            <a:r>
              <a:rPr lang="en-US" sz="2000" dirty="0" err="1" smtClean="0">
                <a:latin typeface="Helvetica"/>
                <a:cs typeface="Helvetica"/>
              </a:rPr>
              <a:t>Vitaly</a:t>
            </a:r>
            <a:r>
              <a:rPr lang="en-US" sz="2000" dirty="0" smtClean="0">
                <a:latin typeface="Helvetica"/>
                <a:cs typeface="Helvetica"/>
              </a:rPr>
              <a:t> </a:t>
            </a:r>
            <a:r>
              <a:rPr lang="en-US" sz="2000" dirty="0" err="1" smtClean="0">
                <a:latin typeface="Helvetica"/>
                <a:cs typeface="Helvetica"/>
              </a:rPr>
              <a:t>Schmatikov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924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Implicit Flows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30775" y="3886200"/>
            <a:ext cx="321151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if (a &gt; 0) then {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    b = 4;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} 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30775" y="2133600"/>
            <a:ext cx="249396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int</a:t>
            </a:r>
            <a:r>
              <a:rPr lang="en-US" altLang="en-US" sz="3200">
                <a:solidFill>
                  <a:schemeClr val="accent2"/>
                </a:solidFill>
              </a:rPr>
              <a:t>{Alice:}</a:t>
            </a:r>
            <a:r>
              <a:rPr lang="en-US" altLang="en-US" sz="3200">
                <a:solidFill>
                  <a:schemeClr val="tx1"/>
                </a:solidFill>
              </a:rPr>
              <a:t> 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int</a:t>
            </a:r>
            <a:r>
              <a:rPr lang="en-US" altLang="en-US" sz="3200">
                <a:solidFill>
                  <a:schemeClr val="accent2"/>
                </a:solidFill>
              </a:rPr>
              <a:t>{Bob:}</a:t>
            </a:r>
            <a:r>
              <a:rPr lang="en-US" altLang="en-US" sz="3200">
                <a:solidFill>
                  <a:schemeClr val="tx1"/>
                </a:solidFill>
              </a:rPr>
              <a:t> b;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...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334000" y="5257800"/>
            <a:ext cx="2971800" cy="1219200"/>
          </a:xfrm>
          <a:prstGeom prst="wedgeRectCallout">
            <a:avLst>
              <a:gd name="adj1" fmla="val -21847"/>
              <a:gd name="adj2" fmla="val -79690"/>
            </a:avLst>
          </a:prstGeom>
          <a:solidFill>
            <a:srgbClr val="CCEC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This assignment leaks information contained in program counter (PC)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273050" y="1600200"/>
            <a:ext cx="2393950" cy="2046288"/>
            <a:chOff x="212" y="2544"/>
            <a:chExt cx="1508" cy="1289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56" y="2544"/>
              <a:ext cx="10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{Alice:; Bob:}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860" y="3583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{}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12" y="3072"/>
              <a:ext cx="6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{Alice:}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124" y="3072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{Bob:}</a:t>
              </a:r>
            </a:p>
          </p:txBody>
        </p: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608" y="2784"/>
              <a:ext cx="777" cy="816"/>
              <a:chOff x="4128" y="2208"/>
              <a:chExt cx="960" cy="1008"/>
            </a:xfrm>
          </p:grpSpPr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flipH="1">
                <a:off x="4608" y="2832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4128" y="2832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H="1" flipV="1">
                <a:off x="4608" y="2208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V="1">
                <a:off x="4128" y="2208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1684338" y="2743200"/>
            <a:ext cx="3779837" cy="3486150"/>
            <a:chOff x="979" y="1008"/>
            <a:chExt cx="2381" cy="2196"/>
          </a:xfrm>
        </p:grpSpPr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824" y="1008"/>
              <a:ext cx="9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u="sng">
                  <a:solidFill>
                    <a:schemeClr val="accent2"/>
                  </a:solidFill>
                </a:rPr>
                <a:t>PC label</a:t>
              </a:r>
              <a:r>
                <a:rPr lang="en-US" altLang="en-US" sz="2800">
                  <a:solidFill>
                    <a:schemeClr val="accent2"/>
                  </a:solidFill>
                </a:rPr>
                <a:t>                    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979" y="1536"/>
              <a:ext cx="1878" cy="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          {}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{}</a:t>
              </a:r>
              <a:r>
                <a:rPr lang="en-US" altLang="en-US" b="1">
                  <a:solidFill>
                    <a:schemeClr val="accent2"/>
                  </a:solidFill>
                  <a:sym typeface="Symbol" panose="05050102010706020507" pitchFamily="18" charset="2"/>
                </a:rPr>
                <a:t></a:t>
              </a:r>
              <a:r>
                <a:rPr lang="en-US" altLang="en-US">
                  <a:solidFill>
                    <a:schemeClr val="accent2"/>
                  </a:solidFill>
                </a:rPr>
                <a:t>{Alice:}={Alice:}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{}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784" y="16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784" y="216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784" y="283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10160" y="1143000"/>
            <a:ext cx="156368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/>
              <a:t>[</a:t>
            </a:r>
            <a:r>
              <a:rPr lang="en-US" altLang="en-US" sz="2000" dirty="0" err="1"/>
              <a:t>Zdancewic</a:t>
            </a:r>
            <a:r>
              <a:rPr lang="en-US" altLang="en-US" sz="2000" dirty="0"/>
              <a:t>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</a:t>
            </a:r>
            <a:r>
              <a:rPr lang="en-US" sz="2000" dirty="0" err="1" smtClean="0">
                <a:latin typeface="Helvetica"/>
                <a:cs typeface="Helvetica"/>
              </a:rPr>
              <a:t>Vitaly</a:t>
            </a:r>
            <a:r>
              <a:rPr lang="en-US" sz="2000" dirty="0" smtClean="0">
                <a:latin typeface="Helvetica"/>
                <a:cs typeface="Helvetica"/>
              </a:rPr>
              <a:t> </a:t>
            </a:r>
            <a:r>
              <a:rPr lang="en-US" sz="2000" dirty="0" err="1" smtClean="0">
                <a:latin typeface="Helvetica"/>
                <a:cs typeface="Helvetica"/>
              </a:rPr>
              <a:t>Schmatikov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105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Implicit Flows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30775" y="3886200"/>
            <a:ext cx="321151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if (a &gt; 0) then {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    </a:t>
            </a:r>
            <a:r>
              <a:rPr lang="en-US" altLang="en-US" sz="3200">
                <a:solidFill>
                  <a:schemeClr val="hlink"/>
                </a:solidFill>
              </a:rPr>
              <a:t>b = 4</a:t>
            </a:r>
            <a:r>
              <a:rPr lang="en-US" altLang="en-US" sz="3200">
                <a:solidFill>
                  <a:schemeClr val="tx1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} 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30775" y="2133600"/>
            <a:ext cx="249396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int</a:t>
            </a:r>
            <a:r>
              <a:rPr lang="en-US" altLang="en-US" sz="3200">
                <a:solidFill>
                  <a:schemeClr val="accent2"/>
                </a:solidFill>
              </a:rPr>
              <a:t>{Alice:}</a:t>
            </a:r>
            <a:r>
              <a:rPr lang="en-US" altLang="en-US" sz="3200">
                <a:solidFill>
                  <a:schemeClr val="tx1"/>
                </a:solidFill>
              </a:rPr>
              <a:t> 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int</a:t>
            </a:r>
            <a:r>
              <a:rPr lang="en-US" altLang="en-US" sz="3200">
                <a:solidFill>
                  <a:schemeClr val="accent2"/>
                </a:solidFill>
              </a:rPr>
              <a:t>{Bob:}</a:t>
            </a:r>
            <a:r>
              <a:rPr lang="en-US" altLang="en-US" sz="3200">
                <a:solidFill>
                  <a:schemeClr val="tx1"/>
                </a:solidFill>
              </a:rPr>
              <a:t> b;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...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334000" y="5257800"/>
            <a:ext cx="2808288" cy="1219200"/>
          </a:xfrm>
          <a:prstGeom prst="wedgeRectCallout">
            <a:avLst>
              <a:gd name="adj1" fmla="val -22356"/>
              <a:gd name="adj2" fmla="val -80597"/>
            </a:avLst>
          </a:prstGeom>
          <a:solidFill>
            <a:srgbClr val="CCEC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To assign to variable with label </a:t>
            </a:r>
            <a:r>
              <a:rPr lang="en-US" altLang="en-US" sz="2000">
                <a:solidFill>
                  <a:schemeClr val="hlink"/>
                </a:solidFill>
              </a:rPr>
              <a:t>X</a:t>
            </a:r>
            <a:r>
              <a:rPr lang="en-US" altLang="en-US" sz="2000">
                <a:solidFill>
                  <a:schemeClr val="tx1"/>
                </a:solidFill>
              </a:rPr>
              <a:t>, must have </a:t>
            </a:r>
            <a:r>
              <a:rPr lang="en-US" altLang="en-US" sz="2000">
                <a:solidFill>
                  <a:schemeClr val="hlink"/>
                </a:solidFill>
              </a:rPr>
              <a:t>PC </a:t>
            </a:r>
            <a:r>
              <a:rPr lang="en-US" altLang="en-US" sz="2000">
                <a:solidFill>
                  <a:schemeClr val="hlink"/>
                </a:solidFill>
                <a:sym typeface="Symbol" panose="05050102010706020507" pitchFamily="18" charset="2"/>
              </a:rPr>
              <a:t></a:t>
            </a:r>
            <a:r>
              <a:rPr lang="en-US" altLang="en-US" sz="2000">
                <a:solidFill>
                  <a:schemeClr val="hlink"/>
                </a:solidFill>
                <a:sym typeface="TeX Math Symbols"/>
              </a:rPr>
              <a:t> X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273050" y="1600200"/>
            <a:ext cx="2393950" cy="2046288"/>
            <a:chOff x="212" y="2544"/>
            <a:chExt cx="1508" cy="1289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56" y="2544"/>
              <a:ext cx="10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{Alice:; Bob:}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860" y="3583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{}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12" y="3072"/>
              <a:ext cx="6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{Alice:}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124" y="3072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{Bob:}</a:t>
              </a:r>
            </a:p>
          </p:txBody>
        </p: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608" y="2784"/>
              <a:ext cx="777" cy="816"/>
              <a:chOff x="4128" y="2208"/>
              <a:chExt cx="960" cy="1008"/>
            </a:xfrm>
          </p:grpSpPr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flipH="1">
                <a:off x="4608" y="2832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4128" y="2832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H="1" flipV="1">
                <a:off x="4608" y="2208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V="1">
                <a:off x="4128" y="2208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1684338" y="2743200"/>
            <a:ext cx="3779837" cy="3486150"/>
            <a:chOff x="979" y="1008"/>
            <a:chExt cx="2381" cy="2196"/>
          </a:xfrm>
        </p:grpSpPr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824" y="1008"/>
              <a:ext cx="9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u="sng">
                  <a:solidFill>
                    <a:schemeClr val="accent2"/>
                  </a:solidFill>
                </a:rPr>
                <a:t>PC label</a:t>
              </a:r>
              <a:r>
                <a:rPr lang="en-US" altLang="en-US" sz="2800">
                  <a:solidFill>
                    <a:schemeClr val="accent2"/>
                  </a:solidFill>
                </a:rPr>
                <a:t>                    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979" y="1536"/>
              <a:ext cx="1878" cy="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          {}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{}</a:t>
              </a:r>
              <a:r>
                <a:rPr lang="en-US" altLang="en-US" b="1">
                  <a:solidFill>
                    <a:schemeClr val="accent2"/>
                  </a:solidFill>
                  <a:sym typeface="Symbol" panose="05050102010706020507" pitchFamily="18" charset="2"/>
                </a:rPr>
                <a:t></a:t>
              </a:r>
              <a:r>
                <a:rPr lang="en-US" altLang="en-US">
                  <a:solidFill>
                    <a:schemeClr val="accent2"/>
                  </a:solidFill>
                </a:rPr>
                <a:t>{Alice:}={Alice:}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{}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784" y="16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784" y="216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784" y="283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295400" y="2667000"/>
            <a:ext cx="4349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10160" y="1143000"/>
            <a:ext cx="156368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/>
              <a:t>[</a:t>
            </a:r>
            <a:r>
              <a:rPr lang="en-US" altLang="en-US" sz="2000" dirty="0" err="1"/>
              <a:t>Zdancewic</a:t>
            </a:r>
            <a:r>
              <a:rPr lang="en-US" altLang="en-US" sz="2000" dirty="0"/>
              <a:t>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</a:t>
            </a:r>
            <a:r>
              <a:rPr lang="en-US" sz="2000" dirty="0" err="1" smtClean="0">
                <a:latin typeface="Helvetica"/>
                <a:cs typeface="Helvetica"/>
              </a:rPr>
              <a:t>Vitaly</a:t>
            </a:r>
            <a:r>
              <a:rPr lang="en-US" sz="2000" dirty="0" smtClean="0">
                <a:latin typeface="Helvetica"/>
                <a:cs typeface="Helvetica"/>
              </a:rPr>
              <a:t> </a:t>
            </a:r>
            <a:r>
              <a:rPr lang="en-US" sz="2000" dirty="0" err="1" smtClean="0">
                <a:latin typeface="Helvetica"/>
                <a:cs typeface="Helvetica"/>
              </a:rPr>
              <a:t>Schmatikov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5863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Implicit Flows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257800" y="5334000"/>
            <a:ext cx="2808288" cy="1219200"/>
          </a:xfrm>
          <a:prstGeom prst="wedgeRectCallout">
            <a:avLst>
              <a:gd name="adj1" fmla="val -20208"/>
              <a:gd name="adj2" fmla="val -79690"/>
            </a:avLst>
          </a:prstGeom>
          <a:solidFill>
            <a:srgbClr val="CCEC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Effects inside function can leak information about program counter</a:t>
            </a:r>
            <a:endParaRPr lang="en-US" altLang="en-US" sz="2000">
              <a:solidFill>
                <a:schemeClr val="hlink"/>
              </a:solidFill>
              <a:sym typeface="TeX Math Symbols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73050" y="1600200"/>
            <a:ext cx="2393950" cy="2046288"/>
            <a:chOff x="212" y="2544"/>
            <a:chExt cx="1508" cy="1289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56" y="2544"/>
              <a:ext cx="10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{Alice:; Bob:}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860" y="3583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{}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12" y="3072"/>
              <a:ext cx="6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{Alice:}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124" y="3072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{Bob:}</a:t>
              </a: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608" y="2784"/>
              <a:ext cx="777" cy="816"/>
              <a:chOff x="4128" y="2208"/>
              <a:chExt cx="960" cy="1008"/>
            </a:xfrm>
          </p:grpSpPr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H="1">
                <a:off x="4608" y="2832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4128" y="2832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 flipH="1" flipV="1">
                <a:off x="4608" y="2208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 flipV="1">
                <a:off x="4128" y="2208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4930775" y="3886200"/>
            <a:ext cx="321151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if (a &gt; 0) then {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    </a:t>
            </a:r>
            <a:r>
              <a:rPr lang="en-US" altLang="en-US" sz="3200">
                <a:solidFill>
                  <a:schemeClr val="hlink"/>
                </a:solidFill>
              </a:rPr>
              <a:t>f(4)</a:t>
            </a:r>
            <a:r>
              <a:rPr lang="en-US" altLang="en-US" sz="3200">
                <a:solidFill>
                  <a:schemeClr val="tx1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} 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4930775" y="2133600"/>
            <a:ext cx="249396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int</a:t>
            </a:r>
            <a:r>
              <a:rPr lang="en-US" altLang="en-US" sz="3200">
                <a:solidFill>
                  <a:schemeClr val="accent2"/>
                </a:solidFill>
              </a:rPr>
              <a:t>{Alice:}</a:t>
            </a:r>
            <a:r>
              <a:rPr lang="en-US" altLang="en-US" sz="3200">
                <a:solidFill>
                  <a:schemeClr val="tx1"/>
                </a:solidFill>
              </a:rPr>
              <a:t> 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int</a:t>
            </a:r>
            <a:r>
              <a:rPr lang="en-US" altLang="en-US" sz="3200">
                <a:solidFill>
                  <a:schemeClr val="accent2"/>
                </a:solidFill>
              </a:rPr>
              <a:t>{Bob:}</a:t>
            </a:r>
            <a:r>
              <a:rPr lang="en-US" altLang="en-US" sz="3200">
                <a:solidFill>
                  <a:schemeClr val="tx1"/>
                </a:solidFill>
              </a:rPr>
              <a:t> b;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...</a:t>
            </a:r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18" name="Group 34"/>
          <p:cNvGrpSpPr>
            <a:grpSpLocks/>
          </p:cNvGrpSpPr>
          <p:nvPr/>
        </p:nvGrpSpPr>
        <p:grpSpPr bwMode="auto">
          <a:xfrm>
            <a:off x="1684338" y="2743200"/>
            <a:ext cx="3779837" cy="3486150"/>
            <a:chOff x="979" y="1008"/>
            <a:chExt cx="2381" cy="2196"/>
          </a:xfrm>
        </p:grpSpPr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1824" y="1008"/>
              <a:ext cx="9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u="sng">
                  <a:solidFill>
                    <a:schemeClr val="accent2"/>
                  </a:solidFill>
                </a:rPr>
                <a:t>PC label</a:t>
              </a:r>
              <a:r>
                <a:rPr lang="en-US" altLang="en-US" sz="2800">
                  <a:solidFill>
                    <a:schemeClr val="accent2"/>
                  </a:solidFill>
                </a:rPr>
                <a:t>                    </a:t>
              </a:r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979" y="1536"/>
              <a:ext cx="1878" cy="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          {}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{}</a:t>
              </a:r>
              <a:r>
                <a:rPr lang="en-US" altLang="en-US" b="1">
                  <a:solidFill>
                    <a:schemeClr val="accent2"/>
                  </a:solidFill>
                  <a:sym typeface="Symbol" panose="05050102010706020507" pitchFamily="18" charset="2"/>
                </a:rPr>
                <a:t></a:t>
              </a:r>
              <a:r>
                <a:rPr lang="en-US" altLang="en-US">
                  <a:solidFill>
                    <a:schemeClr val="accent2"/>
                  </a:solidFill>
                </a:rPr>
                <a:t>{Alice:}={Alice:}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{}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>
              <a:off x="2784" y="16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auto">
            <a:xfrm>
              <a:off x="2784" y="216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>
              <a:off x="2784" y="283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10160" y="1143000"/>
            <a:ext cx="156368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/>
              <a:t>[</a:t>
            </a:r>
            <a:r>
              <a:rPr lang="en-US" altLang="en-US" sz="2000" dirty="0" err="1"/>
              <a:t>Zdancewic</a:t>
            </a:r>
            <a:r>
              <a:rPr lang="en-US" altLang="en-US" sz="2000" dirty="0"/>
              <a:t>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</a:t>
            </a:r>
            <a:r>
              <a:rPr lang="en-US" sz="2000" dirty="0" err="1" smtClean="0">
                <a:latin typeface="Helvetica"/>
                <a:cs typeface="Helvetica"/>
              </a:rPr>
              <a:t>Vitaly</a:t>
            </a:r>
            <a:r>
              <a:rPr lang="en-US" sz="2000" dirty="0" smtClean="0">
                <a:latin typeface="Helvetica"/>
                <a:cs typeface="Helvetica"/>
              </a:rPr>
              <a:t> </a:t>
            </a:r>
            <a:r>
              <a:rPr lang="en-US" sz="2000" dirty="0" err="1" smtClean="0">
                <a:latin typeface="Helvetica"/>
                <a:cs typeface="Helvetica"/>
              </a:rPr>
              <a:t>Schmatikov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97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371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Part Two: Formalizing the Security Lattice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 descr="Image result for cat latt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612775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4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Lattice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i="1" dirty="0" smtClean="0"/>
                  <a:t>security lattice</a:t>
                </a:r>
                <a:r>
                  <a:rPr lang="en-US" dirty="0" smtClean="0"/>
                  <a:t> is a five-tuple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≤, ⊔, ⊓, ⊥)</m:t>
                    </m:r>
                  </m:oMath>
                </a14:m>
                <a:r>
                  <a:rPr lang="en-US" dirty="0" smtClean="0"/>
                  <a:t> where: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r>
                  <a:rPr lang="en-US" dirty="0" smtClean="0"/>
                  <a:t> is a set of security classes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i="1" dirty="0" smtClean="0"/>
                  <a:t>partial order</a:t>
                </a:r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i="1" dirty="0" smtClean="0"/>
                  <a:t>least upper bound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i="1" dirty="0" smtClean="0"/>
                  <a:t>greatest lower bound </a:t>
                </a:r>
                <a:r>
                  <a:rPr lang="en-US" i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 smtClean="0"/>
                  <a:t> is the least element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2658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Lattice for Secrecy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991255"/>
                <a:ext cx="8229600" cy="16151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Policy: no high-security flows to low-variables.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800" dirty="0" smtClean="0"/>
                  <a:t> is “high”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/>
                  <a:t> is “low”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¬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sz="280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991255"/>
                <a:ext cx="8229600" cy="1615190"/>
              </a:xfrm>
              <a:blipFill>
                <a:blip r:embed="rId2"/>
                <a:stretch>
                  <a:fillRect l="-1481" t="-4151" b="-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02177" y="1723869"/>
                <a:ext cx="5246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</m:oMath>
                  </m:oMathPara>
                </a14:m>
                <a:endParaRPr lang="en-US" sz="32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77" y="1723869"/>
                <a:ext cx="5246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6" idx="2"/>
          </p:cNvCxnSpPr>
          <p:nvPr/>
        </p:nvCxnSpPr>
        <p:spPr>
          <a:xfrm>
            <a:off x="4564505" y="2308644"/>
            <a:ext cx="17774" cy="936001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24662" y="3256735"/>
                <a:ext cx="5246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cs typeface="Helvetica"/>
                        </a:rPr>
                        <m:t>𝐿</m:t>
                      </m:r>
                    </m:oMath>
                  </m:oMathPara>
                </a14:m>
                <a:endParaRPr lang="en-US" sz="32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662" y="3256735"/>
                <a:ext cx="52465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462118" y="5677485"/>
                <a:ext cx="8229600" cy="531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 smtClean="0"/>
                  <a:t>The partial order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 smtClean="0"/>
                  <a:t> means “can flow to.” 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8" y="5677485"/>
                <a:ext cx="8229600" cy="531586"/>
              </a:xfrm>
              <a:prstGeom prst="rect">
                <a:avLst/>
              </a:prstGeom>
              <a:blipFill>
                <a:blip r:embed="rId5"/>
                <a:stretch>
                  <a:fillRect l="-1556" t="-11364" b="-28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8276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Secrecy and Integrity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306530"/>
                <a:ext cx="8229600" cy="204982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Policy: no high flows to low</a:t>
                </a:r>
                <a:r>
                  <a:rPr lang="en-US" smtClean="0"/>
                  <a:t>, </a:t>
                </a:r>
                <a:r>
                  <a:rPr lang="en-US" smtClean="0"/>
                  <a:t>no untrusted </a:t>
                </a:r>
                <a:r>
                  <a:rPr lang="en-US" dirty="0" smtClean="0"/>
                  <a:t>flows </a:t>
                </a:r>
                <a:r>
                  <a:rPr lang="en-US" smtClean="0"/>
                  <a:t>to </a:t>
                </a:r>
                <a:r>
                  <a:rPr lang="en-US" smtClean="0"/>
                  <a:t>trusted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“</a:t>
                </a:r>
                <a:r>
                  <a:rPr lang="en-US" dirty="0" smtClean="0"/>
                  <a:t>high,”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“</a:t>
                </a:r>
                <a:r>
                  <a:rPr lang="en-US" dirty="0" smtClean="0"/>
                  <a:t>low,”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dirty="0" smtClean="0"/>
                  <a:t>“untrusted,”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dirty="0" smtClean="0"/>
                  <a:t>“trusted”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306530"/>
                <a:ext cx="8229600" cy="2049820"/>
              </a:xfrm>
              <a:blipFill>
                <a:blip r:embed="rId2"/>
                <a:stretch>
                  <a:fillRect l="-1407" t="-6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02176" y="1723869"/>
                <a:ext cx="7417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cs typeface="Helvetica"/>
                        </a:rPr>
                        <m:t>𝑈</m:t>
                      </m:r>
                    </m:oMath>
                  </m:oMathPara>
                </a14:m>
                <a:endParaRPr lang="en-US" sz="32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76" y="1723869"/>
                <a:ext cx="7417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92346" y="3439599"/>
                <a:ext cx="7417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Helvetica"/>
                        </a:rPr>
                        <m:t>𝐿𝑇</m:t>
                      </m:r>
                    </m:oMath>
                  </m:oMathPara>
                </a14:m>
                <a:endParaRPr lang="en-US" sz="32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346" y="3439599"/>
                <a:ext cx="74177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30459" y="2544586"/>
                <a:ext cx="7417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  <a:cs typeface="Helvetica"/>
                        </a:rPr>
                        <m:t>𝐿𝑈</m:t>
                      </m:r>
                    </m:oMath>
                  </m:oMathPara>
                </a14:m>
                <a:endParaRPr lang="en-US" sz="32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459" y="2544586"/>
                <a:ext cx="74177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8136" y="2544585"/>
                <a:ext cx="7417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Helvetica"/>
                        </a:rPr>
                        <m:t>𝐻𝑇</m:t>
                      </m:r>
                    </m:oMath>
                  </m:oMathPara>
                </a14:m>
                <a:endParaRPr lang="en-US" sz="32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136" y="2544585"/>
                <a:ext cx="74177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H="1">
            <a:off x="3906430" y="2269113"/>
            <a:ext cx="514960" cy="36395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70273" y="2269113"/>
            <a:ext cx="547863" cy="343443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906430" y="3049184"/>
            <a:ext cx="514960" cy="41092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903176" y="3098295"/>
            <a:ext cx="514960" cy="36395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5402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371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Part Three: A Type System for Information Flow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18</a:t>
            </a:fld>
            <a:endParaRPr lang="en-US"/>
          </a:p>
        </p:txBody>
      </p:sp>
      <p:pic>
        <p:nvPicPr>
          <p:cNvPr id="3076" name="Picture 4" descr="Image result for cats whisp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704" y="612775"/>
            <a:ext cx="639756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5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for why we need more than access control.</a:t>
            </a:r>
          </a:p>
          <a:p>
            <a:r>
              <a:rPr lang="en-US" dirty="0" smtClean="0"/>
              <a:t>Process-based decentralized information flow control.</a:t>
            </a:r>
          </a:p>
          <a:p>
            <a:r>
              <a:rPr lang="en-US" dirty="0" smtClean="0"/>
              <a:t>How we can make reference monitors for information flow, even though it’s not a safety property.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8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Imperative Language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4730"/>
                <a:ext cx="8229600" cy="159774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 smtClean="0">
                    <a:latin typeface="+mj-lt"/>
                  </a:rPr>
                  <a:t>Arithmetic expressions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𝐴𝐸𝑥𝑝</m:t>
                    </m:r>
                  </m:oMath>
                </a14:m>
                <a:r>
                  <a:rPr lang="en-US" sz="2800" dirty="0" smtClean="0"/>
                  <a:t> ::=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800" b="1" dirty="0" smtClean="0">
                    <a:latin typeface="Cambria Math" panose="02040503050406030204" pitchFamily="18" charset="0"/>
                  </a:rPr>
                  <a:t>Var</a:t>
                </a:r>
                <a:endParaRPr lang="en-US" sz="28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0" dirty="0" smtClean="0"/>
                  <a:t>                   |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4730"/>
                <a:ext cx="8229600" cy="1597743"/>
              </a:xfrm>
              <a:blipFill>
                <a:blip r:embed="rId2"/>
                <a:stretch>
                  <a:fillRect l="-1481" t="-4198" b="-7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62117" y="3057633"/>
                <a:ext cx="8229600" cy="12855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800" b="1" dirty="0" smtClean="0">
                    <a:latin typeface="+mj-lt"/>
                  </a:rPr>
                  <a:t>Boolean expressions</a:t>
                </a:r>
              </a:p>
              <a:p>
                <a:pPr marL="0" indent="0">
                  <a:buFont typeface="Wingdings" charset="2"/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𝐵𝐸𝑥𝑝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::=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7" y="3057633"/>
                <a:ext cx="8229600" cy="1285564"/>
              </a:xfrm>
              <a:prstGeom prst="rect">
                <a:avLst/>
              </a:prstGeom>
              <a:blipFill>
                <a:blip r:embed="rId3"/>
                <a:stretch>
                  <a:fillRect l="-1556" t="-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67036" y="4308990"/>
                <a:ext cx="8229600" cy="2386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800" b="1" dirty="0" smtClean="0">
                    <a:latin typeface="+mj-lt"/>
                  </a:rPr>
                  <a:t>Commands</a:t>
                </a:r>
              </a:p>
              <a:p>
                <a:pPr marL="0" indent="0">
                  <a:buFont typeface="Wingdings" charset="2"/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𝐶𝑜𝑚</m:t>
                    </m:r>
                  </m:oMath>
                </a14:m>
                <a:r>
                  <a:rPr lang="en-US" sz="2800" dirty="0" smtClean="0"/>
                  <a:t>    ::=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𝐬𝐤𝐢𝐩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charset="2"/>
                  <a:buNone/>
                </a:pPr>
                <a:r>
                  <a:rPr lang="en-US" sz="2800" b="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𝐭𝐡𝐞𝐧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𝐞𝐥𝐬𝐞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𝐰𝐡𝐢𝐥𝐞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𝐝𝐨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36" y="4308990"/>
                <a:ext cx="8229600" cy="2386780"/>
              </a:xfrm>
              <a:prstGeom prst="rect">
                <a:avLst/>
              </a:prstGeom>
              <a:blipFill>
                <a:blip r:embed="rId4"/>
                <a:stretch>
                  <a:fillRect l="-1556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8131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268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States are mappings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𝐕𝐚𝐫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26806"/>
              </a:xfrm>
              <a:blipFill>
                <a:blip r:embed="rId2"/>
                <a:stretch>
                  <a:fillRect l="-1481" t="-1078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76865" y="2283543"/>
                <a:ext cx="8229600" cy="9611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800" dirty="0" smtClean="0"/>
                  <a:t>Expression evaluation happens with the </a:t>
                </a:r>
                <a:r>
                  <a:rPr lang="en-US" sz="2800" i="1" dirty="0" smtClean="0"/>
                  <a:t>big-step relation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65" y="2283543"/>
                <a:ext cx="8229600" cy="961102"/>
              </a:xfrm>
              <a:prstGeom prst="rect">
                <a:avLst/>
              </a:prstGeom>
              <a:blipFill>
                <a:blip r:embed="rId3"/>
                <a:stretch>
                  <a:fillRect l="-1481" t="-7006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61884" y="3849329"/>
                <a:ext cx="2020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84" y="3849329"/>
                <a:ext cx="20205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1342103" y="3849329"/>
            <a:ext cx="1430594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96344" y="3854249"/>
                <a:ext cx="22810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344" y="3854249"/>
                <a:ext cx="22810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5324163" y="3854249"/>
            <a:ext cx="1932038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61420" y="5185257"/>
                <a:ext cx="46211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1" i="0" smtClean="0">
                              <a:latin typeface="Cambria Math" panose="02040503050406030204" pitchFamily="18" charset="0"/>
                              <a:cs typeface="Helvetica"/>
                            </a:rPr>
                            <m:t>𝐨𝐩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20" y="5185257"/>
                <a:ext cx="462115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1061884" y="5185257"/>
            <a:ext cx="6695768" cy="1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37419" y="4659233"/>
                <a:ext cx="73004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Helvetica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Helvetica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Helvetica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Helvetica"/>
                      </a:rPr>
                      <m:t>⇓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Helvetica"/>
                    <a:cs typeface="Helvetica"/>
                  </a:rPr>
                  <a:t> 		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800" i="1">
                            <a:latin typeface="Cambria Math" panose="02040503050406030204" pitchFamily="18" charset="0"/>
                            <a:cs typeface="Helvetica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Helvetica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Helvetica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Helvetica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Helvetica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Helvetica"/>
                      </a:rPr>
                      <m:t>⇓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Helvetica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Helvetica"/>
                    <a:cs typeface="Helvetica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Helvetica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Helvetica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1</m:t>
                        </m:r>
                      </m:sub>
                    </m:sSub>
                    <m:r>
                      <a:rPr lang="en-US" sz="2800" b="1" i="0" smtClean="0">
                        <a:latin typeface="Cambria Math" panose="02040503050406030204" pitchFamily="18" charset="0"/>
                        <a:cs typeface="Helvetica"/>
                      </a:rPr>
                      <m:t>𝐨𝐩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cs typeface="Helvetica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" y="4659233"/>
                <a:ext cx="730045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2346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0" grpId="0"/>
      <p:bldP spid="15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2214"/>
                <a:ext cx="8229600" cy="5223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Big-step relation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⇓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2214"/>
                <a:ext cx="8229600" cy="522309"/>
              </a:xfrm>
              <a:blipFill>
                <a:blip r:embed="rId2"/>
                <a:stretch>
                  <a:fillRect l="-1481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2568895" y="2079524"/>
                <a:ext cx="3667431" cy="884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895" y="2079524"/>
                <a:ext cx="3667431" cy="8849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1320210" y="2965687"/>
                <a:ext cx="2330244" cy="884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𝐬𝐤𝐢𝐩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10" y="2965687"/>
                <a:ext cx="2330244" cy="8849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5412650" y="2962961"/>
                <a:ext cx="3581618" cy="884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0" y="2962961"/>
                <a:ext cx="3581618" cy="8849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162239" y="3929249"/>
                <a:ext cx="3392124" cy="884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⇓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𝐭𝐡𝐞𝐧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9" y="3929249"/>
                <a:ext cx="3392124" cy="8849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5316785" y="3921399"/>
                <a:ext cx="3773347" cy="884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𝐭𝐡𝐞𝐧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785" y="3921399"/>
                <a:ext cx="3773347" cy="8849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791504" y="4889153"/>
                <a:ext cx="2863868" cy="884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𝐰𝐡𝐢𝐥𝐞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𝐝𝐨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04" y="4889153"/>
                <a:ext cx="2863868" cy="8849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3537377" y="4879837"/>
                <a:ext cx="5397899" cy="884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𝑤h𝑖𝑙𝑒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𝐰𝐡𝐢𝐥𝐞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𝐝𝐨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377" y="4879837"/>
                <a:ext cx="5397899" cy="8849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46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Type Environment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60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≤, ⊔, ⊓, ⊥)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be a security lattice. A </a:t>
                </a:r>
                <a:r>
                  <a:rPr lang="en-US" i="1" dirty="0" smtClean="0"/>
                  <a:t>type environment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𝐕𝐚𝐫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r>
                  <a:rPr lang="en-US" dirty="0" smtClean="0"/>
                  <a:t> for a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maps each variable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to a label.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600200"/>
              </a:xfrm>
              <a:blipFill>
                <a:blip r:embed="rId3"/>
                <a:stretch>
                  <a:fillRect l="-1852" t="-4962" r="-1556" b="-9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62120" y="3168445"/>
                <a:ext cx="8229600" cy="1130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Additionally,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 smtClean="0"/>
                  <a:t> contains an additional mapping for the program counter label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𝐩𝐜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20" y="3168445"/>
                <a:ext cx="8229600" cy="1130504"/>
              </a:xfrm>
              <a:prstGeom prst="rect">
                <a:avLst/>
              </a:prstGeom>
              <a:blipFill>
                <a:blip r:embed="rId4"/>
                <a:stretch>
                  <a:fillRect l="-1926" t="-7027" b="-1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81785" y="4367978"/>
                <a:ext cx="8229600" cy="17378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:ℓ</m:t>
                    </m:r>
                  </m:oMath>
                </a14:m>
                <a:r>
                  <a:rPr lang="en-US" dirty="0" smtClean="0"/>
                  <a:t> means expression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has label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/>
                  <a:t> 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means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is well-typed </a:t>
                </a:r>
                <a:r>
                  <a:rPr lang="en-US" dirty="0"/>
                  <a:t>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Environment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∷ℓ</m:t>
                        </m:r>
                      </m:e>
                    </m:d>
                  </m:oMath>
                </a14:m>
                <a:r>
                  <a:rPr lang="en-US" dirty="0" smtClean="0"/>
                  <a:t> gives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/>
                  <a:t>, preserves rest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5" y="4367978"/>
                <a:ext cx="8229600" cy="1737853"/>
              </a:xfrm>
              <a:prstGeom prst="rect">
                <a:avLst/>
              </a:prstGeom>
              <a:blipFill>
                <a:blip r:embed="rId5"/>
                <a:stretch>
                  <a:fillRect l="-1185" t="-5614" b="-9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404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Noninterference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9246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State Equivalence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Two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 smtClean="0"/>
                  <a:t>-equivalent to an observer of class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ℓ∈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r>
                  <a:rPr lang="en-US" sz="2400" dirty="0" smtClean="0"/>
                  <a:t> 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400" dirty="0" smtClean="0"/>
                  <a:t>, written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if and only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𝐕𝐚𝐫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≤ℓ⇒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924664"/>
              </a:xfrm>
              <a:blipFill>
                <a:blip r:embed="rId2"/>
                <a:stretch>
                  <a:fillRect l="-111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47367" y="3832120"/>
                <a:ext cx="8229600" cy="19246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400" b="1" dirty="0" smtClean="0"/>
                  <a:t>Noninterference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A program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 smtClean="0"/>
                  <a:t> satisfies noninterference at class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 smtClean="0"/>
                  <a:t> 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 smtClean="0"/>
                  <a:t>-equivalent initial states lead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/>
                  <a:t>-equivalent</a:t>
                </a:r>
                <a:r>
                  <a:rPr lang="en-US" sz="2400" dirty="0" smtClean="0"/>
                  <a:t> final states: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⇓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⇓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67" y="3832120"/>
                <a:ext cx="8229600" cy="1924664"/>
              </a:xfrm>
              <a:prstGeom prst="rect">
                <a:avLst/>
              </a:prstGeom>
              <a:blipFill>
                <a:blip r:embed="rId3"/>
                <a:stretch>
                  <a:fillRect l="-111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079523" y="5043948"/>
            <a:ext cx="943896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7968" y="5506099"/>
            <a:ext cx="222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Helvetica"/>
                <a:cs typeface="Helvetica"/>
              </a:rPr>
              <a:t>Initial states are state equivalent</a:t>
            </a:r>
            <a:endParaRPr lang="en-US" sz="2000" dirty="0">
              <a:solidFill>
                <a:srgbClr val="0070C0"/>
              </a:solidFill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62919" y="5048864"/>
            <a:ext cx="1233946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21364" y="5511015"/>
            <a:ext cx="222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Helvetica"/>
                <a:cs typeface="Helvetica"/>
              </a:rPr>
              <a:t>Final states are state equivalent</a:t>
            </a:r>
            <a:endParaRPr lang="en-US" sz="2000" dirty="0">
              <a:solidFill>
                <a:srgbClr val="0070C0"/>
              </a:solidFill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28103" y="2394192"/>
            <a:ext cx="1356851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93025" y="1434870"/>
                <a:ext cx="2227006" cy="735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70C0"/>
                    </a:solidFill>
                    <a:latin typeface="Helvetica"/>
                    <a:cs typeface="Helvetica"/>
                  </a:rPr>
                  <a:t>Abbreviated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  <m:t>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  <m:t>ℓ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0070C0"/>
                  </a:solidFill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025" y="1434870"/>
                <a:ext cx="2227006" cy="735394"/>
              </a:xfrm>
              <a:prstGeom prst="rect">
                <a:avLst/>
              </a:prstGeom>
              <a:blipFill>
                <a:blip r:embed="rId4"/>
                <a:stretch>
                  <a:fillRect t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10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 animBg="1"/>
      <p:bldP spid="9" grpId="0"/>
      <p:bldP spid="10" grpId="0" animBg="1"/>
      <p:bldP spid="11" grpId="0"/>
      <p:bldP spid="13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Rules: Expressions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0545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Var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		</a:t>
                </a:r>
                <a:r>
                  <a:rPr lang="en-US" sz="2400" dirty="0" err="1" smtClean="0"/>
                  <a:t>Int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:⊥</m:t>
                        </m:r>
                      </m:den>
                    </m:f>
                  </m:oMath>
                </a14:m>
                <a:r>
                  <a:rPr lang="en-US" dirty="0" smtClean="0"/>
                  <a:t>		</a:t>
                </a:r>
                <a:r>
                  <a:rPr lang="en-US" sz="2400" dirty="0" smtClean="0"/>
                  <a:t>True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:⊥</m:t>
                        </m:r>
                      </m:den>
                    </m:f>
                  </m:oMath>
                </a14:m>
                <a:r>
                  <a:rPr lang="en-US" dirty="0" smtClean="0"/>
                  <a:t>	</a:t>
                </a:r>
                <a:r>
                  <a:rPr lang="en-US" sz="2400" dirty="0" smtClean="0"/>
                  <a:t>False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:⊥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054510"/>
              </a:xfrm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62117" y="2652255"/>
                <a:ext cx="8229600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charset="2"/>
                  <a:buNone/>
                </a:pPr>
                <a:r>
                  <a:rPr lang="en-US" sz="2400" dirty="0" smtClean="0"/>
                  <a:t>Bin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7" y="2652255"/>
                <a:ext cx="8229600" cy="1054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57200" y="3792585"/>
            <a:ext cx="8234517" cy="22984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800" b="1" dirty="0" smtClean="0"/>
              <a:t>Example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642421" y="3972031"/>
                <a:ext cx="3492908" cy="574473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5≤6+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421" y="3972031"/>
                <a:ext cx="3492908" cy="5744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94771" y="5595939"/>
                <a:ext cx="37036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⊢5≤6+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 smtClean="0"/>
                  <a:t>     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771" y="5595939"/>
                <a:ext cx="3703680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666750" y="5642435"/>
            <a:ext cx="7315200" cy="0"/>
          </a:xfrm>
          <a:prstGeom prst="line">
            <a:avLst/>
          </a:prstGeom>
          <a:ln w="12700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81949" y="5393000"/>
            <a:ext cx="70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Bin</a:t>
            </a:r>
            <a:endParaRPr lang="en-US" sz="2400" dirty="0">
              <a:latin typeface="Helvetica"/>
              <a:cs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73020" y="4919145"/>
                <a:ext cx="1569660" cy="649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400" dirty="0" smtClean="0"/>
                  <a:t>Int</a:t>
                </a:r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0" y="4919145"/>
                <a:ext cx="1569660" cy="649665"/>
              </a:xfrm>
              <a:prstGeom prst="rect">
                <a:avLst/>
              </a:prstGeom>
              <a:blipFill>
                <a:blip r:embed="rId6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58965" y="5014735"/>
                <a:ext cx="5161961" cy="541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                  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den>
                    </m:f>
                  </m:oMath>
                </a14:m>
                <a:r>
                  <a:rPr lang="en-US" sz="2400" dirty="0" smtClean="0"/>
                  <a:t>Bin	</a:t>
                </a:r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965" y="5014735"/>
                <a:ext cx="5161961" cy="541880"/>
              </a:xfrm>
              <a:prstGeom prst="rect">
                <a:avLst/>
              </a:prstGeom>
              <a:blipFill>
                <a:blip r:embed="rId7"/>
                <a:stretch>
                  <a:fillRect t="-8989"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379554" y="4599567"/>
                <a:ext cx="1569660" cy="649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400" dirty="0" smtClean="0"/>
                  <a:t>Int</a:t>
                </a:r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54" y="4599567"/>
                <a:ext cx="1569660" cy="649665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42415" y="4604486"/>
                <a:ext cx="1569660" cy="649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r>
                  <a:rPr lang="en-US" sz="2400" dirty="0" smtClean="0"/>
                  <a:t>Var</a:t>
                </a:r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415" y="4604486"/>
                <a:ext cx="1569660" cy="649345"/>
              </a:xfrm>
              <a:prstGeom prst="rect">
                <a:avLst/>
              </a:prstGeom>
              <a:blipFill>
                <a:blip r:embed="rId9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51871" y="5270927"/>
                <a:ext cx="272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</m:oMath>
                  </m:oMathPara>
                </a14:m>
                <a:endParaRPr lang="en-US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71" y="5270927"/>
                <a:ext cx="272838" cy="369332"/>
              </a:xfrm>
              <a:prstGeom prst="rect">
                <a:avLst/>
              </a:prstGeom>
              <a:blipFill>
                <a:blip r:embed="rId10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81601" y="5615053"/>
                <a:ext cx="422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</m:oMath>
                  </m:oMathPara>
                </a14:m>
                <a:endParaRPr lang="en-US" sz="24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1" y="5615053"/>
                <a:ext cx="422785" cy="461665"/>
              </a:xfrm>
              <a:prstGeom prst="rect">
                <a:avLst/>
              </a:prstGeom>
              <a:blipFill>
                <a:blip r:embed="rId11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7042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9" grpId="0" animBg="1"/>
      <p:bldP spid="10" grpId="0"/>
      <p:bldP spid="13" grpId="0"/>
      <p:bldP spid="14" grpId="0"/>
      <p:bldP spid="15" grpId="0"/>
      <p:bldP spid="16" grpId="0"/>
      <p:bldP spid="18" grpId="0"/>
      <p:bldP spid="19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Rules: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4969" y="1600201"/>
                <a:ext cx="2438400" cy="10545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Skip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𝐬𝐤𝐢𝐩</m:t>
                        </m:r>
                      </m:den>
                    </m:f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969" y="1600201"/>
                <a:ext cx="2438400" cy="1054510"/>
              </a:xfrm>
              <a:blipFill>
                <a:blip r:embed="rId2"/>
                <a:stretch>
                  <a:fillRect l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630979" y="1678863"/>
                <a:ext cx="4227873" cy="1270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400" dirty="0" smtClean="0"/>
                  <a:t>Asgn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:ℓ    ℓ⊔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𝐩𝐜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979" y="1678863"/>
                <a:ext cx="4227873" cy="1270814"/>
              </a:xfrm>
              <a:prstGeom prst="rect">
                <a:avLst/>
              </a:prstGeom>
              <a:blipFill>
                <a:blip r:embed="rId3"/>
                <a:stretch>
                  <a:fillRect l="-2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329381" y="2622753"/>
                <a:ext cx="3195483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400" dirty="0" smtClean="0"/>
                  <a:t>Comp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1" y="2622753"/>
                <a:ext cx="3195483" cy="1054510"/>
              </a:xfrm>
              <a:prstGeom prst="rect">
                <a:avLst/>
              </a:prstGeom>
              <a:blipFill>
                <a:blip r:embed="rId4"/>
                <a:stretch>
                  <a:fillRect l="-2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3215148" y="2553928"/>
                <a:ext cx="5914103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400" dirty="0" smtClean="0"/>
                  <a:t>While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:ℓ   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𝐩𝐜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⊔ℓ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∷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𝐰𝐡𝐢𝐥𝐞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𝐝𝐨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148" y="2553928"/>
                <a:ext cx="5914103" cy="1054510"/>
              </a:xfrm>
              <a:prstGeom prst="rect">
                <a:avLst/>
              </a:prstGeom>
              <a:blipFill>
                <a:blip r:embed="rId5"/>
                <a:stretch>
                  <a:fillRect l="-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017639" y="3798833"/>
                <a:ext cx="7506929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400" dirty="0" smtClean="0"/>
                  <a:t>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:ℓ  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⊔ℓ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∷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∷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𝐭𝐡𝐞𝐧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39" y="3798833"/>
                <a:ext cx="7506929" cy="1054510"/>
              </a:xfrm>
              <a:prstGeom prst="rect">
                <a:avLst/>
              </a:prstGeom>
              <a:blipFill>
                <a:blip r:embed="rId6"/>
                <a:stretch>
                  <a:fillRect l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4910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3628101"/>
            <a:ext cx="8234517" cy="2654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800" b="1" dirty="0" smtClean="0"/>
              <a:t>Command Typing Rules</a:t>
            </a:r>
            <a:endParaRPr lang="en-US" sz="2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Typing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13728" y="4143114"/>
                <a:ext cx="2438400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1800" dirty="0" smtClean="0"/>
                  <a:t>Skip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1" smtClean="0">
                            <a:latin typeface="Cambria Math" panose="02040503050406030204" pitchFamily="18" charset="0"/>
                          </a:rPr>
                          <m:t>𝐬𝐤𝐢𝐩</m:t>
                        </m:r>
                      </m:den>
                    </m:f>
                  </m:oMath>
                </a14:m>
                <a:r>
                  <a:rPr lang="en-US" sz="2400" dirty="0" smtClean="0"/>
                  <a:t>	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28" y="4143114"/>
                <a:ext cx="2438400" cy="1054510"/>
              </a:xfrm>
              <a:prstGeom prst="rect">
                <a:avLst/>
              </a:prstGeo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5429843" y="4201233"/>
                <a:ext cx="3318402" cy="1270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1800" dirty="0" smtClean="0"/>
                  <a:t>Asgn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:ℓ    ℓ⊔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𝐩𝐜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400" dirty="0" smtClean="0"/>
                  <a:t>	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843" y="4201233"/>
                <a:ext cx="3318402" cy="1270814"/>
              </a:xfrm>
              <a:prstGeom prst="rect">
                <a:avLst/>
              </a:prstGeom>
              <a:blipFill>
                <a:blip r:embed="rId3"/>
                <a:stretch>
                  <a:fillRect l="-1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501426" y="4835102"/>
                <a:ext cx="3195483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1800" dirty="0" smtClean="0"/>
                  <a:t>Comp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	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26" y="4835102"/>
                <a:ext cx="3195483" cy="1054510"/>
              </a:xfrm>
              <a:prstGeom prst="rect">
                <a:avLst/>
              </a:prstGeom>
              <a:blipFill>
                <a:blip r:embed="rId4"/>
                <a:stretch>
                  <a:fillRect l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422084" y="4785919"/>
                <a:ext cx="4353210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1800" dirty="0" smtClean="0"/>
                  <a:t>While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:ℓ   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𝐩𝐜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⊔ℓ 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∷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𝐰𝐡𝐢𝐥𝐞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𝐝𝐨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2400" dirty="0" smtClean="0"/>
                  <a:t>	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084" y="4785919"/>
                <a:ext cx="4353210" cy="1054510"/>
              </a:xfrm>
              <a:prstGeom prst="rect">
                <a:avLst/>
              </a:prstGeom>
              <a:blipFill>
                <a:blip r:embed="rId5"/>
                <a:stretch>
                  <a:fillRect l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2018063" y="5482806"/>
                <a:ext cx="5324167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1800" dirty="0" smtClean="0"/>
                  <a:t>If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:ℓ  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𝑝𝑐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⊔ℓ  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∷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∷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_2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𝐭𝐡𝐞𝐧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	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063" y="5482806"/>
                <a:ext cx="5324167" cy="1054510"/>
              </a:xfrm>
              <a:prstGeom prst="rect">
                <a:avLst/>
              </a:prstGeom>
              <a:blipFill>
                <a:blip r:embed="rId6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07842" y="1527460"/>
                <a:ext cx="4133231" cy="496597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42" y="1527460"/>
                <a:ext cx="4133231" cy="496597"/>
              </a:xfrm>
              <a:prstGeom prst="rect">
                <a:avLst/>
              </a:prstGeom>
              <a:blipFill>
                <a:blip r:embed="rId7"/>
                <a:stretch>
                  <a:fillRect b="-3614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2486" y="2765878"/>
                <a:ext cx="8275319" cy="747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>
                    <a:cs typeface="Helvetica"/>
                  </a:rPr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                                                                                                          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𝐢𝐟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𝐭𝐡𝐞𝐧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≔1 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𝐞𝐥𝐬𝐞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≔2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6" y="2765878"/>
                <a:ext cx="8275319" cy="747449"/>
              </a:xfrm>
              <a:prstGeom prst="rect">
                <a:avLst/>
              </a:prstGeom>
              <a:blipFill>
                <a:blip r:embed="rId8"/>
                <a:stretch>
                  <a:fillRect l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4887" y="2313594"/>
                <a:ext cx="2048314" cy="745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cs typeface="Helvetica"/>
                  </a:rPr>
                  <a:t>Bin</a:t>
                </a:r>
                <a:r>
                  <a:rPr lang="en-US" sz="2400" b="0" dirty="0" smtClean="0">
                    <a:cs typeface="Helvetic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…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: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𝐻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87" y="2313594"/>
                <a:ext cx="2048314" cy="745397"/>
              </a:xfrm>
              <a:prstGeom prst="rect">
                <a:avLst/>
              </a:prstGeom>
              <a:blipFill>
                <a:blip r:embed="rId9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43201" y="2613764"/>
                <a:ext cx="2197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Helvetica"/>
                        </a:rPr>
                        <m:t>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𝑝𝑐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</m:oMath>
                  </m:oMathPara>
                </a14:m>
                <a:endParaRPr lang="en-US" sz="24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1" y="2613764"/>
                <a:ext cx="2197509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91515" y="2318509"/>
                <a:ext cx="3900201" cy="75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cs typeface="Helvetica"/>
                  </a:rPr>
                  <a:t>Asgn</a:t>
                </a:r>
                <a:r>
                  <a:rPr lang="en-US" sz="2400" b="0" dirty="0" smtClean="0">
                    <a:cs typeface="Helvetic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                               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,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𝐩𝐜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𝐻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≔1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15" y="2318509"/>
                <a:ext cx="3900201" cy="751488"/>
              </a:xfrm>
              <a:prstGeom prst="rect">
                <a:avLst/>
              </a:prstGeom>
              <a:blipFill>
                <a:blip r:embed="rId11"/>
                <a:stretch>
                  <a:fillRect l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65973" y="1861629"/>
                <a:ext cx="2048314" cy="688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cs typeface="Helvetica"/>
                  </a:rPr>
                  <a:t>Int</a:t>
                </a:r>
                <a:r>
                  <a:rPr lang="en-US" sz="2400" b="0" dirty="0" smtClean="0">
                    <a:cs typeface="Helvetic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⊢1: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𝐿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973" y="1861629"/>
                <a:ext cx="2048314" cy="688650"/>
              </a:xfrm>
              <a:prstGeom prst="rect">
                <a:avLst/>
              </a:prstGeom>
              <a:blipFill>
                <a:blip r:embed="rId12"/>
                <a:stretch>
                  <a:fillRect l="-4464"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20296" y="2103112"/>
                <a:ext cx="2197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Helvetica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296" y="2103112"/>
                <a:ext cx="2197509" cy="461665"/>
              </a:xfrm>
              <a:prstGeom prst="rect">
                <a:avLst/>
              </a:prstGeom>
              <a:blipFill>
                <a:blip r:embed="rId1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58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6" grpId="0"/>
      <p:bldP spid="17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Typing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07842" y="1497961"/>
                <a:ext cx="4133231" cy="496597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42" y="1497961"/>
                <a:ext cx="4133231" cy="496597"/>
              </a:xfrm>
              <a:prstGeom prst="rect">
                <a:avLst/>
              </a:prstGeom>
              <a:blipFill>
                <a:blip r:embed="rId2"/>
                <a:stretch>
                  <a:fillRect b="-3614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2486" y="2765878"/>
                <a:ext cx="8275319" cy="747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>
                    <a:cs typeface="Helvetica"/>
                  </a:rPr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                                                                                                          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𝐢𝐟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𝐭𝐡𝐞𝐧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≔1 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𝐞𝐥𝐬𝐞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≔2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6" y="2765878"/>
                <a:ext cx="8275319" cy="747449"/>
              </a:xfrm>
              <a:prstGeom prst="rect">
                <a:avLst/>
              </a:prstGeom>
              <a:blipFill>
                <a:blip r:embed="rId3"/>
                <a:stretch>
                  <a:fillRect l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4887" y="2313594"/>
                <a:ext cx="2048314" cy="745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cs typeface="Helvetica"/>
                  </a:rPr>
                  <a:t>Bin</a:t>
                </a:r>
                <a:r>
                  <a:rPr lang="en-US" sz="2400" b="0" dirty="0" smtClean="0">
                    <a:cs typeface="Helvetic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…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: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𝐻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87" y="2313594"/>
                <a:ext cx="2048314" cy="745397"/>
              </a:xfrm>
              <a:prstGeom prst="rect">
                <a:avLst/>
              </a:prstGeom>
              <a:blipFill>
                <a:blip r:embed="rId4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43201" y="2613764"/>
                <a:ext cx="2197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Helvetica"/>
                        </a:rPr>
                        <m:t>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𝑝𝑐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</m:oMath>
                  </m:oMathPara>
                </a14:m>
                <a:endParaRPr lang="en-US" sz="24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1" y="2613764"/>
                <a:ext cx="2197509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91515" y="2318509"/>
                <a:ext cx="3900201" cy="75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cs typeface="Helvetica"/>
                  </a:rPr>
                  <a:t>Asgn</a:t>
                </a:r>
                <a:r>
                  <a:rPr lang="en-US" sz="2400" b="0" dirty="0" smtClean="0">
                    <a:cs typeface="Helvetic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                               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,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𝐩𝐜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𝐻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≔1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15" y="2318509"/>
                <a:ext cx="3900201" cy="751488"/>
              </a:xfrm>
              <a:prstGeom prst="rect">
                <a:avLst/>
              </a:prstGeom>
              <a:blipFill>
                <a:blip r:embed="rId6"/>
                <a:stretch>
                  <a:fillRect l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65973" y="1861629"/>
                <a:ext cx="2048314" cy="688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cs typeface="Helvetica"/>
                  </a:rPr>
                  <a:t>Int</a:t>
                </a:r>
                <a:r>
                  <a:rPr lang="en-US" sz="2400" b="0" dirty="0" smtClean="0">
                    <a:cs typeface="Helvetic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⊢1: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𝐿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973" y="1861629"/>
                <a:ext cx="2048314" cy="688650"/>
              </a:xfrm>
              <a:prstGeom prst="rect">
                <a:avLst/>
              </a:prstGeom>
              <a:blipFill>
                <a:blip r:embed="rId7"/>
                <a:stretch>
                  <a:fillRect l="-4464"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20296" y="2103112"/>
                <a:ext cx="2197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⊔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Γ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𝑜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296" y="2103112"/>
                <a:ext cx="2197509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2486" y="3805084"/>
                <a:ext cx="827531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Helvetica"/>
                    <a:cs typeface="Helvetica"/>
                  </a:rPr>
                  <a:t>Doesn’t work.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Helvetica"/>
                    <a:cs typeface="Helvetica"/>
                  </a:rPr>
                  <a:t>Guard raises the </a:t>
                </a:r>
                <a:r>
                  <a:rPr lang="en-US" sz="2400" b="1" dirty="0" smtClean="0">
                    <a:latin typeface="Helvetica"/>
                    <a:cs typeface="Helvetica"/>
                  </a:rPr>
                  <a:t>pc</a:t>
                </a:r>
                <a:r>
                  <a:rPr lang="en-US" sz="2400" dirty="0" smtClean="0">
                    <a:latin typeface="Helvetica"/>
                    <a:cs typeface="Helvetica"/>
                  </a:rPr>
                  <a:t> label and </a:t>
                </a:r>
                <a:r>
                  <a:rPr lang="en-US" sz="2400" dirty="0" err="1" smtClean="0">
                    <a:latin typeface="Helvetica"/>
                    <a:cs typeface="Helvetica"/>
                  </a:rPr>
                  <a:t>Asgn</a:t>
                </a:r>
                <a:r>
                  <a:rPr lang="en-US" sz="2400" dirty="0" smtClean="0">
                    <a:latin typeface="Helvetica"/>
                    <a:cs typeface="Helvetica"/>
                  </a:rPr>
                  <a:t> propagates 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Helvetica"/>
                    <a:cs typeface="Helvetica"/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cs typeface="Helvetica"/>
                      </a:rPr>
                      <m:t>𝐢𝐟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  <a:cs typeface="Helvetica"/>
                      </a:rPr>
                      <m:t>𝐭𝐡𝐞𝐧</m:t>
                    </m:r>
                    <m:r>
                      <a:rPr lang="en-US" sz="2400" b="1">
                        <a:latin typeface="Cambria Math" panose="02040503050406030204" pitchFamily="18" charset="0"/>
                        <a:cs typeface="Helvetica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𝑜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≔1 </m:t>
                    </m:r>
                    <m:r>
                      <a:rPr lang="en-US" sz="2400" b="1">
                        <a:latin typeface="Cambria Math" panose="02040503050406030204" pitchFamily="18" charset="0"/>
                        <a:cs typeface="Helvetica"/>
                      </a:rPr>
                      <m:t>𝐞𝐥𝐬𝐞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𝑜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≔1</m:t>
                    </m:r>
                  </m:oMath>
                </a14:m>
                <a:r>
                  <a:rPr lang="en-US" sz="2400" dirty="0" smtClean="0">
                    <a:latin typeface="Helvetica"/>
                    <a:cs typeface="Helvetica"/>
                  </a:rPr>
                  <a:t>?</a:t>
                </a:r>
                <a:endParaRPr lang="en-US" sz="24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6" y="3805084"/>
                <a:ext cx="8275319" cy="1200329"/>
              </a:xfrm>
              <a:prstGeom prst="rect">
                <a:avLst/>
              </a:prstGeom>
              <a:blipFill>
                <a:blip r:embed="rId9"/>
                <a:stretch>
                  <a:fillRect l="-1032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0827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371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Part Three: Proving Soundness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2" descr="Image result for cat sound aslee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539750"/>
            <a:ext cx="549453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31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DIFC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800" smtClean="0"/>
              <a:t>Model for controlling information flow in systems with </a:t>
            </a:r>
            <a:r>
              <a:rPr lang="en-US" sz="2800" i="1" smtClean="0"/>
              <a:t>mutual distrust</a:t>
            </a:r>
            <a:r>
              <a:rPr lang="en-US" sz="2800" smtClean="0"/>
              <a:t> and </a:t>
            </a:r>
            <a:r>
              <a:rPr lang="en-US" sz="2800" i="1" smtClean="0"/>
              <a:t>decentralized authority</a:t>
            </a:r>
            <a:r>
              <a:rPr lang="en-US" sz="2800" smtClean="0"/>
              <a:t>. Sensitive data is </a:t>
            </a:r>
            <a:r>
              <a:rPr lang="en-US" sz="2800" i="1" smtClean="0"/>
              <a:t>labelled</a:t>
            </a:r>
            <a:r>
              <a:rPr lang="en-US" sz="2800" smtClean="0"/>
              <a:t> and can be </a:t>
            </a:r>
            <a:r>
              <a:rPr lang="en-US" sz="2800" i="1" smtClean="0"/>
              <a:t>declassified</a:t>
            </a:r>
            <a:r>
              <a:rPr lang="en-US" sz="2800" smtClean="0"/>
              <a:t> in a decentralized way.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68411" y="3585365"/>
            <a:ext cx="1631092" cy="62322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Profile searches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2199503" y="3896977"/>
            <a:ext cx="379575" cy="4161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79077" y="3789724"/>
            <a:ext cx="1631092" cy="17052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pplication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4313095"/>
            <a:ext cx="1631092" cy="70021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4"/>
                </a:solidFill>
              </a:rPr>
              <a:t>Declassifier</a:t>
            </a:r>
            <a:endParaRPr lang="en-US" sz="2000" dirty="0">
              <a:solidFill>
                <a:schemeClr val="accent4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10169" y="4674803"/>
            <a:ext cx="36183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203729" y="4323600"/>
            <a:ext cx="302740" cy="1812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03729" y="4801395"/>
            <a:ext cx="302740" cy="20182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http://www.cs.cmu.edu/~mfredrik/images/mfredr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108" y="4914777"/>
            <a:ext cx="883783" cy="122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596866"/>
            <a:ext cx="2004520" cy="108772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68412" y="4792836"/>
            <a:ext cx="1631092" cy="62322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“Likes”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2199504" y="4792836"/>
            <a:ext cx="379572" cy="31161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62709" y="4208588"/>
            <a:ext cx="1636796" cy="3592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Label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8412" y="5430601"/>
            <a:ext cx="1631093" cy="3592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Label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3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type system is sound if whenever conditions 1-3 hold for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and type environment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has noninterference (i.e., the final states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for any starting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0" y="1157107"/>
            <a:ext cx="345112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 smtClean="0"/>
              <a:t>[</a:t>
            </a:r>
            <a:r>
              <a:rPr lang="en-US" altLang="en-US" sz="2000" dirty="0" err="1" smtClean="0"/>
              <a:t>Volpano</a:t>
            </a:r>
            <a:r>
              <a:rPr lang="en-US" altLang="en-US" sz="2000" dirty="0" smtClean="0"/>
              <a:t>, Smith, Irvine ‘96]</a:t>
            </a:r>
            <a:endParaRPr lang="en-US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062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Lemmas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0868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Lemma (Simple Security). </a:t>
                </a:r>
                <a:r>
                  <a:rPr lang="en-US" dirty="0" smtClean="0"/>
                  <a:t>Expressions never read variables above their typed class: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:ℓ</m:t>
                    </m:r>
                  </m:oMath>
                </a14:m>
                <a:r>
                  <a:rPr lang="en-US" b="1" dirty="0" smtClean="0"/>
                  <a:t>, </a:t>
                </a:r>
                <a:r>
                  <a:rPr lang="en-US" dirty="0" smtClean="0"/>
                  <a:t>then for every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appearing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≤ℓ.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086896"/>
              </a:xfrm>
              <a:blipFill>
                <a:blip r:embed="rId2"/>
                <a:stretch>
                  <a:fillRect l="-1852" t="-3801" b="-7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62117" y="3964858"/>
                <a:ext cx="8229600" cy="23914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 smtClean="0"/>
                  <a:t>Lemma (Confinement). </a:t>
                </a:r>
                <a:r>
                  <a:rPr lang="en-US" dirty="0" smtClean="0"/>
                  <a:t>Commands never write to variables below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𝐩𝐜</m:t>
                    </m:r>
                  </m:oMath>
                </a14:m>
                <a:r>
                  <a:rPr lang="en-US" dirty="0" smtClean="0"/>
                  <a:t>’s typed class: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, then for every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assigned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7" y="3964858"/>
                <a:ext cx="8229600" cy="2391491"/>
              </a:xfrm>
              <a:prstGeom prst="rect">
                <a:avLst/>
              </a:prstGeom>
              <a:blipFill>
                <a:blip r:embed="rId3"/>
                <a:stretch>
                  <a:fillRect l="-1926" t="-3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940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Simple 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57948"/>
                <a:ext cx="8229600" cy="336821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Proof by induction on the structure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:</a:t>
                </a:r>
              </a:p>
              <a:p>
                <a:r>
                  <a:rPr lang="en-US" sz="2800" dirty="0" smtClean="0"/>
                  <a:t>Base cases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m:rPr>
                        <m:nor/>
                      </m:rPr>
                      <a:rPr lang="en-US" sz="2800" dirty="0"/>
                      <m:t>and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a:rPr lang="en-US" sz="2800" b="1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sz="2800" dirty="0" smtClean="0"/>
                  <a:t> are trivial.</a:t>
                </a:r>
              </a:p>
              <a:p>
                <a:r>
                  <a:rPr lang="en-US" sz="2800" dirty="0" smtClean="0"/>
                  <a:t>Base case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:ℓ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   By </a:t>
                </a:r>
                <a:r>
                  <a:rPr lang="en-US" sz="2800" dirty="0" err="1" smtClean="0"/>
                  <a:t>Var</a:t>
                </a:r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=ℓ</m:t>
                    </m:r>
                  </m:oMath>
                </a14:m>
                <a:r>
                  <a:rPr lang="en-US" sz="2800" dirty="0" smtClean="0"/>
                  <a:t>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≤ℓ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𝐨𝐩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: by Bin,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⊢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⊢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. By induction, we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=ℓ</m:t>
                    </m:r>
                  </m:oMath>
                </a14:m>
                <a:r>
                  <a:rPr lang="en-US" sz="2800" dirty="0" smtClean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1">
                        <a:latin typeface="Cambria Math" panose="02040503050406030204" pitchFamily="18" charset="0"/>
                      </a:rPr>
                      <m:t>𝐨𝐩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57948"/>
                <a:ext cx="8229600" cy="3368215"/>
              </a:xfrm>
              <a:blipFill>
                <a:blip r:embed="rId2"/>
                <a:stretch>
                  <a:fillRect l="-1333" t="-2893" r="-889" b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200" y="1537517"/>
                <a:ext cx="8234517" cy="9902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2800" b="1" dirty="0" smtClean="0"/>
                  <a:t>Lemma (Simple Security). </a:t>
                </a: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:ℓ</m:t>
                    </m:r>
                  </m:oMath>
                </a14:m>
                <a:r>
                  <a:rPr lang="en-US" sz="2800" b="1" dirty="0"/>
                  <a:t>, </a:t>
                </a:r>
                <a:r>
                  <a:rPr lang="en-US" sz="2800" dirty="0"/>
                  <a:t>then for every variable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appearing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b="1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≤ℓ.</m:t>
                    </m:r>
                  </m:oMath>
                </a14:m>
                <a:endParaRPr lang="en-US" sz="2800" b="1" dirty="0"/>
              </a:p>
              <a:p>
                <a:r>
                  <a:rPr lang="en-US" sz="2800" b="1" dirty="0" smtClean="0"/>
                  <a:t> 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7517"/>
                <a:ext cx="8234517" cy="990243"/>
              </a:xfrm>
              <a:prstGeom prst="rect">
                <a:avLst/>
              </a:prstGeom>
              <a:blipFill>
                <a:blip r:embed="rId3"/>
                <a:stretch>
                  <a:fillRect l="-1328" t="-4790" b="-10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743200" y="5367865"/>
            <a:ext cx="440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dirty="0" smtClean="0">
                <a:latin typeface="Helvetica"/>
                <a:cs typeface="Helvetica"/>
              </a:rPr>
              <a:t>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494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Confinement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1537517"/>
                <a:ext cx="8234517" cy="9902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2800" b="1" dirty="0" smtClean="0"/>
                  <a:t>Lemma (Confinement). </a:t>
                </a: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, then for every variable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assigned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𝐩𝐜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  <a:r>
                  <a:rPr lang="en-US" sz="2800" b="1" dirty="0" smtClean="0"/>
                  <a:t> 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7517"/>
                <a:ext cx="8234517" cy="990243"/>
              </a:xfrm>
              <a:prstGeom prst="rect">
                <a:avLst/>
              </a:prstGeom>
              <a:blipFill>
                <a:blip r:embed="rId2"/>
                <a:stretch>
                  <a:fillRect l="-1328" t="-4790" b="-10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57948"/>
                <a:ext cx="8229600" cy="336821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Proof by induction on the structure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:</a:t>
                </a:r>
              </a:p>
              <a:p>
                <a:r>
                  <a:rPr lang="en-US" sz="2800" dirty="0" smtClean="0"/>
                  <a:t>Base case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𝐬𝐤𝐢𝐩</m:t>
                    </m:r>
                  </m:oMath>
                </a14:m>
                <a:r>
                  <a:rPr lang="en-US" sz="2800" dirty="0" smtClean="0"/>
                  <a:t> is trivial.</a:t>
                </a:r>
              </a:p>
              <a:p>
                <a:r>
                  <a:rPr lang="en-US" sz="2800" dirty="0" smtClean="0"/>
                  <a:t>Base case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:ℓ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By </a:t>
                </a:r>
                <a:r>
                  <a:rPr lang="en-US" sz="2800" dirty="0" err="1" smtClean="0"/>
                  <a:t>Asgn</a:t>
                </a:r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ℓ⊔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/>
                  <a:t>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𝐩𝐜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 follows directly by induction.</a:t>
                </a:r>
              </a:p>
              <a:p>
                <a:r>
                  <a:rPr lang="en-US" sz="2800" dirty="0" smtClean="0"/>
                  <a:t>Case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𝐰𝐡𝐢𝐥𝐞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𝐝𝐨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 smtClean="0"/>
                  <a:t> 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:ℓ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By While, we have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𝐩𝐜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∷(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ℓ⊔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𝚪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𝐩𝐜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By induction, we have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ℓ⊔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 smtClean="0"/>
                  <a:t>-transitivity,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The case for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𝐢𝐟</m:t>
                    </m:r>
                  </m:oMath>
                </a14:m>
                <a:r>
                  <a:rPr lang="en-US" sz="2800" dirty="0" smtClean="0"/>
                  <a:t> is similar to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𝐰𝐡𝐢𝐥𝐞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57948"/>
                <a:ext cx="8229600" cy="3368215"/>
              </a:xfrm>
              <a:blipFill>
                <a:blip r:embed="rId3"/>
                <a:stretch>
                  <a:fillRect l="-741"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690534" y="5367864"/>
            <a:ext cx="440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latin typeface="Helvetica"/>
                <a:cs typeface="Helvetica"/>
              </a:rPr>
              <a:t>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1315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Sketch: Soundness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1537517"/>
                <a:ext cx="8234517" cy="2763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2400" b="1" dirty="0" smtClean="0"/>
                  <a:t>Theorem (Soundness). </a:t>
                </a:r>
                <a:r>
                  <a:rPr lang="en-US" sz="2400" dirty="0"/>
                  <a:t>The type system is sound if whenever conditions 1-3 hold for program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and type environment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has noninterference (i.e., the final states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 for any starting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7517"/>
                <a:ext cx="8234517" cy="2763550"/>
              </a:xfrm>
              <a:prstGeom prst="rect">
                <a:avLst/>
              </a:prstGeom>
              <a:blipFill>
                <a:blip r:embed="rId2"/>
                <a:stretch>
                  <a:fillRect l="-959" t="-1092"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4468216"/>
                <a:ext cx="8229600" cy="15600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400" dirty="0" smtClean="0"/>
                  <a:t>Proof by induction on the derivation of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r>
                  <a:rPr lang="en-US" sz="2400" dirty="0" smtClean="0"/>
                  <a:t>Use Simple Security to argue about identical evaluation.</a:t>
                </a:r>
              </a:p>
              <a:p>
                <a:r>
                  <a:rPr lang="en-US" sz="2400" dirty="0" smtClean="0"/>
                  <a:t>Use Confinement to argue about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 smtClean="0"/>
                  <a:t>-equivalent updates.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68216"/>
                <a:ext cx="8229600" cy="1560051"/>
              </a:xfrm>
              <a:prstGeom prst="rect">
                <a:avLst/>
              </a:prstGeom>
              <a:blipFill>
                <a:blip r:embed="rId3"/>
                <a:stretch>
                  <a:fillRect l="-1111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5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𝐰𝐡𝐢𝐥𝐞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98810"/>
                <a:ext cx="8229600" cy="12869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𝐰𝐡𝐢𝐥𝐞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𝐝𝐨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 smtClean="0"/>
                  <a:t> and typing ends with: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While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𝐩𝐜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∷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𝐰𝐡𝐢𝐥𝐞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98810"/>
                <a:ext cx="8229600" cy="1286934"/>
              </a:xfrm>
              <a:blipFill>
                <a:blip r:embed="rId3"/>
                <a:stretch>
                  <a:fillRect l="-741" t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1537517"/>
                <a:ext cx="8234517" cy="14258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2000" b="1" dirty="0" smtClean="0"/>
                  <a:t>Theorem (Soundness). </a:t>
                </a:r>
                <a:r>
                  <a:rPr lang="en-US" sz="2000" dirty="0" smtClean="0"/>
                  <a:t>Want following conditions:</a:t>
                </a: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7517"/>
                <a:ext cx="8234517" cy="1425816"/>
              </a:xfrm>
              <a:prstGeom prst="rect">
                <a:avLst/>
              </a:prstGeom>
              <a:blipFill>
                <a:blip r:embed="rId4"/>
                <a:stretch>
                  <a:fillRect l="-590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57200" y="4334940"/>
                <a:ext cx="8229600" cy="2021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000" dirty="0" smtClean="0"/>
                  <a:t>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≤ℓ</m:t>
                    </m:r>
                  </m:oMath>
                </a14:m>
                <a:r>
                  <a:rPr lang="en-US" sz="2000" dirty="0" smtClean="0"/>
                  <a:t> (condition can flow into low memory):</a:t>
                </a:r>
              </a:p>
              <a:p>
                <a:r>
                  <a:rPr lang="en-US" sz="2000" dirty="0" smtClean="0"/>
                  <a:t>By Simple Security,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≤ℓ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By (3),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, so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sz="2000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 smtClean="0"/>
                  <a:t>. Invoke (3).</a:t>
                </a:r>
              </a:p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sz="2000" dirty="0"/>
                  <a:t>,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34940"/>
                <a:ext cx="8229600" cy="2021409"/>
              </a:xfrm>
              <a:prstGeom prst="rect">
                <a:avLst/>
              </a:prstGeom>
              <a:blipFill>
                <a:blip r:embed="rId5"/>
                <a:stretch>
                  <a:fillRect l="-741"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ular Callout 8"/>
          <p:cNvSpPr/>
          <p:nvPr/>
        </p:nvSpPr>
        <p:spPr>
          <a:xfrm>
            <a:off x="1693333" y="3793083"/>
            <a:ext cx="2946400" cy="1507066"/>
          </a:xfrm>
          <a:prstGeom prst="wedgeRectCallout">
            <a:avLst>
              <a:gd name="adj1" fmla="val -46695"/>
              <a:gd name="adj2" fmla="val 905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93333" y="4448171"/>
                <a:ext cx="2946400" cy="785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fPr>
                        <m:num/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,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𝐰𝐡𝐢𝐥𝐞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𝐝𝐨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⇓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33" y="4448171"/>
                <a:ext cx="2946400" cy="7859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93333" y="3793083"/>
                <a:ext cx="2946400" cy="964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Helvetica"/>
                        </a:rPr>
                        <m:t>⇓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cs typeface="Helvetica"/>
                        </a:rPr>
                        <m:t>𝐓</m:t>
                      </m:r>
                    </m:oMath>
                  </m:oMathPara>
                </a14:m>
                <a:endParaRPr lang="en-US" b="1" dirty="0" smtClean="0">
                  <a:latin typeface="Helvetica"/>
                  <a:cs typeface="Helvetic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Helvetica"/>
                        </a:rPr>
                        <m:t>⇓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 smtClean="0">
                  <a:latin typeface="Helvetica"/>
                  <a:cs typeface="Helvetic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Helvetica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Helvetica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′′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, 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cs typeface="Helvetica"/>
                            </a:rPr>
                            <m:t>𝐰𝐡𝐢𝐥𝐞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cs typeface="Helvetica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 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cs typeface="Helvetica"/>
                            </a:rPr>
                            <m:t>𝐝𝐨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Helvetica"/>
                        </a:rPr>
                        <m:t>⇓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1,2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33" y="3793083"/>
                <a:ext cx="2946400" cy="9642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61069" y="5791200"/>
                <a:ext cx="71797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Helvetica"/>
                    <a:cs typeface="Helvetica"/>
                  </a:rPr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′′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ℓ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Helvetica"/>
                    <a:cs typeface="Helvetica"/>
                  </a:rPr>
                  <a:t> by induction.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ℓ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Helvetica"/>
                    <a:cs typeface="Helvetica"/>
                  </a:rPr>
                  <a:t> also by induction.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069" y="5791200"/>
                <a:ext cx="7179732" cy="400110"/>
              </a:xfrm>
              <a:prstGeom prst="rect">
                <a:avLst/>
              </a:prstGeom>
              <a:blipFill>
                <a:blip r:embed="rId8"/>
                <a:stretch>
                  <a:fillRect l="-934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95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𝐰𝐡𝐢𝐥𝐞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98810"/>
                <a:ext cx="8229600" cy="12869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𝐰𝐡𝐢𝐥𝐞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𝐝𝐨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 smtClean="0"/>
                  <a:t> and typing ends with: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While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𝐩𝐜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∷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𝐰𝐡𝐢𝐥𝐞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98810"/>
                <a:ext cx="8229600" cy="1286934"/>
              </a:xfrm>
              <a:blipFill>
                <a:blip r:embed="rId3"/>
                <a:stretch>
                  <a:fillRect l="-741" t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1537517"/>
                <a:ext cx="8234517" cy="14258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2000" b="1" dirty="0" smtClean="0"/>
                  <a:t>Theorem (Soundness). </a:t>
                </a:r>
                <a:r>
                  <a:rPr lang="en-US" sz="2000" dirty="0" smtClean="0"/>
                  <a:t>Want following conditions:</a:t>
                </a: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7517"/>
                <a:ext cx="8234517" cy="1425816"/>
              </a:xfrm>
              <a:prstGeom prst="rect">
                <a:avLst/>
              </a:prstGeom>
              <a:blipFill>
                <a:blip r:embed="rId4"/>
                <a:stretch>
                  <a:fillRect l="-590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57200" y="4334940"/>
                <a:ext cx="8229600" cy="2021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000" dirty="0" smtClean="0"/>
                  <a:t>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&gt;ℓ</m:t>
                    </m:r>
                  </m:oMath>
                </a14:m>
                <a:r>
                  <a:rPr lang="en-US" sz="2000" dirty="0" smtClean="0"/>
                  <a:t> (condition cannot flow into low memory):</a:t>
                </a:r>
              </a:p>
              <a:p>
                <a:r>
                  <a:rPr lang="en-US" sz="2000" dirty="0" smtClean="0"/>
                  <a:t>By Confinement,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 assigned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assigned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≤ℓ)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 smtClean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≤ℓ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By (3),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34940"/>
                <a:ext cx="8229600" cy="2021409"/>
              </a:xfrm>
              <a:prstGeom prst="rect">
                <a:avLst/>
              </a:prstGeom>
              <a:blipFill>
                <a:blip r:embed="rId5"/>
                <a:stretch>
                  <a:fillRect l="-741"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843867" y="563152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 smtClean="0">
                <a:latin typeface="Helvetica"/>
                <a:cs typeface="Helvetica"/>
              </a:rPr>
              <a:t>□</a:t>
            </a:r>
          </a:p>
        </p:txBody>
      </p:sp>
    </p:spTree>
    <p:extLst>
      <p:ext uri="{BB962C8B-B14F-4D97-AF65-F5344CB8AC3E}">
        <p14:creationId xmlns:p14="http://schemas.microsoft.com/office/powerpoint/2010/main" val="303743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kinds of guarantees can language-based information flow provide?</a:t>
            </a:r>
          </a:p>
          <a:p>
            <a:r>
              <a:rPr lang="en-US" dirty="0" smtClean="0"/>
              <a:t>What are the tradeoffs of static information </a:t>
            </a:r>
            <a:r>
              <a:rPr lang="en-US" smtClean="0"/>
              <a:t>flow analysis?</a:t>
            </a:r>
          </a:p>
          <a:p>
            <a:r>
              <a:rPr lang="en-US" dirty="0" smtClean="0"/>
              <a:t>This work came </a:t>
            </a:r>
            <a:r>
              <a:rPr lang="en-US" i="1" dirty="0" smtClean="0"/>
              <a:t>before</a:t>
            </a:r>
            <a:r>
              <a:rPr lang="en-US" dirty="0" smtClean="0"/>
              <a:t> the Flume work. Why did people become interested in coarser-grained information flow?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Dynamic DIFC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Non-trivial runtime overheads.</a:t>
            </a:r>
          </a:p>
          <a:p>
            <a:r>
              <a:rPr lang="en-US" dirty="0" smtClean="0"/>
              <a:t>Required to be conservative, because can only make reference monitors for safety properties.</a:t>
            </a:r>
          </a:p>
          <a:p>
            <a:r>
              <a:rPr lang="en-US" dirty="0" smtClean="0"/>
              <a:t>Conservative requires us to have all these trusted declassifications all over the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192" y="1600200"/>
            <a:ext cx="7494608" cy="12008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Fine-grained information flow analysis that gives us non-interference.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05694" y="2794323"/>
            <a:ext cx="7494608" cy="620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 smtClean="0"/>
              <a:t>As little run-time overhead as possible.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19196" y="3652777"/>
            <a:ext cx="7494608" cy="1413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 smtClean="0"/>
              <a:t>A way to get some static guarantees before we run our programs.</a:t>
            </a:r>
          </a:p>
        </p:txBody>
      </p:sp>
      <p:pic>
        <p:nvPicPr>
          <p:cNvPr id="8" name="Picture 7" descr="File:Ic &lt;strong&gt;check box&lt;/strong&gt; outline blank 48px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93" y="1600200"/>
            <a:ext cx="622139" cy="622139"/>
          </a:xfrm>
          <a:prstGeom prst="rect">
            <a:avLst/>
          </a:prstGeom>
        </p:spPr>
      </p:pic>
      <p:pic>
        <p:nvPicPr>
          <p:cNvPr id="9" name="Picture 8" descr="File:Ic &lt;strong&gt;check box&lt;/strong&gt; outline blank 48px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79" y="2794323"/>
            <a:ext cx="622139" cy="622139"/>
          </a:xfrm>
          <a:prstGeom prst="rect">
            <a:avLst/>
          </a:prstGeom>
        </p:spPr>
      </p:pic>
      <p:pic>
        <p:nvPicPr>
          <p:cNvPr id="10" name="Picture 9" descr="File:Ic &lt;strong&gt;check box&lt;/strong&gt; outline blank 48px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8" y="3699963"/>
            <a:ext cx="622139" cy="622139"/>
          </a:xfrm>
          <a:prstGeom prst="rect">
            <a:avLst/>
          </a:prstGeom>
        </p:spPr>
      </p:pic>
      <p:pic>
        <p:nvPicPr>
          <p:cNvPr id="12" name="Picture 11" descr="Description &lt;strong&gt;Check mark&lt;/strong&gt; 23x20 02.sv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8" y="1452387"/>
            <a:ext cx="635522" cy="602391"/>
          </a:xfrm>
          <a:prstGeom prst="rect">
            <a:avLst/>
          </a:prstGeom>
        </p:spPr>
      </p:pic>
      <p:pic>
        <p:nvPicPr>
          <p:cNvPr id="13" name="Picture 12" descr="Description &lt;strong&gt;Check mark&lt;/strong&gt; 23x20 02.sv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5" y="2637071"/>
            <a:ext cx="635522" cy="602391"/>
          </a:xfrm>
          <a:prstGeom prst="rect">
            <a:avLst/>
          </a:prstGeom>
        </p:spPr>
      </p:pic>
      <p:pic>
        <p:nvPicPr>
          <p:cNvPr id="14" name="Picture 13" descr="Description &lt;strong&gt;Check mark&lt;/strong&gt; 23x20 02.sv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3" y="3547090"/>
            <a:ext cx="635522" cy="6023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5015" y="4890785"/>
            <a:ext cx="7705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Helvetica"/>
                <a:cs typeface="Helvetica"/>
              </a:rPr>
              <a:t>Information flow types give us </a:t>
            </a:r>
            <a:r>
              <a:rPr lang="en-US" sz="2800" dirty="0" smtClean="0">
                <a:solidFill>
                  <a:srgbClr val="C00000"/>
                </a:solidFill>
                <a:latin typeface="Helvetica"/>
                <a:cs typeface="Helvetica"/>
              </a:rPr>
              <a:t>all of this!</a:t>
            </a:r>
            <a:endParaRPr lang="en-US" sz="2800" dirty="0">
              <a:solidFill>
                <a:srgbClr val="C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4340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371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Part One: High-Level Introduction to Language-Level Information Flow Control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cat high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42" y="612775"/>
            <a:ext cx="616857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8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BAD94891-C934-4DFB-99CE-FB7765483D4B}" type="slidenum">
              <a:rPr lang="en-US" altLang="en-US" sz="1200">
                <a:latin typeface="Arial" panose="020B0604020202020204" pitchFamily="34" charset="0"/>
              </a:rPr>
              <a:pPr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Information Flow in Java with Jif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Jif augments Java types with labels that are </a:t>
            </a:r>
            <a:r>
              <a:rPr lang="en-US" altLang="en-US" i="1" dirty="0" smtClean="0"/>
              <a:t>statically</a:t>
            </a:r>
            <a:r>
              <a:rPr lang="en-US" altLang="en-US" dirty="0" smtClean="0"/>
              <a:t> checked*.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 err="1" smtClean="0">
                <a:solidFill>
                  <a:schemeClr val="tx2"/>
                </a:solidFill>
              </a:rPr>
              <a:t>int</a:t>
            </a:r>
            <a:r>
              <a:rPr lang="en-US" alt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</a:rPr>
              <a:t>{</a:t>
            </a:r>
            <a:r>
              <a:rPr lang="en-US" altLang="en-US" dirty="0" err="1" smtClean="0">
                <a:solidFill>
                  <a:schemeClr val="accent2"/>
                </a:solidFill>
              </a:rPr>
              <a:t>Alice:Bob</a:t>
            </a:r>
            <a:r>
              <a:rPr lang="en-US" altLang="en-US" dirty="0" smtClean="0">
                <a:solidFill>
                  <a:schemeClr val="accent2"/>
                </a:solidFill>
              </a:rPr>
              <a:t>} </a:t>
            </a:r>
            <a:r>
              <a:rPr lang="en-US" altLang="en-US" dirty="0" smtClean="0">
                <a:solidFill>
                  <a:schemeClr val="tx2"/>
                </a:solidFill>
              </a:rPr>
              <a:t>x;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tx2"/>
                </a:solidFill>
              </a:rPr>
              <a:t>Object </a:t>
            </a:r>
            <a:r>
              <a:rPr lang="en-US" altLang="en-US" dirty="0" smtClean="0">
                <a:solidFill>
                  <a:schemeClr val="accent2"/>
                </a:solidFill>
              </a:rPr>
              <a:t>{L} </a:t>
            </a:r>
            <a:r>
              <a:rPr lang="en-US" altLang="en-US" dirty="0" smtClean="0">
                <a:solidFill>
                  <a:schemeClr val="tx2"/>
                </a:solidFill>
              </a:rPr>
              <a:t>o;</a:t>
            </a:r>
          </a:p>
          <a:p>
            <a:r>
              <a:rPr lang="en-US" altLang="en-US" dirty="0" smtClean="0"/>
              <a:t>Subtyping with the </a:t>
            </a:r>
            <a:r>
              <a:rPr lang="en-US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</a:t>
            </a:r>
            <a:r>
              <a:rPr lang="en-US" altLang="en-US" dirty="0" smtClean="0">
                <a:sym typeface="TeX Math Symbols"/>
              </a:rPr>
              <a:t> lattice order determines how differently-labeled values should be combined.</a:t>
            </a:r>
            <a:endParaRPr lang="en-US" altLang="en-US" dirty="0" smtClean="0"/>
          </a:p>
          <a:p>
            <a:r>
              <a:rPr lang="en-US" altLang="en-US" dirty="0" smtClean="0"/>
              <a:t>Type inference allows programmers to omit types.</a:t>
            </a: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0" y="1157107"/>
            <a:ext cx="104457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/>
              <a:t>[Myers]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90296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* Over the years, there has been work to insert additional dynamic checks.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611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Labels, My Old 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Confidentiality constraints: who may read it?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{Alice: Bob, Eve}</a:t>
            </a:r>
            <a:r>
              <a:rPr lang="en-US" altLang="en-US" dirty="0"/>
              <a:t> label means that Alice owns this data, and Bob and Eve are permitted to read it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{Alice: Charles; Bob: Charles}</a:t>
            </a:r>
            <a:r>
              <a:rPr lang="en-US" altLang="en-US" dirty="0"/>
              <a:t> label means that Alice and Bob own this data but only Charles can read it</a:t>
            </a:r>
          </a:p>
          <a:p>
            <a:r>
              <a:rPr lang="en-US" altLang="en-US" dirty="0"/>
              <a:t>Integrity constraints: who may write it?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{Alice ? Bob}</a:t>
            </a:r>
            <a:r>
              <a:rPr lang="en-US" altLang="en-US" dirty="0"/>
              <a:t> label means that Alice owns this data, and Bob is permitted to change 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</a:t>
            </a:r>
            <a:r>
              <a:rPr lang="en-US" sz="2000" dirty="0" err="1" smtClean="0">
                <a:latin typeface="Helvetica"/>
                <a:cs typeface="Helvetica"/>
              </a:rPr>
              <a:t>Vitaly</a:t>
            </a:r>
            <a:r>
              <a:rPr lang="en-US" sz="2000" dirty="0" smtClean="0">
                <a:latin typeface="Helvetica"/>
                <a:cs typeface="Helvetica"/>
              </a:rPr>
              <a:t> </a:t>
            </a:r>
            <a:r>
              <a:rPr lang="en-US" sz="2000" dirty="0" err="1" smtClean="0">
                <a:latin typeface="Helvetica"/>
                <a:cs typeface="Helvetica"/>
              </a:rPr>
              <a:t>Schmatikov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316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 and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altLang="en-US" dirty="0" err="1">
                <a:solidFill>
                  <a:schemeClr val="tx2"/>
                </a:solidFill>
              </a:rPr>
              <a:t>int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</a:rPr>
              <a:t>{</a:t>
            </a:r>
            <a:r>
              <a:rPr lang="en-US" altLang="en-US" dirty="0" err="1">
                <a:solidFill>
                  <a:schemeClr val="accent2"/>
                </a:solidFill>
              </a:rPr>
              <a:t>Alice:Bob</a:t>
            </a:r>
            <a:r>
              <a:rPr lang="en-US" altLang="en-US" dirty="0">
                <a:solidFill>
                  <a:schemeClr val="accent2"/>
                </a:solidFill>
              </a:rPr>
              <a:t>} </a:t>
            </a:r>
            <a:r>
              <a:rPr lang="en-US" altLang="en-US" dirty="0">
                <a:solidFill>
                  <a:schemeClr val="tx2"/>
                </a:solidFill>
              </a:rPr>
              <a:t>x;</a:t>
            </a:r>
          </a:p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altLang="en-US" dirty="0" err="1">
                <a:solidFill>
                  <a:schemeClr val="tx2"/>
                </a:solidFill>
              </a:rPr>
              <a:t>int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</a:rPr>
              <a:t>{</a:t>
            </a:r>
            <a:r>
              <a:rPr lang="en-US" altLang="en-US" dirty="0" err="1" smtClean="0">
                <a:solidFill>
                  <a:schemeClr val="accent2"/>
                </a:solidFill>
              </a:rPr>
              <a:t>Alice:Bob</a:t>
            </a:r>
            <a:r>
              <a:rPr lang="en-US" altLang="en-US" dirty="0" smtClean="0">
                <a:solidFill>
                  <a:schemeClr val="accent2"/>
                </a:solidFill>
              </a:rPr>
              <a:t>, Charles} </a:t>
            </a:r>
            <a:r>
              <a:rPr lang="en-US" altLang="en-US" dirty="0" smtClean="0">
                <a:solidFill>
                  <a:schemeClr val="tx2"/>
                </a:solidFill>
              </a:rPr>
              <a:t>y;</a:t>
            </a:r>
            <a:endParaRPr lang="en-US" altLang="en-US" dirty="0">
              <a:solidFill>
                <a:schemeClr val="tx2"/>
              </a:solidFill>
            </a:endParaRPr>
          </a:p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x = y;</a:t>
            </a:r>
          </a:p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dirty="0" smtClean="0">
                <a:solidFill>
                  <a:schemeClr val="tx2"/>
                </a:solidFill>
              </a:rPr>
              <a:t>y = x;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5280" y="2621280"/>
            <a:ext cx="696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Helvetica"/>
                <a:cs typeface="Helvetica"/>
              </a:rPr>
              <a:t>// Okay, because policy on x is stronger</a:t>
            </a:r>
            <a:endParaRPr lang="en-US" sz="2800" dirty="0">
              <a:solidFill>
                <a:srgbClr val="0070C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5120" y="3149600"/>
            <a:ext cx="696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Helvetica"/>
                <a:cs typeface="Helvetica"/>
              </a:rPr>
              <a:t>// Bad, because policy on y is weaker</a:t>
            </a:r>
            <a:endParaRPr lang="en-US" sz="2800" dirty="0">
              <a:solidFill>
                <a:srgbClr val="0070C0"/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320" y="3962400"/>
            <a:ext cx="8046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/>
                <a:cs typeface="Helvetica"/>
              </a:rPr>
              <a:t>Each owner can specify an independent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/>
                <a:cs typeface="Helvetica"/>
              </a:rPr>
              <a:t>Code running with owner authority can </a:t>
            </a:r>
            <a:r>
              <a:rPr lang="en-US" sz="2800" i="1" dirty="0" smtClean="0">
                <a:latin typeface="Helvetica"/>
                <a:cs typeface="Helvetica"/>
              </a:rPr>
              <a:t>declassify</a:t>
            </a:r>
            <a:r>
              <a:rPr lang="en-US" sz="2800" dirty="0" smtClean="0">
                <a:latin typeface="Helvetica"/>
                <a:cs typeface="Helvetica"/>
              </a:rPr>
              <a:t> data by adding more permissions.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/>
                <a:cs typeface="Helvetica"/>
              </a:rPr>
              <a:t>When a value is read from a slot, it acquires the slot’s label.</a:t>
            </a:r>
            <a:endParaRPr lang="en-US" sz="2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7460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lecture-templat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lecture-template.potx</Template>
  <TotalTime>16860</TotalTime>
  <Words>1981</Words>
  <Application>Microsoft Office PowerPoint</Application>
  <PresentationFormat>On-screen Show (4:3)</PresentationFormat>
  <Paragraphs>414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 Math</vt:lpstr>
      <vt:lpstr>Helvetica</vt:lpstr>
      <vt:lpstr>Symbol</vt:lpstr>
      <vt:lpstr>Tahoma</vt:lpstr>
      <vt:lpstr>TeX Math Symbols</vt:lpstr>
      <vt:lpstr>Wingdings</vt:lpstr>
      <vt:lpstr>lecture-template</vt:lpstr>
      <vt:lpstr>Software Foundations of Security and Privacy (15-316, spring 2017) Lecture 12: Information Flow (2)</vt:lpstr>
      <vt:lpstr>Last Class</vt:lpstr>
      <vt:lpstr>Recall DIFC</vt:lpstr>
      <vt:lpstr>Problems with Dynamic DIFC</vt:lpstr>
      <vt:lpstr>What We Want</vt:lpstr>
      <vt:lpstr>Part One: High-Level Introduction to Language-Level Information Flow Control</vt:lpstr>
      <vt:lpstr>Information Flow in Java with Jif</vt:lpstr>
      <vt:lpstr>Hello Labels, My Old Friend</vt:lpstr>
      <vt:lpstr>Labels and Flow</vt:lpstr>
      <vt:lpstr>What About Combining Values?</vt:lpstr>
      <vt:lpstr>Label Lattice</vt:lpstr>
      <vt:lpstr>Challenge: Implicit Flows</vt:lpstr>
      <vt:lpstr>Challenge: Implicit Flows</vt:lpstr>
      <vt:lpstr>Challenge: Implicit Flows</vt:lpstr>
      <vt:lpstr>Part Two: Formalizing the Security Lattice</vt:lpstr>
      <vt:lpstr>Security Lattice</vt:lpstr>
      <vt:lpstr>A Simple Lattice for Secrecy</vt:lpstr>
      <vt:lpstr>Secrecy and Integrity</vt:lpstr>
      <vt:lpstr>Part Three: A Type System for Information Flow</vt:lpstr>
      <vt:lpstr>A Simple Imperative Language</vt:lpstr>
      <vt:lpstr>Expression Evaluation</vt:lpstr>
      <vt:lpstr>Command Evaluation</vt:lpstr>
      <vt:lpstr>Type Environment Γ</vt:lpstr>
      <vt:lpstr>Goal: Noninterference</vt:lpstr>
      <vt:lpstr>Typing Rules: Expressions</vt:lpstr>
      <vt:lpstr>Typing Rules: Commands</vt:lpstr>
      <vt:lpstr>Command Typing Example</vt:lpstr>
      <vt:lpstr>Command Typing Example</vt:lpstr>
      <vt:lpstr>Part Three: Proving Soundness</vt:lpstr>
      <vt:lpstr>Soundness</vt:lpstr>
      <vt:lpstr>Two Key Lemmas</vt:lpstr>
      <vt:lpstr>Proof: Simple Security</vt:lpstr>
      <vt:lpstr>Proof: Confinement</vt:lpstr>
      <vt:lpstr>Proof Sketch: Soundness</vt:lpstr>
      <vt:lpstr>Example: while</vt:lpstr>
      <vt:lpstr>Example: while</vt:lpstr>
      <vt:lpstr>Discussion Questions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Limin Jia</dc:creator>
  <cp:lastModifiedBy>Jean</cp:lastModifiedBy>
  <cp:revision>2110</cp:revision>
  <dcterms:created xsi:type="dcterms:W3CDTF">2015-12-28T21:59:06Z</dcterms:created>
  <dcterms:modified xsi:type="dcterms:W3CDTF">2017-02-23T22:46:57Z</dcterms:modified>
</cp:coreProperties>
</file>