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3" r:id="rId5"/>
    <p:sldId id="258" r:id="rId6"/>
    <p:sldId id="259" r:id="rId7"/>
    <p:sldId id="260" r:id="rId8"/>
    <p:sldId id="261" r:id="rId9"/>
    <p:sldId id="262" r:id="rId10"/>
    <p:sldId id="269" r:id="rId11"/>
    <p:sldId id="270" r:id="rId12"/>
    <p:sldId id="271" r:id="rId13"/>
    <p:sldId id="272" r:id="rId14"/>
    <p:sldId id="273" r:id="rId15"/>
    <p:sldId id="274" r:id="rId16"/>
    <p:sldId id="275" r:id="rId17"/>
    <p:sldId id="276"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DFS</a:t>
            </a:r>
            <a:r>
              <a:rPr lang="zh-CN" altLang="en-US"/>
              <a:t>及优化</a:t>
            </a:r>
            <a:endParaRPr lang="en-US" altLang="zh-CN"/>
          </a:p>
        </p:txBody>
      </p:sp>
      <p:sp>
        <p:nvSpPr>
          <p:cNvPr id="3" name="副标题 2"/>
          <p:cNvSpPr>
            <a:spLocks noGrp="1"/>
          </p:cNvSpPr>
          <p:nvPr>
            <p:ph type="subTitle" idx="1"/>
          </p:nvPr>
        </p:nvSpPr>
        <p:spPr/>
        <p:txBody>
          <a:bodyPr/>
          <a:p>
            <a:r>
              <a:rPr lang="zh-CN" altLang="en-US"/>
              <a:t>北京航空航天大学软件学院</a:t>
            </a:r>
            <a:endParaRPr lang="zh-CN" altLang="en-US"/>
          </a:p>
          <a:p>
            <a:r>
              <a:rPr lang="zh-CN" altLang="en-US"/>
              <a:t>土金甲</a:t>
            </a:r>
            <a:endParaRPr lang="zh-CN" altLang="en-US"/>
          </a:p>
          <a:p>
            <a:r>
              <a:rPr lang="en-US" altLang="zh-CN"/>
              <a:t>2025.1.15</a:t>
            </a:r>
            <a:endParaRPr lang="en-US" altLang="zh-C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a:t>
            </a:r>
            <a:endParaRPr lang="en-US" altLang="zh-CN"/>
          </a:p>
        </p:txBody>
      </p:sp>
      <p:sp>
        <p:nvSpPr>
          <p:cNvPr id="3" name="内容占位符 2"/>
          <p:cNvSpPr>
            <a:spLocks noGrp="1"/>
          </p:cNvSpPr>
          <p:nvPr>
            <p:ph idx="1"/>
          </p:nvPr>
        </p:nvSpPr>
        <p:spPr/>
        <p:txBody>
          <a:bodyPr/>
          <a:p>
            <a:r>
              <a:rPr lang="en-US" altLang="zh-CN"/>
              <a:t>DFS</a:t>
            </a:r>
            <a:endParaRPr lang="en-US" altLang="zh-CN"/>
          </a:p>
          <a:p>
            <a:r>
              <a:rPr lang="zh-CN" altLang="en-US" b="1"/>
              <a:t>优化搜索顺序</a:t>
            </a:r>
            <a:r>
              <a:rPr lang="zh-CN" altLang="en-US"/>
              <a:t>：将物品按重量从大到小排序</a:t>
            </a:r>
            <a:endParaRPr lang="zh-CN" altLang="en-US"/>
          </a:p>
          <a:p>
            <a:r>
              <a:rPr lang="zh-CN" altLang="en-US"/>
              <a:t>最优性剪枝：出现结果直接结束搜索</a:t>
            </a:r>
            <a:endParaRPr lang="zh-CN" altLang="en-US"/>
          </a:p>
          <a:p>
            <a:r>
              <a:rPr lang="zh-CN" altLang="en-US"/>
              <a:t>可行性剪枝：能装则装，不能则剪</a:t>
            </a:r>
            <a:endParaRPr lang="zh-C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r>
              <a:rPr lang="en-US" altLang="zh-CN"/>
              <a:t>P1784</a:t>
            </a:r>
            <a:r>
              <a:rPr lang="zh-CN" altLang="en-US"/>
              <a:t>）</a:t>
            </a:r>
            <a:endParaRPr lang="zh-CN" altLang="en-US"/>
          </a:p>
        </p:txBody>
      </p:sp>
      <p:sp>
        <p:nvSpPr>
          <p:cNvPr id="3" name="内容占位符 2"/>
          <p:cNvSpPr>
            <a:spLocks noGrp="1"/>
          </p:cNvSpPr>
          <p:nvPr>
            <p:ph idx="1"/>
          </p:nvPr>
        </p:nvSpPr>
        <p:spPr/>
        <p:txBody>
          <a:bodyPr/>
          <a:p>
            <a:r>
              <a:rPr lang="zh-CN" altLang="en-US"/>
              <a:t>数独</a:t>
            </a:r>
            <a:endParaRPr lang="zh-CN" altLang="en-US"/>
          </a:p>
          <a:p>
            <a:r>
              <a:rPr lang="zh-CN" altLang="en-US"/>
              <a:t>给出一组数独进行填写</a:t>
            </a:r>
            <a:endParaRPr lang="zh-CN" alt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a:t>
            </a:r>
            <a:endParaRPr lang="zh-CN" altLang="en-US"/>
          </a:p>
        </p:txBody>
      </p:sp>
      <p:sp>
        <p:nvSpPr>
          <p:cNvPr id="3" name="内容占位符 2"/>
          <p:cNvSpPr>
            <a:spLocks noGrp="1"/>
          </p:cNvSpPr>
          <p:nvPr>
            <p:ph idx="1"/>
          </p:nvPr>
        </p:nvSpPr>
        <p:spPr/>
        <p:txBody>
          <a:bodyPr/>
          <a:p>
            <a:r>
              <a:rPr lang="zh-CN" altLang="en-US"/>
              <a:t>优化搜索顺序：每次找</a:t>
            </a:r>
            <a:r>
              <a:rPr lang="zh-CN" altLang="en-US" b="1"/>
              <a:t>分支最小</a:t>
            </a:r>
            <a:r>
              <a:rPr lang="zh-CN" altLang="en-US"/>
              <a:t>（可能情况最少）的格子进行遍历</a:t>
            </a:r>
            <a:endParaRPr lang="zh-CN" altLang="en-US"/>
          </a:p>
          <a:p>
            <a:r>
              <a:rPr lang="zh-CN" altLang="en-US"/>
              <a:t>位运算优化</a:t>
            </a:r>
            <a:endParaRPr lang="zh-CN"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例题（洛谷</a:t>
            </a:r>
            <a:r>
              <a:rPr lang="en-US" altLang="zh-CN"/>
              <a:t>P1120</a:t>
            </a:r>
            <a:r>
              <a:rPr lang="zh-CN" altLang="en-US"/>
              <a:t>）</a:t>
            </a:r>
            <a:endParaRPr lang="zh-CN" altLang="en-US"/>
          </a:p>
        </p:txBody>
      </p:sp>
      <p:sp>
        <p:nvSpPr>
          <p:cNvPr id="3" name="内容占位符 2"/>
          <p:cNvSpPr>
            <a:spLocks noGrp="1"/>
          </p:cNvSpPr>
          <p:nvPr>
            <p:ph idx="1"/>
          </p:nvPr>
        </p:nvSpPr>
        <p:spPr/>
        <p:txBody>
          <a:bodyPr/>
          <a:p>
            <a:r>
              <a:rPr lang="en-US" altLang="zh-CN"/>
              <a:t>n</a:t>
            </a:r>
            <a:r>
              <a:rPr lang="zh-CN" altLang="en-US"/>
              <a:t>个数</a:t>
            </a:r>
            <a:r>
              <a:rPr lang="en-US" altLang="zh-CN"/>
              <a:t>a</a:t>
            </a:r>
            <a:r>
              <a:rPr lang="en-US" altLang="zh-CN" baseline="-25000"/>
              <a:t>1</a:t>
            </a:r>
            <a:r>
              <a:rPr lang="en-US" altLang="zh-CN"/>
              <a:t>...a</a:t>
            </a:r>
            <a:r>
              <a:rPr lang="en-US" altLang="zh-CN" baseline="-25000"/>
              <a:t>n</a:t>
            </a:r>
            <a:r>
              <a:rPr lang="zh-CN" altLang="en-US"/>
              <a:t>，进行分组</a:t>
            </a:r>
            <a:endParaRPr lang="zh-CN" altLang="en-US"/>
          </a:p>
          <a:p>
            <a:r>
              <a:rPr lang="zh-CN" altLang="en-US"/>
              <a:t>要求每一组数的</a:t>
            </a:r>
            <a:r>
              <a:rPr lang="zh-CN" altLang="en-US" b="1"/>
              <a:t>和</a:t>
            </a:r>
            <a:r>
              <a:rPr lang="zh-CN" altLang="en-US"/>
              <a:t>相等</a:t>
            </a:r>
            <a:endParaRPr lang="zh-CN" altLang="en-US"/>
          </a:p>
          <a:p>
            <a:r>
              <a:rPr lang="zh-CN" altLang="en-US"/>
              <a:t>求可能的最小的和</a:t>
            </a:r>
            <a:endParaRPr lang="zh-CN" altLang="en-US"/>
          </a:p>
          <a:p>
            <a:r>
              <a:rPr lang="en-US" altLang="zh-CN"/>
              <a:t>n&lt;=64</a:t>
            </a:r>
            <a:r>
              <a:rPr lang="zh-CN" altLang="en-US"/>
              <a:t>，</a:t>
            </a:r>
            <a:r>
              <a:rPr lang="en-US" altLang="zh-CN"/>
              <a:t>1&lt;=a</a:t>
            </a:r>
            <a:r>
              <a:rPr lang="en-US" altLang="zh-CN" baseline="-25000"/>
              <a:t>i</a:t>
            </a:r>
            <a:r>
              <a:rPr lang="en-US" altLang="zh-CN"/>
              <a:t>&lt;=50</a:t>
            </a:r>
            <a:endParaRPr lang="en-US" altLang="zh-CN"/>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a:t>
            </a:r>
            <a:endParaRPr lang="en-US" altLang="zh-CN"/>
          </a:p>
        </p:txBody>
      </p:sp>
      <p:sp>
        <p:nvSpPr>
          <p:cNvPr id="3" name="内容占位符 2"/>
          <p:cNvSpPr>
            <a:spLocks noGrp="1"/>
          </p:cNvSpPr>
          <p:nvPr>
            <p:ph idx="1"/>
          </p:nvPr>
        </p:nvSpPr>
        <p:spPr/>
        <p:txBody>
          <a:bodyPr/>
          <a:p>
            <a:r>
              <a:rPr lang="zh-CN" altLang="en-US"/>
              <a:t>优化搜索顺序：将数字从大到小排序</a:t>
            </a:r>
            <a:endParaRPr lang="zh-CN" altLang="en-US"/>
          </a:p>
          <a:p>
            <a:r>
              <a:rPr lang="zh-CN" altLang="en-US"/>
              <a:t>排除等效冗余：在尝试一个可能的和</a:t>
            </a:r>
            <a:r>
              <a:rPr lang="en-US" altLang="zh-CN"/>
              <a:t>x</a:t>
            </a:r>
            <a:r>
              <a:rPr lang="zh-CN" altLang="en-US"/>
              <a:t>时，如果当前数字</a:t>
            </a:r>
            <a:r>
              <a:rPr lang="en-US" altLang="zh-CN"/>
              <a:t>a</a:t>
            </a:r>
            <a:r>
              <a:rPr lang="zh-CN" altLang="en-US"/>
              <a:t>放入当前组时失败，则</a:t>
            </a:r>
            <a:r>
              <a:rPr lang="zh-CN" altLang="en-US" b="1"/>
              <a:t>略过所有相同的数字</a:t>
            </a:r>
            <a:r>
              <a:rPr lang="en-US" altLang="zh-CN" b="1"/>
              <a:t>a</a:t>
            </a:r>
            <a:r>
              <a:rPr lang="zh-CN" altLang="en-US"/>
              <a:t>；如果当前组的</a:t>
            </a:r>
            <a:r>
              <a:rPr lang="zh-CN" altLang="en-US" b="1"/>
              <a:t>第一个数字放入失败</a:t>
            </a:r>
            <a:r>
              <a:rPr lang="zh-CN" altLang="en-US"/>
              <a:t>，则一定失败；如果将当前数字放入当前组的</a:t>
            </a:r>
            <a:r>
              <a:rPr lang="zh-CN" altLang="en-US" b="1"/>
              <a:t>最后一个位置</a:t>
            </a:r>
            <a:r>
              <a:rPr lang="zh-CN" altLang="en-US"/>
              <a:t>时</a:t>
            </a:r>
            <a:r>
              <a:rPr lang="zh-CN" altLang="en-US" b="1"/>
              <a:t>后续失败</a:t>
            </a:r>
            <a:r>
              <a:rPr lang="zh-CN" altLang="en-US"/>
              <a:t>，则一定失败</a:t>
            </a:r>
            <a:endParaRPr lang="zh-CN" altLang="en-US"/>
          </a:p>
          <a:p>
            <a:r>
              <a:rPr lang="zh-CN" altLang="en-US">
                <a:sym typeface="+mn-ea"/>
              </a:rPr>
              <a:t>最优性剪枝：出现结果直接结束搜索</a:t>
            </a:r>
            <a:endParaRPr lang="zh-CN" altLang="en-US"/>
          </a:p>
          <a:p>
            <a:endParaRPr lang="zh-CN"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例题（洛谷</a:t>
            </a:r>
            <a:r>
              <a:rPr lang="en-US" altLang="zh-CN"/>
              <a:t>P1731</a:t>
            </a:r>
            <a:r>
              <a:rPr lang="zh-CN" altLang="en-US"/>
              <a:t>）</a:t>
            </a:r>
            <a:endParaRPr lang="zh-CN" altLang="en-US"/>
          </a:p>
        </p:txBody>
      </p:sp>
      <p:sp>
        <p:nvSpPr>
          <p:cNvPr id="3" name="内容占位符 2"/>
          <p:cNvSpPr>
            <a:spLocks noGrp="1"/>
          </p:cNvSpPr>
          <p:nvPr>
            <p:ph idx="1"/>
          </p:nvPr>
        </p:nvSpPr>
        <p:spPr/>
        <p:txBody>
          <a:bodyPr/>
          <a:p>
            <a:r>
              <a:rPr lang="zh-CN" altLang="en-US"/>
              <a:t>做蛋糕，每层都是一个圆柱体</a:t>
            </a:r>
            <a:endParaRPr lang="zh-CN" altLang="en-US"/>
          </a:p>
          <a:p>
            <a:r>
              <a:rPr lang="zh-CN" altLang="en-US"/>
              <a:t>要求下层比上层严格大且严格高</a:t>
            </a:r>
            <a:endParaRPr lang="zh-CN" altLang="en-US"/>
          </a:p>
          <a:p>
            <a:r>
              <a:rPr lang="zh-CN" altLang="en-US"/>
              <a:t>给定体积</a:t>
            </a:r>
            <a:r>
              <a:rPr lang="en-US" altLang="zh-CN"/>
              <a:t>Nπ</a:t>
            </a:r>
            <a:r>
              <a:rPr lang="zh-CN" altLang="en-US"/>
              <a:t>及层数</a:t>
            </a:r>
            <a:r>
              <a:rPr lang="en-US" altLang="zh-CN"/>
              <a:t>M</a:t>
            </a:r>
            <a:endParaRPr lang="en-US" altLang="zh-CN"/>
          </a:p>
          <a:p>
            <a:r>
              <a:rPr lang="zh-CN" altLang="en-US"/>
              <a:t>要求除最大底面之外的外表面积</a:t>
            </a:r>
            <a:r>
              <a:rPr lang="en-US" altLang="zh-CN"/>
              <a:t>Q=Sπ</a:t>
            </a:r>
            <a:r>
              <a:rPr lang="zh-CN" altLang="en-US"/>
              <a:t>最小</a:t>
            </a:r>
            <a:endParaRPr lang="zh-CN" altLang="en-US"/>
          </a:p>
          <a:p>
            <a:r>
              <a:rPr lang="zh-CN" altLang="en-US"/>
              <a:t>保证每层的半径和高度为正整数</a:t>
            </a:r>
            <a:endParaRPr lang="zh-CN" altLang="en-US"/>
          </a:p>
          <a:p>
            <a:r>
              <a:rPr lang="zh-CN" altLang="en-US"/>
              <a:t>求</a:t>
            </a:r>
            <a:r>
              <a:rPr lang="en-US" altLang="zh-CN"/>
              <a:t>S</a:t>
            </a:r>
            <a:endParaRPr lang="en-US"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a:t>
            </a:r>
            <a:endParaRPr lang="zh-CN" altLang="en-US"/>
          </a:p>
        </p:txBody>
      </p:sp>
      <p:sp>
        <p:nvSpPr>
          <p:cNvPr id="3" name="内容占位符 2"/>
          <p:cNvSpPr>
            <a:spLocks noGrp="1"/>
          </p:cNvSpPr>
          <p:nvPr>
            <p:ph idx="1"/>
          </p:nvPr>
        </p:nvSpPr>
        <p:spPr/>
        <p:txBody>
          <a:bodyPr/>
          <a:p>
            <a:r>
              <a:rPr lang="zh-CN" altLang="en-US"/>
              <a:t>优化搜索顺序：每一层从大到小遍历</a:t>
            </a:r>
            <a:endParaRPr lang="zh-CN" altLang="en-US"/>
          </a:p>
          <a:p>
            <a:r>
              <a:rPr lang="zh-CN" altLang="en-US"/>
              <a:t>可行性剪枝：当前体积在后续最小情况下已经大于总体积时剪枝</a:t>
            </a:r>
            <a:endParaRPr lang="zh-CN" altLang="en-US"/>
          </a:p>
          <a:p>
            <a:r>
              <a:rPr lang="zh-CN" altLang="en-US"/>
              <a:t>最优化剪枝：当前面积在后续最小情况下已经大于当前答案时剪枝</a:t>
            </a:r>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深度优先搜索</a:t>
            </a:r>
            <a:endParaRPr lang="zh-CN" altLang="en-US"/>
          </a:p>
        </p:txBody>
      </p:sp>
      <p:sp>
        <p:nvSpPr>
          <p:cNvPr id="3" name="内容占位符 2"/>
          <p:cNvSpPr>
            <a:spLocks noGrp="1"/>
          </p:cNvSpPr>
          <p:nvPr>
            <p:ph idx="1"/>
          </p:nvPr>
        </p:nvSpPr>
        <p:spPr/>
        <p:txBody>
          <a:bodyPr/>
          <a:p>
            <a:r>
              <a:rPr lang="zh-CN" altLang="en-US"/>
              <a:t>深度优先搜索（</a:t>
            </a:r>
            <a:r>
              <a:rPr lang="en-US" altLang="zh-CN"/>
              <a:t>DFS</a:t>
            </a:r>
            <a:r>
              <a:rPr lang="zh-CN" altLang="en-US"/>
              <a:t>）是一种遍历或搜索树或图的算法，它从一个根节点开始，</a:t>
            </a:r>
            <a:r>
              <a:rPr lang="zh-CN" altLang="en-US" b="1"/>
              <a:t>尽可能深地</a:t>
            </a:r>
            <a:r>
              <a:rPr lang="zh-CN" altLang="en-US"/>
              <a:t>搜索每个分支，直到找到解为止。在搜索过程中，为了提高效率，减少不必要的搜索，通常会采用各种剪枝优化策略。</a:t>
            </a:r>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剪枝的基本思想</a:t>
            </a:r>
            <a:endParaRPr lang="zh-CN" altLang="en-US"/>
          </a:p>
        </p:txBody>
      </p:sp>
      <p:sp>
        <p:nvSpPr>
          <p:cNvPr id="3" name="内容占位符 2"/>
          <p:cNvSpPr>
            <a:spLocks noGrp="1"/>
          </p:cNvSpPr>
          <p:nvPr>
            <p:ph idx="1"/>
          </p:nvPr>
        </p:nvSpPr>
        <p:spPr/>
        <p:txBody>
          <a:bodyPr/>
          <a:p>
            <a:r>
              <a:rPr lang="zh-CN" altLang="en-US"/>
              <a:t>在深度优先搜索中，我们通常会遍历图或树的所有节点和边，直到找到解或者遍历完所有节点。然而，某些情况下，我们知道某些路径不会导致有效的解，可以</a:t>
            </a:r>
            <a:r>
              <a:rPr lang="zh-CN" altLang="en-US" b="1"/>
              <a:t>提前停止进一步的搜索</a:t>
            </a:r>
            <a:r>
              <a:rPr lang="zh-CN" altLang="en-US"/>
              <a:t>，这就是剪枝。通过合理的剪枝策略，我们可以避免不必要的递归和计算，极大地提高算法的效率。</a:t>
            </a:r>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优化搜索顺序</a:t>
            </a:r>
            <a:endParaRPr lang="zh-CN" altLang="en-US"/>
          </a:p>
        </p:txBody>
      </p:sp>
      <p:sp>
        <p:nvSpPr>
          <p:cNvPr id="3" name="内容占位符 2"/>
          <p:cNvSpPr>
            <a:spLocks noGrp="1"/>
          </p:cNvSpPr>
          <p:nvPr>
            <p:ph idx="1"/>
          </p:nvPr>
        </p:nvSpPr>
        <p:spPr/>
        <p:txBody>
          <a:bodyPr/>
          <a:p>
            <a:r>
              <a:rPr lang="zh-CN" altLang="en-US"/>
              <a:t>在一些搜索问题中，搜索树的各个层次、各个分支之间的顺序不是固定的。不同的搜索顺序会产生不同的搜索树形态，其规模大小也相差甚远。</a:t>
            </a:r>
            <a:endParaRPr lang="zh-CN" altLang="en-US"/>
          </a:p>
          <a:p>
            <a:r>
              <a:rPr lang="zh-CN" altLang="en-US"/>
              <a:t>大部分情况下，我们应该优先搜索</a:t>
            </a:r>
            <a:r>
              <a:rPr lang="zh-CN" altLang="en-US" b="1"/>
              <a:t>分支较少</a:t>
            </a:r>
            <a:r>
              <a:rPr lang="zh-CN" altLang="en-US"/>
              <a:t>的节点。</a:t>
            </a:r>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排除等效冗余</a:t>
            </a:r>
            <a:endParaRPr lang="zh-CN" altLang="en-US"/>
          </a:p>
        </p:txBody>
      </p:sp>
      <p:sp>
        <p:nvSpPr>
          <p:cNvPr id="3" name="内容占位符 2"/>
          <p:cNvSpPr>
            <a:spLocks noGrp="1"/>
          </p:cNvSpPr>
          <p:nvPr>
            <p:ph idx="1"/>
          </p:nvPr>
        </p:nvSpPr>
        <p:spPr/>
        <p:txBody>
          <a:bodyPr/>
          <a:p>
            <a:r>
              <a:rPr lang="zh-CN" altLang="en-US"/>
              <a:t>在搜索过程中，如果我们能够判定从搜索树的当前节点上沿着某几条不同分支到达的子树是</a:t>
            </a:r>
            <a:r>
              <a:rPr lang="zh-CN" altLang="en-US" b="1"/>
              <a:t>等效的</a:t>
            </a:r>
            <a:r>
              <a:rPr lang="zh-CN" altLang="en-US"/>
              <a:t>，那么只需要对其中的一条分支执行搜索。</a:t>
            </a:r>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可行性剪枝</a:t>
            </a:r>
            <a:endParaRPr lang="zh-CN" altLang="en-US"/>
          </a:p>
        </p:txBody>
      </p:sp>
      <p:sp>
        <p:nvSpPr>
          <p:cNvPr id="3" name="内容占位符 2"/>
          <p:cNvSpPr>
            <a:spLocks noGrp="1"/>
          </p:cNvSpPr>
          <p:nvPr>
            <p:ph idx="1"/>
          </p:nvPr>
        </p:nvSpPr>
        <p:spPr/>
        <p:txBody>
          <a:bodyPr/>
          <a:p>
            <a:r>
              <a:rPr lang="zh-CN" altLang="en-US"/>
              <a:t>在搜索过程中，及时对当前状态进行检查，如果发现分支</a:t>
            </a:r>
            <a:r>
              <a:rPr lang="zh-CN" altLang="en-US" b="1"/>
              <a:t>已经无法到达递归边界</a:t>
            </a:r>
            <a:r>
              <a:rPr lang="zh-CN" altLang="en-US"/>
              <a:t>，就执行回溯。（某些题目条件的范围限制是一个区间，此时可行性剪枝也被称为</a:t>
            </a:r>
            <a:r>
              <a:rPr lang="en-US" altLang="zh-CN"/>
              <a:t>“</a:t>
            </a:r>
            <a:r>
              <a:rPr lang="zh-CN" altLang="en-US"/>
              <a:t>上下界剪枝</a:t>
            </a:r>
            <a:r>
              <a:rPr lang="en-US" altLang="zh-CN"/>
              <a:t>”</a:t>
            </a:r>
            <a:r>
              <a:rPr lang="zh-CN" altLang="en-US"/>
              <a:t>）。</a:t>
            </a:r>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最优性剪枝</a:t>
            </a:r>
            <a:endParaRPr lang="zh-CN" altLang="en-US"/>
          </a:p>
        </p:txBody>
      </p:sp>
      <p:sp>
        <p:nvSpPr>
          <p:cNvPr id="3" name="内容占位符 2"/>
          <p:cNvSpPr>
            <a:spLocks noGrp="1"/>
          </p:cNvSpPr>
          <p:nvPr>
            <p:ph idx="1"/>
          </p:nvPr>
        </p:nvSpPr>
        <p:spPr/>
        <p:txBody>
          <a:bodyPr/>
          <a:p>
            <a:r>
              <a:rPr lang="zh-CN" altLang="en-US"/>
              <a:t>在最优化问题的搜索过程中，如果当前花费的代价</a:t>
            </a:r>
            <a:r>
              <a:rPr lang="zh-CN" altLang="en-US" b="1"/>
              <a:t>已经超过了当前搜到的最优解</a:t>
            </a:r>
            <a:r>
              <a:rPr lang="zh-CN" altLang="en-US"/>
              <a:t>，那么无论采取多么优秀的策略到达递归边界，都不可能更新答案。此时可以停止对当前分支的搜索，执行回溯。</a:t>
            </a:r>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记忆化搜索</a:t>
            </a:r>
            <a:endParaRPr lang="zh-CN" altLang="en-US"/>
          </a:p>
        </p:txBody>
      </p:sp>
      <p:sp>
        <p:nvSpPr>
          <p:cNvPr id="3" name="内容占位符 2"/>
          <p:cNvSpPr>
            <a:spLocks noGrp="1"/>
          </p:cNvSpPr>
          <p:nvPr>
            <p:ph idx="1"/>
          </p:nvPr>
        </p:nvSpPr>
        <p:spPr/>
        <p:txBody>
          <a:bodyPr/>
          <a:p>
            <a:r>
              <a:rPr lang="zh-CN" altLang="en-US"/>
              <a:t>可以记录每个状态的搜索结果，在</a:t>
            </a:r>
            <a:r>
              <a:rPr lang="zh-CN" altLang="en-US" b="1"/>
              <a:t>重复遍历一个状态时</a:t>
            </a:r>
            <a:r>
              <a:rPr lang="zh-CN" altLang="en-US"/>
              <a:t>直接检索并返回。（就好像我们对图进行深度优先遍历时，标记一个节点是否已经被访问过。</a:t>
            </a:r>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例题（洛谷</a:t>
            </a:r>
            <a:r>
              <a:rPr lang="en-US" altLang="zh-CN"/>
              <a:t>P10483</a:t>
            </a:r>
            <a:r>
              <a:rPr lang="zh-CN" altLang="en-US"/>
              <a:t>）</a:t>
            </a:r>
            <a:endParaRPr lang="zh-CN" altLang="en-US"/>
          </a:p>
        </p:txBody>
      </p:sp>
      <p:sp>
        <p:nvSpPr>
          <p:cNvPr id="3" name="内容占位符 2"/>
          <p:cNvSpPr>
            <a:spLocks noGrp="1"/>
          </p:cNvSpPr>
          <p:nvPr>
            <p:ph idx="1"/>
          </p:nvPr>
        </p:nvSpPr>
        <p:spPr/>
        <p:txBody>
          <a:bodyPr/>
          <a:p>
            <a:r>
              <a:rPr lang="en-US" altLang="zh-CN"/>
              <a:t>n</a:t>
            </a:r>
            <a:r>
              <a:rPr lang="zh-CN" altLang="en-US"/>
              <a:t>个物品，重量分别为</a:t>
            </a:r>
            <a:r>
              <a:rPr lang="en-US" altLang="zh-CN"/>
              <a:t>C</a:t>
            </a:r>
            <a:r>
              <a:rPr lang="en-US" altLang="zh-CN" baseline="-25000"/>
              <a:t>1</a:t>
            </a:r>
            <a:r>
              <a:rPr lang="en-US" altLang="zh-CN"/>
              <a:t>...C</a:t>
            </a:r>
            <a:r>
              <a:rPr lang="en-US" altLang="zh-CN" baseline="-25000"/>
              <a:t>n</a:t>
            </a:r>
            <a:endParaRPr lang="en-US" altLang="zh-CN"/>
          </a:p>
          <a:p>
            <a:r>
              <a:rPr lang="zh-CN" altLang="en-US"/>
              <a:t>背包容量固定为</a:t>
            </a:r>
            <a:r>
              <a:rPr lang="en-US" altLang="zh-CN"/>
              <a:t>m</a:t>
            </a:r>
            <a:endParaRPr lang="en-US" altLang="zh-CN"/>
          </a:p>
          <a:p>
            <a:r>
              <a:rPr lang="zh-CN" altLang="en-US"/>
              <a:t>求将物品</a:t>
            </a:r>
            <a:r>
              <a:rPr lang="zh-CN" altLang="en-US" b="1"/>
              <a:t>全部装入</a:t>
            </a:r>
            <a:r>
              <a:rPr lang="zh-CN" altLang="en-US"/>
              <a:t>背包时最少的背包数量</a:t>
            </a:r>
            <a:endParaRPr lang="zh-CN" altLang="en-US"/>
          </a:p>
          <a:p>
            <a:r>
              <a:rPr lang="en-US" altLang="zh-CN"/>
              <a:t>n&lt;=18</a:t>
            </a:r>
            <a:r>
              <a:rPr lang="zh-CN" altLang="en-US"/>
              <a:t>、</a:t>
            </a:r>
            <a:r>
              <a:rPr lang="en-US" altLang="zh-CN"/>
              <a:t>1</a:t>
            </a:r>
            <a:r>
              <a:rPr lang="en-US" altLang="zh-CN">
                <a:sym typeface="+mn-ea"/>
              </a:rPr>
              <a:t>&lt;=C</a:t>
            </a:r>
            <a:r>
              <a:rPr lang="en-US" altLang="zh-CN" baseline="-25000">
                <a:sym typeface="+mn-ea"/>
              </a:rPr>
              <a:t>i</a:t>
            </a:r>
            <a:r>
              <a:rPr lang="en-US" altLang="zh-CN"/>
              <a:t>&lt;=m&lt;=1e8</a:t>
            </a:r>
            <a:endParaRPr lang="en-US" altLang="zh-CN"/>
          </a:p>
        </p:txBody>
      </p:sp>
    </p:spTree>
  </p:cSld>
  <p:clrMapOvr>
    <a:masterClrMapping/>
  </p:clrMapOvr>
  <p:transition/>
</p:sld>
</file>

<file path=ppt/tags/tag1.xml><?xml version="1.0" encoding="utf-8"?>
<p:tagLst xmlns:p="http://schemas.openxmlformats.org/presentationml/2006/main">
  <p:tag name="KSO_WPP_MARK_KEY" val="34f08f15-5c0b-4605-a111-003741cbec71"/>
  <p:tag name="COMMONDATA" val="eyJoZGlkIjoiNjI3ZjU2ZDM0NGVlZTk2YWE5MmJlNThiZGE3ZTJlY2I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1198</Words>
  <Application>WPS 演示</Application>
  <PresentationFormat>宽屏</PresentationFormat>
  <Paragraphs>88</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宋体</vt:lpstr>
      <vt:lpstr>Wingdings</vt:lpstr>
      <vt:lpstr>Calibri</vt:lpstr>
      <vt:lpstr>微软雅黑</vt:lpstr>
      <vt:lpstr>Arial Unicode MS</vt:lpstr>
      <vt:lpstr>WPS</vt:lpstr>
      <vt:lpstr>DFS及优化</vt:lpstr>
      <vt:lpstr>深度优先搜索</vt:lpstr>
      <vt:lpstr>剪枝的基本思想</vt:lpstr>
      <vt:lpstr>优化搜索顺序</vt:lpstr>
      <vt:lpstr>排除等效冗余</vt:lpstr>
      <vt:lpstr>可行性剪枝</vt:lpstr>
      <vt:lpstr>最优性剪枝</vt:lpstr>
      <vt:lpstr>记忆化搜索</vt:lpstr>
      <vt:lpstr>例题（洛谷P10483）</vt:lpstr>
      <vt:lpstr>解</vt:lpstr>
      <vt:lpstr>例题（P1784）</vt:lpstr>
      <vt:lpstr>解</vt:lpstr>
      <vt:lpstr>例题（洛谷P1120）</vt:lpstr>
      <vt:lpstr>解</vt:lpstr>
      <vt:lpstr>例题（洛谷P1731）</vt:lpstr>
      <vt:lpstr>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Th_Au_K</dc:creator>
  <cp:lastModifiedBy>seewo</cp:lastModifiedBy>
  <cp:revision>6</cp:revision>
  <dcterms:created xsi:type="dcterms:W3CDTF">2023-08-09T12:44:00Z</dcterms:created>
  <dcterms:modified xsi:type="dcterms:W3CDTF">2025-01-15T08:42:55Z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2052-11.1.0.12763</vt:lpwstr>
  </property>
</Properties>
</file>