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8" r:id="rId12"/>
    <p:sldId id="272" r:id="rId13"/>
    <p:sldId id="270" r:id="rId14"/>
    <p:sldId id="273" r:id="rId15"/>
    <p:sldId id="274" r:id="rId16"/>
    <p:sldId id="275" r:id="rId17"/>
    <p:sldId id="267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3"/>
    <p:restoredTop sz="94743"/>
  </p:normalViewPr>
  <p:slideViewPr>
    <p:cSldViewPr snapToGrid="0">
      <p:cViewPr varScale="1">
        <p:scale>
          <a:sx n="136" d="100"/>
          <a:sy n="136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710D1-16D3-4206-83A8-EA1A4FC36B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8F03D06-B637-4C4D-9A30-40D431E6CB01}">
      <dgm:prSet custT="1"/>
      <dgm:spPr/>
      <dgm:t>
        <a:bodyPr/>
        <a:lstStyle/>
        <a:p>
          <a:r>
            <a:rPr lang="en-US" altLang="zh-CN" sz="2400" b="0" dirty="0"/>
            <a:t>W</a:t>
          </a:r>
          <a:r>
            <a:rPr lang="en-US" sz="2400" b="0" dirty="0"/>
            <a:t>ith the GreenCoin system </a:t>
          </a:r>
        </a:p>
      </dgm:t>
    </dgm:pt>
    <dgm:pt modelId="{A22BAF07-FBE3-479A-B8BB-AAF09F22668B}" type="parTrans" cxnId="{2AFAFEB3-FC66-4546-A0F4-2973EF3E8732}">
      <dgm:prSet/>
      <dgm:spPr/>
      <dgm:t>
        <a:bodyPr/>
        <a:lstStyle/>
        <a:p>
          <a:endParaRPr lang="en-US"/>
        </a:p>
      </dgm:t>
    </dgm:pt>
    <dgm:pt modelId="{2CC8749A-B8CB-49C9-80E0-8872E3D58CA2}" type="sibTrans" cxnId="{2AFAFEB3-FC66-4546-A0F4-2973EF3E8732}">
      <dgm:prSet/>
      <dgm:spPr/>
      <dgm:t>
        <a:bodyPr/>
        <a:lstStyle/>
        <a:p>
          <a:endParaRPr lang="en-US"/>
        </a:p>
      </dgm:t>
    </dgm:pt>
    <dgm:pt modelId="{B1A1EE6B-3D01-4B9E-9F0D-1CA4F0FAF99F}">
      <dgm:prSet/>
      <dgm:spPr/>
      <dgm:t>
        <a:bodyPr/>
        <a:lstStyle/>
        <a:p>
          <a:r>
            <a:rPr lang="en-US" altLang="zh-CN" dirty="0"/>
            <a:t>L</a:t>
          </a:r>
          <a:r>
            <a:rPr lang="en-US" dirty="0"/>
            <a:t>eaderboards </a:t>
          </a:r>
          <a:r>
            <a:rPr lang="en-US" altLang="zh-CN" dirty="0"/>
            <a:t>&amp;</a:t>
          </a:r>
          <a:r>
            <a:rPr lang="en-US" dirty="0"/>
            <a:t> reward</a:t>
          </a:r>
          <a:r>
            <a:rPr lang="en-US" altLang="zh-CN" dirty="0"/>
            <a:t>s</a:t>
          </a:r>
          <a:endParaRPr lang="en-US" dirty="0"/>
        </a:p>
        <a:p>
          <a:r>
            <a:rPr lang="en-US" altLang="zh-CN" dirty="0"/>
            <a:t>E</a:t>
          </a:r>
          <a:r>
            <a:rPr lang="en-US" dirty="0"/>
            <a:t>ntry tickets </a:t>
          </a:r>
        </a:p>
        <a:p>
          <a:r>
            <a:rPr lang="en-US" dirty="0">
              <a:latin typeface="Stencil" pitchFamily="82" charset="77"/>
            </a:rPr>
            <a:t>competition</a:t>
          </a:r>
          <a:r>
            <a:rPr lang="en-US" dirty="0"/>
            <a:t> and </a:t>
          </a:r>
          <a:r>
            <a:rPr lang="en-US" dirty="0">
              <a:latin typeface="Stencil" pitchFamily="82" charset="77"/>
            </a:rPr>
            <a:t>incentive</a:t>
          </a:r>
          <a:r>
            <a:rPr lang="en-US" dirty="0"/>
            <a:t> </a:t>
          </a:r>
        </a:p>
      </dgm:t>
    </dgm:pt>
    <dgm:pt modelId="{431F34AC-2ED0-4A77-B3F0-0EDC562DBA79}" type="parTrans" cxnId="{12844EF2-24C9-4FBC-AB49-16010D136DC0}">
      <dgm:prSet/>
      <dgm:spPr/>
      <dgm:t>
        <a:bodyPr/>
        <a:lstStyle/>
        <a:p>
          <a:endParaRPr lang="en-US"/>
        </a:p>
      </dgm:t>
    </dgm:pt>
    <dgm:pt modelId="{5A64E95C-A271-4A6F-9180-FF5D0AA10DE8}" type="sibTrans" cxnId="{12844EF2-24C9-4FBC-AB49-16010D136DC0}">
      <dgm:prSet/>
      <dgm:spPr/>
      <dgm:t>
        <a:bodyPr/>
        <a:lstStyle/>
        <a:p>
          <a:endParaRPr lang="en-US"/>
        </a:p>
      </dgm:t>
    </dgm:pt>
    <dgm:pt modelId="{6C5FDA4F-AFE1-4019-896E-30371A302D19}">
      <dgm:prSet/>
      <dgm:spPr/>
      <dgm:t>
        <a:bodyPr/>
        <a:lstStyle/>
        <a:p>
          <a:r>
            <a:rPr lang="en-US" altLang="zh-CN" dirty="0"/>
            <a:t>Don’t</a:t>
          </a:r>
          <a:r>
            <a:rPr lang="zh-CN" altLang="en-US" dirty="0"/>
            <a:t> </a:t>
          </a:r>
          <a:r>
            <a:rPr lang="en-US" altLang="zh-CN" dirty="0"/>
            <a:t>forget</a:t>
          </a:r>
          <a:r>
            <a:rPr lang="zh-CN" altLang="en-US" dirty="0"/>
            <a:t> </a:t>
          </a:r>
          <a:r>
            <a:rPr lang="en-US" altLang="zh-CN" dirty="0"/>
            <a:t>real-life</a:t>
          </a:r>
          <a:r>
            <a:rPr lang="zh-CN" altLang="en-US" dirty="0"/>
            <a:t> </a:t>
          </a:r>
          <a:r>
            <a:rPr lang="en-US" altLang="zh-CN" dirty="0"/>
            <a:t>eco-friendly</a:t>
          </a:r>
          <a:r>
            <a:rPr lang="zh-CN" altLang="en-US" dirty="0"/>
            <a:t> </a:t>
          </a:r>
          <a:r>
            <a:rPr lang="en-US" altLang="zh-CN" dirty="0"/>
            <a:t>actions?!</a:t>
          </a:r>
          <a:endParaRPr lang="en-US" dirty="0"/>
        </a:p>
      </dgm:t>
    </dgm:pt>
    <dgm:pt modelId="{070B2E6E-467B-4E53-8C92-E0716219C999}" type="parTrans" cxnId="{F62AFDBC-836F-4386-AB26-1BE9A46F40E1}">
      <dgm:prSet/>
      <dgm:spPr/>
      <dgm:t>
        <a:bodyPr/>
        <a:lstStyle/>
        <a:p>
          <a:endParaRPr lang="en-US"/>
        </a:p>
      </dgm:t>
    </dgm:pt>
    <dgm:pt modelId="{8D1FDD7A-B7D4-42E7-81E5-0AE2270731F0}" type="sibTrans" cxnId="{F62AFDBC-836F-4386-AB26-1BE9A46F40E1}">
      <dgm:prSet/>
      <dgm:spPr/>
      <dgm:t>
        <a:bodyPr/>
        <a:lstStyle/>
        <a:p>
          <a:endParaRPr lang="en-US"/>
        </a:p>
      </dgm:t>
    </dgm:pt>
    <dgm:pt modelId="{D3D6C925-CEB9-4EA3-B1C2-6F19E28EFD4D}" type="pres">
      <dgm:prSet presAssocID="{E06710D1-16D3-4206-83A8-EA1A4FC36BB1}" presName="root" presStyleCnt="0">
        <dgm:presLayoutVars>
          <dgm:dir/>
          <dgm:resizeHandles val="exact"/>
        </dgm:presLayoutVars>
      </dgm:prSet>
      <dgm:spPr/>
    </dgm:pt>
    <dgm:pt modelId="{631474EF-8B74-485E-8604-B8876240ED31}" type="pres">
      <dgm:prSet presAssocID="{58F03D06-B637-4C4D-9A30-40D431E6CB01}" presName="compNode" presStyleCnt="0"/>
      <dgm:spPr/>
    </dgm:pt>
    <dgm:pt modelId="{50CC33B2-B558-48C2-B32A-4DD2F723BBF5}" type="pres">
      <dgm:prSet presAssocID="{58F03D06-B637-4C4D-9A30-40D431E6CB01}" presName="bgRect" presStyleLbl="bgShp" presStyleIdx="0" presStyleCnt="3" custLinFactNeighborY="-40881"/>
      <dgm:spPr>
        <a:solidFill>
          <a:schemeClr val="accent2">
            <a:lumMod val="50000"/>
          </a:schemeClr>
        </a:solidFill>
        <a:ln>
          <a:solidFill>
            <a:schemeClr val="accent1"/>
          </a:solidFill>
        </a:ln>
      </dgm:spPr>
    </dgm:pt>
    <dgm:pt modelId="{D8044226-48EA-47CB-93E4-E10D4BADC169}" type="pres">
      <dgm:prSet presAssocID="{58F03D06-B637-4C4D-9A30-40D431E6CB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18DE46B7-A80C-48C8-9E35-8A3BD31137BA}" type="pres">
      <dgm:prSet presAssocID="{58F03D06-B637-4C4D-9A30-40D431E6CB01}" presName="spaceRect" presStyleCnt="0"/>
      <dgm:spPr/>
    </dgm:pt>
    <dgm:pt modelId="{67E6E4DD-4B0B-44A4-B1E7-A607F3EA82F2}" type="pres">
      <dgm:prSet presAssocID="{58F03D06-B637-4C4D-9A30-40D431E6CB01}" presName="parTx" presStyleLbl="revTx" presStyleIdx="0" presStyleCnt="3">
        <dgm:presLayoutVars>
          <dgm:chMax val="0"/>
          <dgm:chPref val="0"/>
        </dgm:presLayoutVars>
      </dgm:prSet>
      <dgm:spPr/>
    </dgm:pt>
    <dgm:pt modelId="{62C0A74E-5719-4150-90B2-6CC1F03268E1}" type="pres">
      <dgm:prSet presAssocID="{2CC8749A-B8CB-49C9-80E0-8872E3D58CA2}" presName="sibTrans" presStyleCnt="0"/>
      <dgm:spPr/>
    </dgm:pt>
    <dgm:pt modelId="{B11C8C67-B79D-4BDD-B3C9-D1F22419C85A}" type="pres">
      <dgm:prSet presAssocID="{B1A1EE6B-3D01-4B9E-9F0D-1CA4F0FAF99F}" presName="compNode" presStyleCnt="0"/>
      <dgm:spPr/>
    </dgm:pt>
    <dgm:pt modelId="{F0D6D4F1-D9C2-48A4-B756-4B42DB7DF368}" type="pres">
      <dgm:prSet presAssocID="{B1A1EE6B-3D01-4B9E-9F0D-1CA4F0FAF99F}" presName="bgRect" presStyleLbl="bgShp" presStyleIdx="1" presStyleCnt="3" custScaleY="147220" custLinFactNeighborX="53012" custLinFactNeighborY="716"/>
      <dgm:spPr/>
    </dgm:pt>
    <dgm:pt modelId="{8D967CCB-42F8-491E-A5DE-28147699A9EC}" type="pres">
      <dgm:prSet presAssocID="{B1A1EE6B-3D01-4B9E-9F0D-1CA4F0FAF9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C0E72B1D-3341-4ACF-B4FB-1E6CF58E54D9}" type="pres">
      <dgm:prSet presAssocID="{B1A1EE6B-3D01-4B9E-9F0D-1CA4F0FAF99F}" presName="spaceRect" presStyleCnt="0"/>
      <dgm:spPr/>
    </dgm:pt>
    <dgm:pt modelId="{5BBCF156-BD9E-415B-BD2D-CAEABD2CC983}" type="pres">
      <dgm:prSet presAssocID="{B1A1EE6B-3D01-4B9E-9F0D-1CA4F0FAF99F}" presName="parTx" presStyleLbl="revTx" presStyleIdx="1" presStyleCnt="3" custScaleY="133886">
        <dgm:presLayoutVars>
          <dgm:chMax val="0"/>
          <dgm:chPref val="0"/>
        </dgm:presLayoutVars>
      </dgm:prSet>
      <dgm:spPr/>
    </dgm:pt>
    <dgm:pt modelId="{074EAEAE-1BFC-457D-BEC7-1F2484D64831}" type="pres">
      <dgm:prSet presAssocID="{5A64E95C-A271-4A6F-9180-FF5D0AA10DE8}" presName="sibTrans" presStyleCnt="0"/>
      <dgm:spPr/>
    </dgm:pt>
    <dgm:pt modelId="{F51CD686-F734-41BC-BB6D-76B9AF42E508}" type="pres">
      <dgm:prSet presAssocID="{6C5FDA4F-AFE1-4019-896E-30371A302D19}" presName="compNode" presStyleCnt="0"/>
      <dgm:spPr/>
    </dgm:pt>
    <dgm:pt modelId="{D8B2D120-BB70-4068-B2F8-3FCE3227199C}" type="pres">
      <dgm:prSet presAssocID="{6C5FDA4F-AFE1-4019-896E-30371A302D19}" presName="bgRect" presStyleLbl="bgShp" presStyleIdx="2" presStyleCnt="3"/>
      <dgm:spPr/>
    </dgm:pt>
    <dgm:pt modelId="{529C022A-6EAE-4C9F-860C-C6750FFD59D1}" type="pres">
      <dgm:prSet presAssocID="{6C5FDA4F-AFE1-4019-896E-30371A302D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6B4D43C3-5421-47F8-B417-9D8062B870DA}" type="pres">
      <dgm:prSet presAssocID="{6C5FDA4F-AFE1-4019-896E-30371A302D19}" presName="spaceRect" presStyleCnt="0"/>
      <dgm:spPr/>
    </dgm:pt>
    <dgm:pt modelId="{99785038-245D-4A1B-80C6-A06D9AED3743}" type="pres">
      <dgm:prSet presAssocID="{6C5FDA4F-AFE1-4019-896E-30371A302D1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B40F129-FBFC-45FD-B0CC-02968FA5F101}" type="presOf" srcId="{E06710D1-16D3-4206-83A8-EA1A4FC36BB1}" destId="{D3D6C925-CEB9-4EA3-B1C2-6F19E28EFD4D}" srcOrd="0" destOrd="0" presId="urn:microsoft.com/office/officeart/2018/2/layout/IconVerticalSolidList"/>
    <dgm:cxn modelId="{6C64093B-F633-4DDB-81FA-6B020BF33628}" type="presOf" srcId="{6C5FDA4F-AFE1-4019-896E-30371A302D19}" destId="{99785038-245D-4A1B-80C6-A06D9AED3743}" srcOrd="0" destOrd="0" presId="urn:microsoft.com/office/officeart/2018/2/layout/IconVerticalSolidList"/>
    <dgm:cxn modelId="{FF5125AD-1F38-4529-B62E-35F8C88F491D}" type="presOf" srcId="{B1A1EE6B-3D01-4B9E-9F0D-1CA4F0FAF99F}" destId="{5BBCF156-BD9E-415B-BD2D-CAEABD2CC983}" srcOrd="0" destOrd="0" presId="urn:microsoft.com/office/officeart/2018/2/layout/IconVerticalSolidList"/>
    <dgm:cxn modelId="{B26857B1-61BC-4D56-9B72-AAADFEDD1575}" type="presOf" srcId="{58F03D06-B637-4C4D-9A30-40D431E6CB01}" destId="{67E6E4DD-4B0B-44A4-B1E7-A607F3EA82F2}" srcOrd="0" destOrd="0" presId="urn:microsoft.com/office/officeart/2018/2/layout/IconVerticalSolidList"/>
    <dgm:cxn modelId="{2AFAFEB3-FC66-4546-A0F4-2973EF3E8732}" srcId="{E06710D1-16D3-4206-83A8-EA1A4FC36BB1}" destId="{58F03D06-B637-4C4D-9A30-40D431E6CB01}" srcOrd="0" destOrd="0" parTransId="{A22BAF07-FBE3-479A-B8BB-AAF09F22668B}" sibTransId="{2CC8749A-B8CB-49C9-80E0-8872E3D58CA2}"/>
    <dgm:cxn modelId="{F62AFDBC-836F-4386-AB26-1BE9A46F40E1}" srcId="{E06710D1-16D3-4206-83A8-EA1A4FC36BB1}" destId="{6C5FDA4F-AFE1-4019-896E-30371A302D19}" srcOrd="2" destOrd="0" parTransId="{070B2E6E-467B-4E53-8C92-E0716219C999}" sibTransId="{8D1FDD7A-B7D4-42E7-81E5-0AE2270731F0}"/>
    <dgm:cxn modelId="{12844EF2-24C9-4FBC-AB49-16010D136DC0}" srcId="{E06710D1-16D3-4206-83A8-EA1A4FC36BB1}" destId="{B1A1EE6B-3D01-4B9E-9F0D-1CA4F0FAF99F}" srcOrd="1" destOrd="0" parTransId="{431F34AC-2ED0-4A77-B3F0-0EDC562DBA79}" sibTransId="{5A64E95C-A271-4A6F-9180-FF5D0AA10DE8}"/>
    <dgm:cxn modelId="{40BB40A3-60F2-4B81-BB89-8E722840E452}" type="presParOf" srcId="{D3D6C925-CEB9-4EA3-B1C2-6F19E28EFD4D}" destId="{631474EF-8B74-485E-8604-B8876240ED31}" srcOrd="0" destOrd="0" presId="urn:microsoft.com/office/officeart/2018/2/layout/IconVerticalSolidList"/>
    <dgm:cxn modelId="{21642A0B-C58B-4ADC-AB19-92A5E7A06E45}" type="presParOf" srcId="{631474EF-8B74-485E-8604-B8876240ED31}" destId="{50CC33B2-B558-48C2-B32A-4DD2F723BBF5}" srcOrd="0" destOrd="0" presId="urn:microsoft.com/office/officeart/2018/2/layout/IconVerticalSolidList"/>
    <dgm:cxn modelId="{2F05D7FD-A385-4E5D-83AF-FFBC6A27CB20}" type="presParOf" srcId="{631474EF-8B74-485E-8604-B8876240ED31}" destId="{D8044226-48EA-47CB-93E4-E10D4BADC169}" srcOrd="1" destOrd="0" presId="urn:microsoft.com/office/officeart/2018/2/layout/IconVerticalSolidList"/>
    <dgm:cxn modelId="{CDF8FAAD-11F0-4DF4-AE84-097CBCF1039F}" type="presParOf" srcId="{631474EF-8B74-485E-8604-B8876240ED31}" destId="{18DE46B7-A80C-48C8-9E35-8A3BD31137BA}" srcOrd="2" destOrd="0" presId="urn:microsoft.com/office/officeart/2018/2/layout/IconVerticalSolidList"/>
    <dgm:cxn modelId="{5207C758-79FD-49C1-B20F-95E1323F0C34}" type="presParOf" srcId="{631474EF-8B74-485E-8604-B8876240ED31}" destId="{67E6E4DD-4B0B-44A4-B1E7-A607F3EA82F2}" srcOrd="3" destOrd="0" presId="urn:microsoft.com/office/officeart/2018/2/layout/IconVerticalSolidList"/>
    <dgm:cxn modelId="{8C071454-B114-4CF3-8A19-D3FF2C8F8F55}" type="presParOf" srcId="{D3D6C925-CEB9-4EA3-B1C2-6F19E28EFD4D}" destId="{62C0A74E-5719-4150-90B2-6CC1F03268E1}" srcOrd="1" destOrd="0" presId="urn:microsoft.com/office/officeart/2018/2/layout/IconVerticalSolidList"/>
    <dgm:cxn modelId="{F6A44DCF-E361-4FDF-96E1-992783C18B2B}" type="presParOf" srcId="{D3D6C925-CEB9-4EA3-B1C2-6F19E28EFD4D}" destId="{B11C8C67-B79D-4BDD-B3C9-D1F22419C85A}" srcOrd="2" destOrd="0" presId="urn:microsoft.com/office/officeart/2018/2/layout/IconVerticalSolidList"/>
    <dgm:cxn modelId="{92B99330-AAB5-465A-B959-AABDD44C1027}" type="presParOf" srcId="{B11C8C67-B79D-4BDD-B3C9-D1F22419C85A}" destId="{F0D6D4F1-D9C2-48A4-B756-4B42DB7DF368}" srcOrd="0" destOrd="0" presId="urn:microsoft.com/office/officeart/2018/2/layout/IconVerticalSolidList"/>
    <dgm:cxn modelId="{9A5FD2A4-D0E6-42C5-A03B-B809CD9D1489}" type="presParOf" srcId="{B11C8C67-B79D-4BDD-B3C9-D1F22419C85A}" destId="{8D967CCB-42F8-491E-A5DE-28147699A9EC}" srcOrd="1" destOrd="0" presId="urn:microsoft.com/office/officeart/2018/2/layout/IconVerticalSolidList"/>
    <dgm:cxn modelId="{CC07196F-D3EC-43C1-A6B6-6B84226093DF}" type="presParOf" srcId="{B11C8C67-B79D-4BDD-B3C9-D1F22419C85A}" destId="{C0E72B1D-3341-4ACF-B4FB-1E6CF58E54D9}" srcOrd="2" destOrd="0" presId="urn:microsoft.com/office/officeart/2018/2/layout/IconVerticalSolidList"/>
    <dgm:cxn modelId="{E70FC7CF-30DB-4215-891D-36ACBDCF2AA0}" type="presParOf" srcId="{B11C8C67-B79D-4BDD-B3C9-D1F22419C85A}" destId="{5BBCF156-BD9E-415B-BD2D-CAEABD2CC983}" srcOrd="3" destOrd="0" presId="urn:microsoft.com/office/officeart/2018/2/layout/IconVerticalSolidList"/>
    <dgm:cxn modelId="{7D9E3AA9-047A-4487-BCAB-B58581191F8A}" type="presParOf" srcId="{D3D6C925-CEB9-4EA3-B1C2-6F19E28EFD4D}" destId="{074EAEAE-1BFC-457D-BEC7-1F2484D64831}" srcOrd="3" destOrd="0" presId="urn:microsoft.com/office/officeart/2018/2/layout/IconVerticalSolidList"/>
    <dgm:cxn modelId="{DF86490F-C79D-4F1D-94D0-02C3DEF4EC37}" type="presParOf" srcId="{D3D6C925-CEB9-4EA3-B1C2-6F19E28EFD4D}" destId="{F51CD686-F734-41BC-BB6D-76B9AF42E508}" srcOrd="4" destOrd="0" presId="urn:microsoft.com/office/officeart/2018/2/layout/IconVerticalSolidList"/>
    <dgm:cxn modelId="{58761F8D-D3DE-4797-B959-FC76D8AB9D29}" type="presParOf" srcId="{F51CD686-F734-41BC-BB6D-76B9AF42E508}" destId="{D8B2D120-BB70-4068-B2F8-3FCE3227199C}" srcOrd="0" destOrd="0" presId="urn:microsoft.com/office/officeart/2018/2/layout/IconVerticalSolidList"/>
    <dgm:cxn modelId="{C0E9F08A-2C60-43E7-94BD-25114B9CAA28}" type="presParOf" srcId="{F51CD686-F734-41BC-BB6D-76B9AF42E508}" destId="{529C022A-6EAE-4C9F-860C-C6750FFD59D1}" srcOrd="1" destOrd="0" presId="urn:microsoft.com/office/officeart/2018/2/layout/IconVerticalSolidList"/>
    <dgm:cxn modelId="{4D0BFC3D-BA52-4788-97F2-AE85B1426734}" type="presParOf" srcId="{F51CD686-F734-41BC-BB6D-76B9AF42E508}" destId="{6B4D43C3-5421-47F8-B417-9D8062B870DA}" srcOrd="2" destOrd="0" presId="urn:microsoft.com/office/officeart/2018/2/layout/IconVerticalSolidList"/>
    <dgm:cxn modelId="{57D23B5C-9036-4B5E-A849-B317E363CBE0}" type="presParOf" srcId="{F51CD686-F734-41BC-BB6D-76B9AF42E508}" destId="{99785038-245D-4A1B-80C6-A06D9AED37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560CB1-EE8D-436C-9FFF-4F072B68252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CFCAAF-AB76-4E3A-9568-2E14527023A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altLang="zh-CN" sz="1800" b="0" dirty="0"/>
            <a:t>A</a:t>
          </a:r>
          <a:r>
            <a:rPr lang="en-US" sz="1800" b="0" dirty="0"/>
            <a:t>cademic research</a:t>
          </a:r>
        </a:p>
        <a:p>
          <a:pPr>
            <a:lnSpc>
              <a:spcPct val="100000"/>
            </a:lnSpc>
            <a:defRPr b="1"/>
          </a:pPr>
          <a:r>
            <a:rPr lang="en-US" sz="1800" b="0" dirty="0"/>
            <a:t>Campus</a:t>
          </a:r>
          <a:r>
            <a:rPr lang="zh-CN" sz="1800" b="0" dirty="0"/>
            <a:t> </a:t>
          </a:r>
          <a:r>
            <a:rPr lang="en-US" sz="1800" b="0" dirty="0"/>
            <a:t>data</a:t>
          </a:r>
          <a:r>
            <a:rPr lang="zh-CN" sz="1800" b="0" dirty="0"/>
            <a:t> </a:t>
          </a:r>
          <a:r>
            <a:rPr lang="en-US" sz="1800" b="0" dirty="0"/>
            <a:t>and</a:t>
          </a:r>
          <a:r>
            <a:rPr lang="zh-CN" sz="1800" b="0" dirty="0"/>
            <a:t> </a:t>
          </a:r>
          <a:r>
            <a:rPr lang="en-US" sz="1800" b="0" dirty="0"/>
            <a:t>calculations</a:t>
          </a:r>
        </a:p>
      </dgm:t>
    </dgm:pt>
    <dgm:pt modelId="{01AE5D56-FFFE-4FEC-97CE-FD28B5DA23B5}" type="parTrans" cxnId="{F95FB580-B434-409A-BE20-A1843F2CBC8E}">
      <dgm:prSet/>
      <dgm:spPr/>
      <dgm:t>
        <a:bodyPr/>
        <a:lstStyle/>
        <a:p>
          <a:endParaRPr lang="en-US"/>
        </a:p>
      </dgm:t>
    </dgm:pt>
    <dgm:pt modelId="{1EEA3DAB-B31E-46CA-8135-550F920985CC}" type="sibTrans" cxnId="{F95FB580-B434-409A-BE20-A1843F2CBC8E}">
      <dgm:prSet/>
      <dgm:spPr/>
      <dgm:t>
        <a:bodyPr/>
        <a:lstStyle/>
        <a:p>
          <a:endParaRPr lang="en-US"/>
        </a:p>
      </dgm:t>
    </dgm:pt>
    <dgm:pt modelId="{9D45DCCD-C44C-4A6A-BF8F-13B5037E1A1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altLang="zh-CN" sz="1800" b="1" dirty="0"/>
            <a:t>H</a:t>
          </a:r>
          <a:r>
            <a:rPr lang="en-US" sz="1800" b="1" dirty="0"/>
            <a:t>ighly realistic</a:t>
          </a:r>
        </a:p>
        <a:p>
          <a:pPr>
            <a:lnSpc>
              <a:spcPct val="100000"/>
            </a:lnSpc>
            <a:defRPr b="1"/>
          </a:pPr>
          <a:r>
            <a:rPr lang="en-US" altLang="zh-CN" sz="1800" b="1" dirty="0"/>
            <a:t>R</a:t>
          </a:r>
          <a:r>
            <a:rPr lang="en-US" sz="1800" b="1" dirty="0"/>
            <a:t>eal-life simulator</a:t>
          </a:r>
          <a:r>
            <a:rPr lang="zh-CN" sz="1800" b="0" dirty="0"/>
            <a:t> </a:t>
          </a:r>
          <a:endParaRPr lang="en-US" altLang="zh-CN" sz="1800" b="0" dirty="0"/>
        </a:p>
        <a:p>
          <a:pPr>
            <a:lnSpc>
              <a:spcPct val="100000"/>
            </a:lnSpc>
            <a:defRPr b="1"/>
          </a:pPr>
          <a:r>
            <a:rPr lang="en-US" altLang="zh-CN" sz="1800" b="0" dirty="0"/>
            <a:t>D</a:t>
          </a:r>
          <a:r>
            <a:rPr lang="en-US" sz="1800" b="0" dirty="0"/>
            <a:t>etailed</a:t>
          </a:r>
          <a:r>
            <a:rPr lang="zh-CN" sz="1800" b="0" dirty="0"/>
            <a:t> </a:t>
          </a:r>
          <a:r>
            <a:rPr lang="en-US" sz="1800" b="0" dirty="0"/>
            <a:t>science</a:t>
          </a:r>
          <a:r>
            <a:rPr lang="zh-CN" sz="1800" b="0" dirty="0"/>
            <a:t> </a:t>
          </a:r>
          <a:r>
            <a:rPr lang="en-US" sz="1800" b="0" dirty="0"/>
            <a:t>materials</a:t>
          </a:r>
          <a:r>
            <a:rPr lang="zh-CN" sz="1800" b="0" dirty="0"/>
            <a:t> </a:t>
          </a:r>
          <a:endParaRPr lang="en-US" altLang="zh-CN" sz="1800" b="0" dirty="0"/>
        </a:p>
        <a:p>
          <a:pPr>
            <a:lnSpc>
              <a:spcPct val="100000"/>
            </a:lnSpc>
            <a:defRPr b="1"/>
          </a:pPr>
          <a:r>
            <a:rPr lang="en-US" altLang="zh-CN" sz="1800" b="0" dirty="0"/>
            <a:t>All</a:t>
          </a:r>
          <a:r>
            <a:rPr lang="zh-CN" altLang="en-US" sz="1800" b="0" dirty="0"/>
            <a:t> </a:t>
          </a:r>
          <a:r>
            <a:rPr lang="en-US" sz="1800" b="0" dirty="0"/>
            <a:t>people,</a:t>
          </a:r>
          <a:r>
            <a:rPr lang="zh-CN" sz="1800" b="0" dirty="0"/>
            <a:t> </a:t>
          </a:r>
          <a:r>
            <a:rPr lang="en-US" sz="1800" b="0" dirty="0"/>
            <a:t>any</a:t>
          </a:r>
          <a:r>
            <a:rPr lang="zh-CN" sz="1800" b="0" dirty="0"/>
            <a:t> </a:t>
          </a:r>
          <a:r>
            <a:rPr lang="en-US" sz="1800" b="0" dirty="0"/>
            <a:t>job,</a:t>
          </a:r>
          <a:r>
            <a:rPr lang="zh-CN" sz="1800" b="0" dirty="0"/>
            <a:t> </a:t>
          </a:r>
          <a:r>
            <a:rPr lang="en-US" sz="1800" b="0" dirty="0"/>
            <a:t>any</a:t>
          </a:r>
          <a:r>
            <a:rPr lang="zh-CN" sz="1800" b="0" dirty="0"/>
            <a:t> </a:t>
          </a:r>
          <a:r>
            <a:rPr lang="en-US" sz="1800" b="0" dirty="0"/>
            <a:t>age</a:t>
          </a:r>
          <a:endParaRPr lang="en-US" sz="1800" dirty="0"/>
        </a:p>
      </dgm:t>
    </dgm:pt>
    <dgm:pt modelId="{7AE681F3-99AF-4666-924B-27DF3A1D4F1B}" type="parTrans" cxnId="{BDC342DC-FEF1-43AB-AA33-C94539881EEC}">
      <dgm:prSet/>
      <dgm:spPr/>
      <dgm:t>
        <a:bodyPr/>
        <a:lstStyle/>
        <a:p>
          <a:endParaRPr lang="en-US"/>
        </a:p>
      </dgm:t>
    </dgm:pt>
    <dgm:pt modelId="{7E8B9F14-949A-42D1-A3B1-B787AC287CAA}" type="sibTrans" cxnId="{BDC342DC-FEF1-43AB-AA33-C94539881EEC}">
      <dgm:prSet/>
      <dgm:spPr/>
      <dgm:t>
        <a:bodyPr/>
        <a:lstStyle/>
        <a:p>
          <a:endParaRPr lang="en-US"/>
        </a:p>
      </dgm:t>
    </dgm:pt>
    <dgm:pt modelId="{A14BC9B4-328A-4639-A96F-C70FAB82603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altLang="zh-CN" sz="1800" b="0" dirty="0"/>
            <a:t>Only</a:t>
          </a:r>
          <a:r>
            <a:rPr lang="zh-CN" altLang="en-US" sz="1800" b="0" dirty="0"/>
            <a:t> </a:t>
          </a:r>
          <a:r>
            <a:rPr lang="en-US" altLang="zh-CN" sz="1800" b="0" dirty="0"/>
            <a:t>g</a:t>
          </a:r>
          <a:r>
            <a:rPr lang="en-US" sz="1800" b="0" dirty="0"/>
            <a:t>ameplay</a:t>
          </a:r>
          <a:r>
            <a:rPr lang="en-US" altLang="zh-CN" sz="1800" b="0" dirty="0"/>
            <a:t>?</a:t>
          </a:r>
          <a:r>
            <a:rPr lang="zh-CN" sz="1800" b="0" dirty="0"/>
            <a:t> </a:t>
          </a:r>
          <a:endParaRPr lang="en-US" altLang="zh-CN" sz="1800" b="0" dirty="0"/>
        </a:p>
        <a:p>
          <a:pPr>
            <a:lnSpc>
              <a:spcPct val="100000"/>
            </a:lnSpc>
            <a:defRPr b="1"/>
          </a:pPr>
          <a:r>
            <a:rPr lang="en-US" altLang="zh-CN" sz="1800" b="1" dirty="0"/>
            <a:t>Boost</a:t>
          </a:r>
          <a:r>
            <a:rPr lang="zh-CN" altLang="en-US" sz="1800" b="1" dirty="0"/>
            <a:t> </a:t>
          </a:r>
          <a:r>
            <a:rPr lang="en-US" sz="1800" b="1" dirty="0"/>
            <a:t>students’ understanding </a:t>
          </a:r>
          <a:r>
            <a:rPr lang="en-US" altLang="zh-CN" sz="1800" b="1" dirty="0"/>
            <a:t>&amp;</a:t>
          </a:r>
          <a:r>
            <a:rPr lang="en-US" sz="1800" b="1" dirty="0"/>
            <a:t> awareness</a:t>
          </a:r>
        </a:p>
      </dgm:t>
    </dgm:pt>
    <dgm:pt modelId="{14D01BB0-5C18-4251-9A18-03ADB2DE2A8A}" type="parTrans" cxnId="{EC99A6A7-A072-4D53-8808-5FA3B9A5AFBA}">
      <dgm:prSet/>
      <dgm:spPr/>
      <dgm:t>
        <a:bodyPr/>
        <a:lstStyle/>
        <a:p>
          <a:endParaRPr lang="en-US"/>
        </a:p>
      </dgm:t>
    </dgm:pt>
    <dgm:pt modelId="{F3A38B3D-E0CA-4849-A525-CA4EEAB71C00}" type="sibTrans" cxnId="{EC99A6A7-A072-4D53-8808-5FA3B9A5AFBA}">
      <dgm:prSet/>
      <dgm:spPr/>
      <dgm:t>
        <a:bodyPr/>
        <a:lstStyle/>
        <a:p>
          <a:endParaRPr lang="en-US"/>
        </a:p>
      </dgm:t>
    </dgm:pt>
    <dgm:pt modelId="{A46F3DE6-BDE5-4F92-9F9F-D695D639E8C1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  <a:defRPr b="1"/>
          </a:pPr>
          <a:r>
            <a:rPr lang="en-US" altLang="zh-CN" sz="1800" dirty="0"/>
            <a:t>C</a:t>
          </a:r>
          <a:r>
            <a:rPr lang="en-US" sz="1800" dirty="0"/>
            <a:t>ontribute</a:t>
          </a:r>
          <a:r>
            <a:rPr lang="zh-CN" sz="1800" dirty="0"/>
            <a:t> </a:t>
          </a:r>
          <a:r>
            <a:rPr lang="en-US" sz="1800" dirty="0"/>
            <a:t>to</a:t>
          </a:r>
          <a:r>
            <a:rPr lang="zh-CN" sz="1800" dirty="0"/>
            <a:t> </a:t>
          </a:r>
          <a:r>
            <a:rPr lang="en-US" sz="1800" dirty="0"/>
            <a:t>a</a:t>
          </a:r>
        </a:p>
        <a:p>
          <a:pPr>
            <a:lnSpc>
              <a:spcPct val="100000"/>
            </a:lnSpc>
            <a:spcAft>
              <a:spcPts val="0"/>
            </a:spcAft>
            <a:defRPr b="1"/>
          </a:pPr>
          <a:r>
            <a:rPr lang="zh-CN" sz="1800" dirty="0"/>
            <a:t> </a:t>
          </a:r>
          <a:r>
            <a:rPr lang="en-US" sz="3200" b="1" i="0" dirty="0">
              <a:solidFill>
                <a:schemeClr val="accent2"/>
              </a:solidFill>
              <a:latin typeface="PilGi" pitchFamily="2" charset="-127"/>
              <a:ea typeface="PilGi" pitchFamily="2" charset="-127"/>
            </a:rPr>
            <a:t>real</a:t>
          </a:r>
          <a:r>
            <a:rPr lang="zh-CN" sz="3200" b="1" i="0" dirty="0">
              <a:solidFill>
                <a:schemeClr val="accent2"/>
              </a:solidFill>
              <a:latin typeface="PilGi" pitchFamily="2" charset="-127"/>
            </a:rPr>
            <a:t> </a:t>
          </a:r>
          <a:r>
            <a:rPr lang="en-US" sz="3200" b="1" i="0" dirty="0">
              <a:solidFill>
                <a:schemeClr val="accent2"/>
              </a:solidFill>
              <a:latin typeface="PilGi" pitchFamily="2" charset="-127"/>
              <a:ea typeface="PilGi" pitchFamily="2" charset="-127"/>
            </a:rPr>
            <a:t>green</a:t>
          </a:r>
          <a:r>
            <a:rPr lang="zh-CN" sz="3200" b="1" i="0" dirty="0">
              <a:solidFill>
                <a:schemeClr val="accent2"/>
              </a:solidFill>
              <a:latin typeface="PilGi" pitchFamily="2" charset="-127"/>
            </a:rPr>
            <a:t> </a:t>
          </a:r>
          <a:endParaRPr lang="en-US" altLang="zh-CN" sz="3200" b="1" i="0" dirty="0">
            <a:solidFill>
              <a:schemeClr val="accent2"/>
            </a:solidFill>
            <a:latin typeface="PilGi" pitchFamily="2" charset="-127"/>
          </a:endParaRPr>
        </a:p>
        <a:p>
          <a:pPr>
            <a:lnSpc>
              <a:spcPts val="2000"/>
            </a:lnSpc>
            <a:spcAft>
              <a:spcPts val="0"/>
            </a:spcAft>
            <a:defRPr b="1"/>
          </a:pPr>
          <a:r>
            <a:rPr lang="en-US" sz="3200" b="1" i="0" dirty="0">
              <a:solidFill>
                <a:schemeClr val="accent2"/>
              </a:solidFill>
              <a:latin typeface="PilGi" pitchFamily="2" charset="-127"/>
              <a:ea typeface="PilGi" pitchFamily="2" charset="-127"/>
            </a:rPr>
            <a:t>campus</a:t>
          </a:r>
          <a:endParaRPr lang="en-US" sz="1800" dirty="0"/>
        </a:p>
      </dgm:t>
    </dgm:pt>
    <dgm:pt modelId="{9259D55C-B32A-496C-869F-FE09529394AB}" type="parTrans" cxnId="{8B212B7F-C174-4CC8-8549-128D6203DEF6}">
      <dgm:prSet/>
      <dgm:spPr/>
      <dgm:t>
        <a:bodyPr/>
        <a:lstStyle/>
        <a:p>
          <a:endParaRPr lang="en-US"/>
        </a:p>
      </dgm:t>
    </dgm:pt>
    <dgm:pt modelId="{4E607326-2CEE-408E-B0CD-57A9C5D7DF2A}" type="sibTrans" cxnId="{8B212B7F-C174-4CC8-8549-128D6203DEF6}">
      <dgm:prSet/>
      <dgm:spPr/>
      <dgm:t>
        <a:bodyPr/>
        <a:lstStyle/>
        <a:p>
          <a:endParaRPr lang="en-US"/>
        </a:p>
      </dgm:t>
    </dgm:pt>
    <dgm:pt modelId="{AC6B29EA-74D0-4F43-95CB-867EAA8ADA2E}" type="pres">
      <dgm:prSet presAssocID="{17560CB1-EE8D-436C-9FFF-4F072B68252E}" presName="root" presStyleCnt="0">
        <dgm:presLayoutVars>
          <dgm:dir/>
          <dgm:resizeHandles val="exact"/>
        </dgm:presLayoutVars>
      </dgm:prSet>
      <dgm:spPr/>
    </dgm:pt>
    <dgm:pt modelId="{EC502812-DF3A-4D2A-90E8-0AEEBE76BCAB}" type="pres">
      <dgm:prSet presAssocID="{4DCFCAAF-AB76-4E3A-9568-2E14527023A2}" presName="compNode" presStyleCnt="0"/>
      <dgm:spPr/>
    </dgm:pt>
    <dgm:pt modelId="{0770E5C0-61B0-465B-8AA3-CA8A02AD22B5}" type="pres">
      <dgm:prSet presAssocID="{4DCFCAAF-AB76-4E3A-9568-2E14527023A2}" presName="iconRect" presStyleLbl="node1" presStyleIdx="0" presStyleCnt="4" custLinFactNeighborX="-2204" custLinFactNeighborY="-514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611EBB26-A41A-4800-AEE8-5C17A3B15720}" type="pres">
      <dgm:prSet presAssocID="{4DCFCAAF-AB76-4E3A-9568-2E14527023A2}" presName="iconSpace" presStyleCnt="0"/>
      <dgm:spPr/>
    </dgm:pt>
    <dgm:pt modelId="{C9E15FDB-4F1D-47C5-8190-48F658FA52A9}" type="pres">
      <dgm:prSet presAssocID="{4DCFCAAF-AB76-4E3A-9568-2E14527023A2}" presName="parTx" presStyleLbl="revTx" presStyleIdx="0" presStyleCnt="8" custScaleY="127088" custLinFactNeighborX="5804" custLinFactNeighborY="1005">
        <dgm:presLayoutVars>
          <dgm:chMax val="0"/>
          <dgm:chPref val="0"/>
        </dgm:presLayoutVars>
      </dgm:prSet>
      <dgm:spPr/>
    </dgm:pt>
    <dgm:pt modelId="{6E8CD429-555C-4792-B89C-CC8265627037}" type="pres">
      <dgm:prSet presAssocID="{4DCFCAAF-AB76-4E3A-9568-2E14527023A2}" presName="txSpace" presStyleCnt="0"/>
      <dgm:spPr/>
    </dgm:pt>
    <dgm:pt modelId="{12F129DD-CD72-48E9-82F0-120BAE74E542}" type="pres">
      <dgm:prSet presAssocID="{4DCFCAAF-AB76-4E3A-9568-2E14527023A2}" presName="desTx" presStyleLbl="revTx" presStyleIdx="1" presStyleCnt="8" custLinFactY="-100000" custLinFactNeighborX="-205" custLinFactNeighborY="-102643">
        <dgm:presLayoutVars/>
      </dgm:prSet>
      <dgm:spPr/>
    </dgm:pt>
    <dgm:pt modelId="{EBB68E1A-F4BB-4AE2-B9DA-07420EA6E84C}" type="pres">
      <dgm:prSet presAssocID="{1EEA3DAB-B31E-46CA-8135-550F920985CC}" presName="sibTrans" presStyleCnt="0"/>
      <dgm:spPr/>
    </dgm:pt>
    <dgm:pt modelId="{823FD53E-CDB8-4E63-8FDA-51DC90CFCE20}" type="pres">
      <dgm:prSet presAssocID="{9D45DCCD-C44C-4A6A-BF8F-13B5037E1A1E}" presName="compNode" presStyleCnt="0"/>
      <dgm:spPr/>
    </dgm:pt>
    <dgm:pt modelId="{22DFAEE8-0175-4FDE-8861-46AAF694EE1D}" type="pres">
      <dgm:prSet presAssocID="{9D45DCCD-C44C-4A6A-BF8F-13B5037E1A1E}" presName="iconRect" presStyleLbl="node1" presStyleIdx="1" presStyleCnt="4" custLinFactNeighborX="-3306" custLinFactNeighborY="-6104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D42ABB2-59A0-4067-9028-5F7270B9A006}" type="pres">
      <dgm:prSet presAssocID="{9D45DCCD-C44C-4A6A-BF8F-13B5037E1A1E}" presName="iconSpace" presStyleCnt="0"/>
      <dgm:spPr/>
    </dgm:pt>
    <dgm:pt modelId="{27B3202D-910B-4B24-8DDE-5E06ED656599}" type="pres">
      <dgm:prSet presAssocID="{9D45DCCD-C44C-4A6A-BF8F-13B5037E1A1E}" presName="parTx" presStyleLbl="revTx" presStyleIdx="2" presStyleCnt="8" custLinFactNeighborY="-15844">
        <dgm:presLayoutVars>
          <dgm:chMax val="0"/>
          <dgm:chPref val="0"/>
        </dgm:presLayoutVars>
      </dgm:prSet>
      <dgm:spPr/>
    </dgm:pt>
    <dgm:pt modelId="{740B50C8-2CCF-41D8-AF77-0E4EF98FB037}" type="pres">
      <dgm:prSet presAssocID="{9D45DCCD-C44C-4A6A-BF8F-13B5037E1A1E}" presName="txSpace" presStyleCnt="0"/>
      <dgm:spPr/>
    </dgm:pt>
    <dgm:pt modelId="{B09CE37B-70E0-44C7-9AF2-E4E76774E820}" type="pres">
      <dgm:prSet presAssocID="{9D45DCCD-C44C-4A6A-BF8F-13B5037E1A1E}" presName="desTx" presStyleLbl="revTx" presStyleIdx="3" presStyleCnt="8">
        <dgm:presLayoutVars/>
      </dgm:prSet>
      <dgm:spPr/>
    </dgm:pt>
    <dgm:pt modelId="{D6A250CB-571C-4F69-9F2C-D59C2BC9360C}" type="pres">
      <dgm:prSet presAssocID="{7E8B9F14-949A-42D1-A3B1-B787AC287CAA}" presName="sibTrans" presStyleCnt="0"/>
      <dgm:spPr/>
    </dgm:pt>
    <dgm:pt modelId="{D4FA67DC-34E7-4675-A65A-E6AA843A9FB3}" type="pres">
      <dgm:prSet presAssocID="{A14BC9B4-328A-4639-A96F-C70FAB826031}" presName="compNode" presStyleCnt="0"/>
      <dgm:spPr/>
    </dgm:pt>
    <dgm:pt modelId="{B4B07F92-8D80-40B5-8279-35E5BBDFBB83}" type="pres">
      <dgm:prSet presAssocID="{A14BC9B4-328A-4639-A96F-C70FAB826031}" presName="iconRect" presStyleLbl="node1" presStyleIdx="2" presStyleCnt="4" custLinFactNeighborX="2204" custLinFactNeighborY="-5289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9DFB423-8DA1-48EE-9F75-9AB058119FA9}" type="pres">
      <dgm:prSet presAssocID="{A14BC9B4-328A-4639-A96F-C70FAB826031}" presName="iconSpace" presStyleCnt="0"/>
      <dgm:spPr/>
    </dgm:pt>
    <dgm:pt modelId="{B730E798-B85A-4ECA-A9F3-D1E761C38150}" type="pres">
      <dgm:prSet presAssocID="{A14BC9B4-328A-4639-A96F-C70FAB826031}" presName="parTx" presStyleLbl="revTx" presStyleIdx="4" presStyleCnt="8" custLinFactNeighborY="-15255">
        <dgm:presLayoutVars>
          <dgm:chMax val="0"/>
          <dgm:chPref val="0"/>
        </dgm:presLayoutVars>
      </dgm:prSet>
      <dgm:spPr/>
    </dgm:pt>
    <dgm:pt modelId="{7328BDCD-317F-47AD-89FA-20628E526C65}" type="pres">
      <dgm:prSet presAssocID="{A14BC9B4-328A-4639-A96F-C70FAB826031}" presName="txSpace" presStyleCnt="0"/>
      <dgm:spPr/>
    </dgm:pt>
    <dgm:pt modelId="{466E0D51-7ECD-4391-8BB2-E3108ED7B4FB}" type="pres">
      <dgm:prSet presAssocID="{A14BC9B4-328A-4639-A96F-C70FAB826031}" presName="desTx" presStyleLbl="revTx" presStyleIdx="5" presStyleCnt="8">
        <dgm:presLayoutVars/>
      </dgm:prSet>
      <dgm:spPr/>
    </dgm:pt>
    <dgm:pt modelId="{43CB0F37-DA95-8E4B-BBD6-A092B69E4AC9}" type="pres">
      <dgm:prSet presAssocID="{F3A38B3D-E0CA-4849-A525-CA4EEAB71C00}" presName="sibTrans" presStyleCnt="0"/>
      <dgm:spPr/>
    </dgm:pt>
    <dgm:pt modelId="{794E93A7-5A28-4C0F-AABD-877DEB5A763F}" type="pres">
      <dgm:prSet presAssocID="{A46F3DE6-BDE5-4F92-9F9F-D695D639E8C1}" presName="compNode" presStyleCnt="0"/>
      <dgm:spPr/>
    </dgm:pt>
    <dgm:pt modelId="{C2E5256B-B349-4348-B84A-585575CBA135}" type="pres">
      <dgm:prSet presAssocID="{A46F3DE6-BDE5-4F92-9F9F-D695D639E8C1}" presName="iconRect" presStyleLbl="node1" presStyleIdx="3" presStyleCnt="4" custLinFactNeighborX="2204" custLinFactNeighborY="-61042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 with solid fill"/>
        </a:ext>
      </dgm:extLst>
    </dgm:pt>
    <dgm:pt modelId="{5D5C9179-F14F-4F2C-A4F9-10B1ED299ADD}" type="pres">
      <dgm:prSet presAssocID="{A46F3DE6-BDE5-4F92-9F9F-D695D639E8C1}" presName="iconSpace" presStyleCnt="0"/>
      <dgm:spPr/>
    </dgm:pt>
    <dgm:pt modelId="{32663277-58F7-46F1-81BD-3D3DB26F1F88}" type="pres">
      <dgm:prSet presAssocID="{A46F3DE6-BDE5-4F92-9F9F-D695D639E8C1}" presName="parTx" presStyleLbl="revTx" presStyleIdx="6" presStyleCnt="8" custLinFactNeighborX="82" custLinFactNeighborY="-15844">
        <dgm:presLayoutVars>
          <dgm:chMax val="0"/>
          <dgm:chPref val="0"/>
        </dgm:presLayoutVars>
      </dgm:prSet>
      <dgm:spPr/>
    </dgm:pt>
    <dgm:pt modelId="{43F3CCBC-4EBF-4637-9451-878ED06BBB28}" type="pres">
      <dgm:prSet presAssocID="{A46F3DE6-BDE5-4F92-9F9F-D695D639E8C1}" presName="txSpace" presStyleCnt="0"/>
      <dgm:spPr/>
    </dgm:pt>
    <dgm:pt modelId="{57926301-571F-4772-960C-EA5DEFE0A31B}" type="pres">
      <dgm:prSet presAssocID="{A46F3DE6-BDE5-4F92-9F9F-D695D639E8C1}" presName="desTx" presStyleLbl="revTx" presStyleIdx="7" presStyleCnt="8">
        <dgm:presLayoutVars/>
      </dgm:prSet>
      <dgm:spPr/>
    </dgm:pt>
  </dgm:ptLst>
  <dgm:cxnLst>
    <dgm:cxn modelId="{90675704-BFFF-574F-B3C2-5423A1A8E618}" type="presOf" srcId="{9D45DCCD-C44C-4A6A-BF8F-13B5037E1A1E}" destId="{27B3202D-910B-4B24-8DDE-5E06ED656599}" srcOrd="0" destOrd="0" presId="urn:microsoft.com/office/officeart/2018/2/layout/IconLabelDescriptionList"/>
    <dgm:cxn modelId="{0A371E2B-15F2-B342-ABE6-BB88D178D07B}" type="presOf" srcId="{A46F3DE6-BDE5-4F92-9F9F-D695D639E8C1}" destId="{32663277-58F7-46F1-81BD-3D3DB26F1F88}" srcOrd="0" destOrd="0" presId="urn:microsoft.com/office/officeart/2018/2/layout/IconLabelDescriptionList"/>
    <dgm:cxn modelId="{8C265373-41F6-EE41-A0AF-421A67FA0A85}" type="presOf" srcId="{17560CB1-EE8D-436C-9FFF-4F072B68252E}" destId="{AC6B29EA-74D0-4F43-95CB-867EAA8ADA2E}" srcOrd="0" destOrd="0" presId="urn:microsoft.com/office/officeart/2018/2/layout/IconLabelDescriptionList"/>
    <dgm:cxn modelId="{8B212B7F-C174-4CC8-8549-128D6203DEF6}" srcId="{17560CB1-EE8D-436C-9FFF-4F072B68252E}" destId="{A46F3DE6-BDE5-4F92-9F9F-D695D639E8C1}" srcOrd="3" destOrd="0" parTransId="{9259D55C-B32A-496C-869F-FE09529394AB}" sibTransId="{4E607326-2CEE-408E-B0CD-57A9C5D7DF2A}"/>
    <dgm:cxn modelId="{F95FB580-B434-409A-BE20-A1843F2CBC8E}" srcId="{17560CB1-EE8D-436C-9FFF-4F072B68252E}" destId="{4DCFCAAF-AB76-4E3A-9568-2E14527023A2}" srcOrd="0" destOrd="0" parTransId="{01AE5D56-FFFE-4FEC-97CE-FD28B5DA23B5}" sibTransId="{1EEA3DAB-B31E-46CA-8135-550F920985CC}"/>
    <dgm:cxn modelId="{EC99A6A7-A072-4D53-8808-5FA3B9A5AFBA}" srcId="{17560CB1-EE8D-436C-9FFF-4F072B68252E}" destId="{A14BC9B4-328A-4639-A96F-C70FAB826031}" srcOrd="2" destOrd="0" parTransId="{14D01BB0-5C18-4251-9A18-03ADB2DE2A8A}" sibTransId="{F3A38B3D-E0CA-4849-A525-CA4EEAB71C00}"/>
    <dgm:cxn modelId="{1C1701AE-CB64-EA45-B90E-5DA68B0610EB}" type="presOf" srcId="{4DCFCAAF-AB76-4E3A-9568-2E14527023A2}" destId="{C9E15FDB-4F1D-47C5-8190-48F658FA52A9}" srcOrd="0" destOrd="0" presId="urn:microsoft.com/office/officeart/2018/2/layout/IconLabelDescriptionList"/>
    <dgm:cxn modelId="{36728EB5-8998-FA48-AC3E-7F10BE5B8A0A}" type="presOf" srcId="{A14BC9B4-328A-4639-A96F-C70FAB826031}" destId="{B730E798-B85A-4ECA-A9F3-D1E761C38150}" srcOrd="0" destOrd="0" presId="urn:microsoft.com/office/officeart/2018/2/layout/IconLabelDescriptionList"/>
    <dgm:cxn modelId="{BDC342DC-FEF1-43AB-AA33-C94539881EEC}" srcId="{17560CB1-EE8D-436C-9FFF-4F072B68252E}" destId="{9D45DCCD-C44C-4A6A-BF8F-13B5037E1A1E}" srcOrd="1" destOrd="0" parTransId="{7AE681F3-99AF-4666-924B-27DF3A1D4F1B}" sibTransId="{7E8B9F14-949A-42D1-A3B1-B787AC287CAA}"/>
    <dgm:cxn modelId="{AB0A3941-9B1C-1048-9781-569C6C789821}" type="presParOf" srcId="{AC6B29EA-74D0-4F43-95CB-867EAA8ADA2E}" destId="{EC502812-DF3A-4D2A-90E8-0AEEBE76BCAB}" srcOrd="0" destOrd="0" presId="urn:microsoft.com/office/officeart/2018/2/layout/IconLabelDescriptionList"/>
    <dgm:cxn modelId="{318418BE-A0C0-3F4A-A685-3664D8AD568C}" type="presParOf" srcId="{EC502812-DF3A-4D2A-90E8-0AEEBE76BCAB}" destId="{0770E5C0-61B0-465B-8AA3-CA8A02AD22B5}" srcOrd="0" destOrd="0" presId="urn:microsoft.com/office/officeart/2018/2/layout/IconLabelDescriptionList"/>
    <dgm:cxn modelId="{D7F07300-95D7-3348-8FF0-675E8A3B8374}" type="presParOf" srcId="{EC502812-DF3A-4D2A-90E8-0AEEBE76BCAB}" destId="{611EBB26-A41A-4800-AEE8-5C17A3B15720}" srcOrd="1" destOrd="0" presId="urn:microsoft.com/office/officeart/2018/2/layout/IconLabelDescriptionList"/>
    <dgm:cxn modelId="{00E30BC7-8C72-E643-949A-D0F278934C14}" type="presParOf" srcId="{EC502812-DF3A-4D2A-90E8-0AEEBE76BCAB}" destId="{C9E15FDB-4F1D-47C5-8190-48F658FA52A9}" srcOrd="2" destOrd="0" presId="urn:microsoft.com/office/officeart/2018/2/layout/IconLabelDescriptionList"/>
    <dgm:cxn modelId="{2A76AFD4-90BE-0349-B801-0F5290147712}" type="presParOf" srcId="{EC502812-DF3A-4D2A-90E8-0AEEBE76BCAB}" destId="{6E8CD429-555C-4792-B89C-CC8265627037}" srcOrd="3" destOrd="0" presId="urn:microsoft.com/office/officeart/2018/2/layout/IconLabelDescriptionList"/>
    <dgm:cxn modelId="{48AC7850-C6DE-C849-AA0D-885A8531AF7B}" type="presParOf" srcId="{EC502812-DF3A-4D2A-90E8-0AEEBE76BCAB}" destId="{12F129DD-CD72-48E9-82F0-120BAE74E542}" srcOrd="4" destOrd="0" presId="urn:microsoft.com/office/officeart/2018/2/layout/IconLabelDescriptionList"/>
    <dgm:cxn modelId="{090D53B1-D5F8-B349-A502-C4888983C0E7}" type="presParOf" srcId="{AC6B29EA-74D0-4F43-95CB-867EAA8ADA2E}" destId="{EBB68E1A-F4BB-4AE2-B9DA-07420EA6E84C}" srcOrd="1" destOrd="0" presId="urn:microsoft.com/office/officeart/2018/2/layout/IconLabelDescriptionList"/>
    <dgm:cxn modelId="{FB207FBD-5604-BD46-9D7F-2788B386A2DD}" type="presParOf" srcId="{AC6B29EA-74D0-4F43-95CB-867EAA8ADA2E}" destId="{823FD53E-CDB8-4E63-8FDA-51DC90CFCE20}" srcOrd="2" destOrd="0" presId="urn:microsoft.com/office/officeart/2018/2/layout/IconLabelDescriptionList"/>
    <dgm:cxn modelId="{8E6B31BD-7CE0-654B-BDAD-15CF2D894580}" type="presParOf" srcId="{823FD53E-CDB8-4E63-8FDA-51DC90CFCE20}" destId="{22DFAEE8-0175-4FDE-8861-46AAF694EE1D}" srcOrd="0" destOrd="0" presId="urn:microsoft.com/office/officeart/2018/2/layout/IconLabelDescriptionList"/>
    <dgm:cxn modelId="{B91FB59E-B292-4E4E-BA52-3DB510174B61}" type="presParOf" srcId="{823FD53E-CDB8-4E63-8FDA-51DC90CFCE20}" destId="{9D42ABB2-59A0-4067-9028-5F7270B9A006}" srcOrd="1" destOrd="0" presId="urn:microsoft.com/office/officeart/2018/2/layout/IconLabelDescriptionList"/>
    <dgm:cxn modelId="{A0543C36-1F39-4049-8C23-9AE86824F177}" type="presParOf" srcId="{823FD53E-CDB8-4E63-8FDA-51DC90CFCE20}" destId="{27B3202D-910B-4B24-8DDE-5E06ED656599}" srcOrd="2" destOrd="0" presId="urn:microsoft.com/office/officeart/2018/2/layout/IconLabelDescriptionList"/>
    <dgm:cxn modelId="{FF78763A-E2D5-5443-94AC-109ABF0867E1}" type="presParOf" srcId="{823FD53E-CDB8-4E63-8FDA-51DC90CFCE20}" destId="{740B50C8-2CCF-41D8-AF77-0E4EF98FB037}" srcOrd="3" destOrd="0" presId="urn:microsoft.com/office/officeart/2018/2/layout/IconLabelDescriptionList"/>
    <dgm:cxn modelId="{39C216D9-2FAD-5B42-B7FE-AE2CA32CE022}" type="presParOf" srcId="{823FD53E-CDB8-4E63-8FDA-51DC90CFCE20}" destId="{B09CE37B-70E0-44C7-9AF2-E4E76774E820}" srcOrd="4" destOrd="0" presId="urn:microsoft.com/office/officeart/2018/2/layout/IconLabelDescriptionList"/>
    <dgm:cxn modelId="{D7F6C124-0084-2744-94C1-B1D228DAB6F0}" type="presParOf" srcId="{AC6B29EA-74D0-4F43-95CB-867EAA8ADA2E}" destId="{D6A250CB-571C-4F69-9F2C-D59C2BC9360C}" srcOrd="3" destOrd="0" presId="urn:microsoft.com/office/officeart/2018/2/layout/IconLabelDescriptionList"/>
    <dgm:cxn modelId="{54D171A0-17E6-914C-967D-170F7A0F3236}" type="presParOf" srcId="{AC6B29EA-74D0-4F43-95CB-867EAA8ADA2E}" destId="{D4FA67DC-34E7-4675-A65A-E6AA843A9FB3}" srcOrd="4" destOrd="0" presId="urn:microsoft.com/office/officeart/2018/2/layout/IconLabelDescriptionList"/>
    <dgm:cxn modelId="{0064234B-1956-264F-9062-948251512A6F}" type="presParOf" srcId="{D4FA67DC-34E7-4675-A65A-E6AA843A9FB3}" destId="{B4B07F92-8D80-40B5-8279-35E5BBDFBB83}" srcOrd="0" destOrd="0" presId="urn:microsoft.com/office/officeart/2018/2/layout/IconLabelDescriptionList"/>
    <dgm:cxn modelId="{1BCF4029-9FEA-AF44-9B21-13BF698133E6}" type="presParOf" srcId="{D4FA67DC-34E7-4675-A65A-E6AA843A9FB3}" destId="{09DFB423-8DA1-48EE-9F75-9AB058119FA9}" srcOrd="1" destOrd="0" presId="urn:microsoft.com/office/officeart/2018/2/layout/IconLabelDescriptionList"/>
    <dgm:cxn modelId="{896FC0A2-377B-FE49-B667-D9ED3F6A6457}" type="presParOf" srcId="{D4FA67DC-34E7-4675-A65A-E6AA843A9FB3}" destId="{B730E798-B85A-4ECA-A9F3-D1E761C38150}" srcOrd="2" destOrd="0" presId="urn:microsoft.com/office/officeart/2018/2/layout/IconLabelDescriptionList"/>
    <dgm:cxn modelId="{B7C06FCA-3610-8141-8BFA-92446AEFA105}" type="presParOf" srcId="{D4FA67DC-34E7-4675-A65A-E6AA843A9FB3}" destId="{7328BDCD-317F-47AD-89FA-20628E526C65}" srcOrd="3" destOrd="0" presId="urn:microsoft.com/office/officeart/2018/2/layout/IconLabelDescriptionList"/>
    <dgm:cxn modelId="{852364E8-38B9-BB4E-A152-533C84DBA437}" type="presParOf" srcId="{D4FA67DC-34E7-4675-A65A-E6AA843A9FB3}" destId="{466E0D51-7ECD-4391-8BB2-E3108ED7B4FB}" srcOrd="4" destOrd="0" presId="urn:microsoft.com/office/officeart/2018/2/layout/IconLabelDescriptionList"/>
    <dgm:cxn modelId="{27EF8739-BAE5-E144-B623-433549672488}" type="presParOf" srcId="{AC6B29EA-74D0-4F43-95CB-867EAA8ADA2E}" destId="{43CB0F37-DA95-8E4B-BBD6-A092B69E4AC9}" srcOrd="5" destOrd="0" presId="urn:microsoft.com/office/officeart/2018/2/layout/IconLabelDescriptionList"/>
    <dgm:cxn modelId="{4D79BD92-7805-E946-A89D-D589AC54D25A}" type="presParOf" srcId="{AC6B29EA-74D0-4F43-95CB-867EAA8ADA2E}" destId="{794E93A7-5A28-4C0F-AABD-877DEB5A763F}" srcOrd="6" destOrd="0" presId="urn:microsoft.com/office/officeart/2018/2/layout/IconLabelDescriptionList"/>
    <dgm:cxn modelId="{C1D4E11A-27C0-144A-939A-00370C096A68}" type="presParOf" srcId="{794E93A7-5A28-4C0F-AABD-877DEB5A763F}" destId="{C2E5256B-B349-4348-B84A-585575CBA135}" srcOrd="0" destOrd="0" presId="urn:microsoft.com/office/officeart/2018/2/layout/IconLabelDescriptionList"/>
    <dgm:cxn modelId="{8D88D138-6359-7645-B97E-D2F03188859D}" type="presParOf" srcId="{794E93A7-5A28-4C0F-AABD-877DEB5A763F}" destId="{5D5C9179-F14F-4F2C-A4F9-10B1ED299ADD}" srcOrd="1" destOrd="0" presId="urn:microsoft.com/office/officeart/2018/2/layout/IconLabelDescriptionList"/>
    <dgm:cxn modelId="{D14C4861-016A-9840-807E-792A6950E1E6}" type="presParOf" srcId="{794E93A7-5A28-4C0F-AABD-877DEB5A763F}" destId="{32663277-58F7-46F1-81BD-3D3DB26F1F88}" srcOrd="2" destOrd="0" presId="urn:microsoft.com/office/officeart/2018/2/layout/IconLabelDescriptionList"/>
    <dgm:cxn modelId="{942077D1-924F-4A44-9DE9-31988AFB7B79}" type="presParOf" srcId="{794E93A7-5A28-4C0F-AABD-877DEB5A763F}" destId="{43F3CCBC-4EBF-4637-9451-878ED06BBB28}" srcOrd="3" destOrd="0" presId="urn:microsoft.com/office/officeart/2018/2/layout/IconLabelDescriptionList"/>
    <dgm:cxn modelId="{7ABEF1EE-FD00-FE44-9946-6338AD298700}" type="presParOf" srcId="{794E93A7-5A28-4C0F-AABD-877DEB5A763F}" destId="{57926301-571F-4772-960C-EA5DEFE0A31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C33B2-B558-48C2-B32A-4DD2F723BBF5}">
      <dsp:nvSpPr>
        <dsp:cNvPr id="0" name=""/>
        <dsp:cNvSpPr/>
      </dsp:nvSpPr>
      <dsp:spPr>
        <a:xfrm>
          <a:off x="0" y="0"/>
          <a:ext cx="9618133" cy="127715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44226-48EA-47CB-93E4-E10D4BADC169}">
      <dsp:nvSpPr>
        <dsp:cNvPr id="0" name=""/>
        <dsp:cNvSpPr/>
      </dsp:nvSpPr>
      <dsp:spPr>
        <a:xfrm>
          <a:off x="386339" y="288262"/>
          <a:ext cx="702435" cy="7024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6E4DD-4B0B-44A4-B1E7-A607F3EA82F2}">
      <dsp:nvSpPr>
        <dsp:cNvPr id="0" name=""/>
        <dsp:cNvSpPr/>
      </dsp:nvSpPr>
      <dsp:spPr>
        <a:xfrm>
          <a:off x="1475114" y="902"/>
          <a:ext cx="8143018" cy="1277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66" tIns="135166" rIns="135166" bIns="13516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0" kern="1200" dirty="0"/>
            <a:t>W</a:t>
          </a:r>
          <a:r>
            <a:rPr lang="en-US" sz="2400" b="0" kern="1200" dirty="0"/>
            <a:t>ith the GreenCoin system </a:t>
          </a:r>
        </a:p>
      </dsp:txBody>
      <dsp:txXfrm>
        <a:off x="1475114" y="902"/>
        <a:ext cx="8143018" cy="1277155"/>
      </dsp:txXfrm>
    </dsp:sp>
    <dsp:sp modelId="{F0D6D4F1-D9C2-48A4-B756-4B42DB7DF368}">
      <dsp:nvSpPr>
        <dsp:cNvPr id="0" name=""/>
        <dsp:cNvSpPr/>
      </dsp:nvSpPr>
      <dsp:spPr>
        <a:xfrm>
          <a:off x="0" y="1606490"/>
          <a:ext cx="9618133" cy="18802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67CCB-42F8-491E-A5DE-28147699A9EC}">
      <dsp:nvSpPr>
        <dsp:cNvPr id="0" name=""/>
        <dsp:cNvSpPr/>
      </dsp:nvSpPr>
      <dsp:spPr>
        <a:xfrm>
          <a:off x="386339" y="2186242"/>
          <a:ext cx="702435" cy="7024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CF156-BD9E-415B-BD2D-CAEABD2CC983}">
      <dsp:nvSpPr>
        <dsp:cNvPr id="0" name=""/>
        <dsp:cNvSpPr/>
      </dsp:nvSpPr>
      <dsp:spPr>
        <a:xfrm>
          <a:off x="1475114" y="1682494"/>
          <a:ext cx="8143018" cy="170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66" tIns="135166" rIns="135166" bIns="13516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L</a:t>
          </a:r>
          <a:r>
            <a:rPr lang="en-US" sz="2300" kern="1200" dirty="0"/>
            <a:t>eaderboards </a:t>
          </a:r>
          <a:r>
            <a:rPr lang="en-US" altLang="zh-CN" sz="2300" kern="1200" dirty="0"/>
            <a:t>&amp;</a:t>
          </a:r>
          <a:r>
            <a:rPr lang="en-US" sz="2300" kern="1200" dirty="0"/>
            <a:t> reward</a:t>
          </a:r>
          <a:r>
            <a:rPr lang="en-US" altLang="zh-CN" sz="2300" kern="1200" dirty="0"/>
            <a:t>s</a:t>
          </a:r>
          <a:endParaRPr lang="en-US" sz="23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E</a:t>
          </a:r>
          <a:r>
            <a:rPr lang="en-US" sz="2300" kern="1200" dirty="0"/>
            <a:t>ntry tickets 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Stencil" pitchFamily="82" charset="77"/>
            </a:rPr>
            <a:t>competition</a:t>
          </a:r>
          <a:r>
            <a:rPr lang="en-US" sz="2300" kern="1200" dirty="0"/>
            <a:t> and </a:t>
          </a:r>
          <a:r>
            <a:rPr lang="en-US" sz="2300" kern="1200" dirty="0">
              <a:latin typeface="Stencil" pitchFamily="82" charset="77"/>
            </a:rPr>
            <a:t>incentive</a:t>
          </a:r>
          <a:r>
            <a:rPr lang="en-US" sz="2300" kern="1200" dirty="0"/>
            <a:t> </a:t>
          </a:r>
        </a:p>
      </dsp:txBody>
      <dsp:txXfrm>
        <a:off x="1475114" y="1682494"/>
        <a:ext cx="8143018" cy="1709931"/>
      </dsp:txXfrm>
    </dsp:sp>
    <dsp:sp modelId="{D8B2D120-BB70-4068-B2F8-3FCE3227199C}">
      <dsp:nvSpPr>
        <dsp:cNvPr id="0" name=""/>
        <dsp:cNvSpPr/>
      </dsp:nvSpPr>
      <dsp:spPr>
        <a:xfrm>
          <a:off x="0" y="3796862"/>
          <a:ext cx="9618133" cy="12771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C022A-6EAE-4C9F-860C-C6750FFD59D1}">
      <dsp:nvSpPr>
        <dsp:cNvPr id="0" name=""/>
        <dsp:cNvSpPr/>
      </dsp:nvSpPr>
      <dsp:spPr>
        <a:xfrm>
          <a:off x="386339" y="4084222"/>
          <a:ext cx="702435" cy="7024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85038-245D-4A1B-80C6-A06D9AED3743}">
      <dsp:nvSpPr>
        <dsp:cNvPr id="0" name=""/>
        <dsp:cNvSpPr/>
      </dsp:nvSpPr>
      <dsp:spPr>
        <a:xfrm>
          <a:off x="1475114" y="3796862"/>
          <a:ext cx="8143018" cy="1277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66" tIns="135166" rIns="135166" bIns="13516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Don’t</a:t>
          </a:r>
          <a:r>
            <a:rPr lang="zh-CN" altLang="en-US" sz="2300" kern="1200" dirty="0"/>
            <a:t> </a:t>
          </a:r>
          <a:r>
            <a:rPr lang="en-US" altLang="zh-CN" sz="2300" kern="1200" dirty="0"/>
            <a:t>forget</a:t>
          </a:r>
          <a:r>
            <a:rPr lang="zh-CN" altLang="en-US" sz="2300" kern="1200" dirty="0"/>
            <a:t> </a:t>
          </a:r>
          <a:r>
            <a:rPr lang="en-US" altLang="zh-CN" sz="2300" kern="1200" dirty="0"/>
            <a:t>real-life</a:t>
          </a:r>
          <a:r>
            <a:rPr lang="zh-CN" altLang="en-US" sz="2300" kern="1200" dirty="0"/>
            <a:t> </a:t>
          </a:r>
          <a:r>
            <a:rPr lang="en-US" altLang="zh-CN" sz="2300" kern="1200" dirty="0"/>
            <a:t>eco-friendly</a:t>
          </a:r>
          <a:r>
            <a:rPr lang="zh-CN" altLang="en-US" sz="2300" kern="1200" dirty="0"/>
            <a:t> </a:t>
          </a:r>
          <a:r>
            <a:rPr lang="en-US" altLang="zh-CN" sz="2300" kern="1200" dirty="0"/>
            <a:t>actions?!</a:t>
          </a:r>
          <a:endParaRPr lang="en-US" sz="2300" kern="1200" dirty="0"/>
        </a:p>
      </dsp:txBody>
      <dsp:txXfrm>
        <a:off x="1475114" y="3796862"/>
        <a:ext cx="8143018" cy="1277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0E5C0-61B0-465B-8AA3-CA8A02AD22B5}">
      <dsp:nvSpPr>
        <dsp:cNvPr id="0" name=""/>
        <dsp:cNvSpPr/>
      </dsp:nvSpPr>
      <dsp:spPr>
        <a:xfrm>
          <a:off x="0" y="446740"/>
          <a:ext cx="829828" cy="8298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15FDB-4F1D-47C5-8190-48F658FA52A9}">
      <dsp:nvSpPr>
        <dsp:cNvPr id="0" name=""/>
        <dsp:cNvSpPr/>
      </dsp:nvSpPr>
      <dsp:spPr>
        <a:xfrm>
          <a:off x="139561" y="1615818"/>
          <a:ext cx="2370937" cy="2395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1800" b="0" kern="1200" dirty="0"/>
            <a:t>A</a:t>
          </a:r>
          <a:r>
            <a:rPr lang="en-US" sz="1800" b="0" kern="1200" dirty="0"/>
            <a:t>cademic research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/>
            <a:t>Campus</a:t>
          </a:r>
          <a:r>
            <a:rPr lang="zh-CN" sz="1800" b="0" kern="1200" dirty="0"/>
            <a:t> </a:t>
          </a:r>
          <a:r>
            <a:rPr lang="en-US" sz="1800" b="0" kern="1200" dirty="0"/>
            <a:t>data</a:t>
          </a:r>
          <a:r>
            <a:rPr lang="zh-CN" sz="1800" b="0" kern="1200" dirty="0"/>
            <a:t> </a:t>
          </a:r>
          <a:r>
            <a:rPr lang="en-US" sz="1800" b="0" kern="1200" dirty="0"/>
            <a:t>and</a:t>
          </a:r>
          <a:r>
            <a:rPr lang="zh-CN" sz="1800" b="0" kern="1200" dirty="0"/>
            <a:t> </a:t>
          </a:r>
          <a:r>
            <a:rPr lang="en-US" sz="1800" b="0" kern="1200" dirty="0"/>
            <a:t>calculations</a:t>
          </a:r>
        </a:p>
      </dsp:txBody>
      <dsp:txXfrm>
        <a:off x="139561" y="1615818"/>
        <a:ext cx="2370937" cy="2395267"/>
      </dsp:txXfrm>
    </dsp:sp>
    <dsp:sp modelId="{12F129DD-CD72-48E9-82F0-120BAE74E542}">
      <dsp:nvSpPr>
        <dsp:cNvPr id="0" name=""/>
        <dsp:cNvSpPr/>
      </dsp:nvSpPr>
      <dsp:spPr>
        <a:xfrm>
          <a:off x="0" y="2748837"/>
          <a:ext cx="2370937" cy="52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FAEE8-0175-4FDE-8861-46AAF694EE1D}">
      <dsp:nvSpPr>
        <dsp:cNvPr id="0" name=""/>
        <dsp:cNvSpPr/>
      </dsp:nvSpPr>
      <dsp:spPr>
        <a:xfrm>
          <a:off x="2760369" y="367259"/>
          <a:ext cx="829828" cy="8298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3202D-910B-4B24-8DDE-5E06ED656599}">
      <dsp:nvSpPr>
        <dsp:cNvPr id="0" name=""/>
        <dsp:cNvSpPr/>
      </dsp:nvSpPr>
      <dsp:spPr>
        <a:xfrm>
          <a:off x="2787803" y="1553528"/>
          <a:ext cx="2370937" cy="1884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1800" b="1" kern="1200" dirty="0"/>
            <a:t>H</a:t>
          </a:r>
          <a:r>
            <a:rPr lang="en-US" sz="1800" b="1" kern="1200" dirty="0"/>
            <a:t>ighly realistic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1800" b="1" kern="1200" dirty="0"/>
            <a:t>R</a:t>
          </a:r>
          <a:r>
            <a:rPr lang="en-US" sz="1800" b="1" kern="1200" dirty="0"/>
            <a:t>eal-life simulator</a:t>
          </a:r>
          <a:r>
            <a:rPr lang="zh-CN" sz="1800" b="0" kern="1200" dirty="0"/>
            <a:t> </a:t>
          </a:r>
          <a:endParaRPr lang="en-US" altLang="zh-CN" sz="1800" b="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1800" b="0" kern="1200" dirty="0"/>
            <a:t>D</a:t>
          </a:r>
          <a:r>
            <a:rPr lang="en-US" sz="1800" b="0" kern="1200" dirty="0"/>
            <a:t>etailed</a:t>
          </a:r>
          <a:r>
            <a:rPr lang="zh-CN" sz="1800" b="0" kern="1200" dirty="0"/>
            <a:t> </a:t>
          </a:r>
          <a:r>
            <a:rPr lang="en-US" sz="1800" b="0" kern="1200" dirty="0"/>
            <a:t>science</a:t>
          </a:r>
          <a:r>
            <a:rPr lang="zh-CN" sz="1800" b="0" kern="1200" dirty="0"/>
            <a:t> </a:t>
          </a:r>
          <a:r>
            <a:rPr lang="en-US" sz="1800" b="0" kern="1200" dirty="0"/>
            <a:t>materials</a:t>
          </a:r>
          <a:r>
            <a:rPr lang="zh-CN" sz="1800" b="0" kern="1200" dirty="0"/>
            <a:t> </a:t>
          </a:r>
          <a:endParaRPr lang="en-US" altLang="zh-CN" sz="1800" b="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1800" b="0" kern="1200" dirty="0"/>
            <a:t>All</a:t>
          </a:r>
          <a:r>
            <a:rPr lang="zh-CN" altLang="en-US" sz="1800" b="0" kern="1200" dirty="0"/>
            <a:t> </a:t>
          </a:r>
          <a:r>
            <a:rPr lang="en-US" sz="1800" b="0" kern="1200" dirty="0"/>
            <a:t>people,</a:t>
          </a:r>
          <a:r>
            <a:rPr lang="zh-CN" sz="1800" b="0" kern="1200" dirty="0"/>
            <a:t> </a:t>
          </a:r>
          <a:r>
            <a:rPr lang="en-US" sz="1800" b="0" kern="1200" dirty="0"/>
            <a:t>any</a:t>
          </a:r>
          <a:r>
            <a:rPr lang="zh-CN" sz="1800" b="0" kern="1200" dirty="0"/>
            <a:t> </a:t>
          </a:r>
          <a:r>
            <a:rPr lang="en-US" sz="1800" b="0" kern="1200" dirty="0"/>
            <a:t>job,</a:t>
          </a:r>
          <a:r>
            <a:rPr lang="zh-CN" sz="1800" b="0" kern="1200" dirty="0"/>
            <a:t> </a:t>
          </a:r>
          <a:r>
            <a:rPr lang="en-US" sz="1800" b="0" kern="1200" dirty="0"/>
            <a:t>any</a:t>
          </a:r>
          <a:r>
            <a:rPr lang="zh-CN" sz="1800" b="0" kern="1200" dirty="0"/>
            <a:t> </a:t>
          </a:r>
          <a:r>
            <a:rPr lang="en-US" sz="1800" b="0" kern="1200" dirty="0"/>
            <a:t>age</a:t>
          </a:r>
          <a:endParaRPr lang="en-US" sz="1800" kern="1200" dirty="0"/>
        </a:p>
      </dsp:txBody>
      <dsp:txXfrm>
        <a:off x="2787803" y="1553528"/>
        <a:ext cx="2370937" cy="1884731"/>
      </dsp:txXfrm>
    </dsp:sp>
    <dsp:sp modelId="{B09CE37B-70E0-44C7-9AF2-E4E76774E820}">
      <dsp:nvSpPr>
        <dsp:cNvPr id="0" name=""/>
        <dsp:cNvSpPr/>
      </dsp:nvSpPr>
      <dsp:spPr>
        <a:xfrm>
          <a:off x="2787803" y="3805953"/>
          <a:ext cx="2370937" cy="52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07F92-8D80-40B5-8279-35E5BBDFBB83}">
      <dsp:nvSpPr>
        <dsp:cNvPr id="0" name=""/>
        <dsp:cNvSpPr/>
      </dsp:nvSpPr>
      <dsp:spPr>
        <a:xfrm>
          <a:off x="5591944" y="434890"/>
          <a:ext cx="829828" cy="8298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0E798-B85A-4ECA-A9F3-D1E761C38150}">
      <dsp:nvSpPr>
        <dsp:cNvPr id="0" name=""/>
        <dsp:cNvSpPr/>
      </dsp:nvSpPr>
      <dsp:spPr>
        <a:xfrm>
          <a:off x="5573655" y="1564629"/>
          <a:ext cx="2370937" cy="1884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1800" b="0" kern="1200" dirty="0"/>
            <a:t>Only</a:t>
          </a:r>
          <a:r>
            <a:rPr lang="zh-CN" altLang="en-US" sz="1800" b="0" kern="1200" dirty="0"/>
            <a:t> </a:t>
          </a:r>
          <a:r>
            <a:rPr lang="en-US" altLang="zh-CN" sz="1800" b="0" kern="1200" dirty="0"/>
            <a:t>g</a:t>
          </a:r>
          <a:r>
            <a:rPr lang="en-US" sz="1800" b="0" kern="1200" dirty="0"/>
            <a:t>ameplay</a:t>
          </a:r>
          <a:r>
            <a:rPr lang="en-US" altLang="zh-CN" sz="1800" b="0" kern="1200" dirty="0"/>
            <a:t>?</a:t>
          </a:r>
          <a:r>
            <a:rPr lang="zh-CN" sz="1800" b="0" kern="1200" dirty="0"/>
            <a:t> </a:t>
          </a:r>
          <a:endParaRPr lang="en-US" altLang="zh-CN" sz="1800" b="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1800" b="1" kern="1200" dirty="0"/>
            <a:t>Boost</a:t>
          </a:r>
          <a:r>
            <a:rPr lang="zh-CN" altLang="en-US" sz="1800" b="1" kern="1200" dirty="0"/>
            <a:t> </a:t>
          </a:r>
          <a:r>
            <a:rPr lang="en-US" sz="1800" b="1" kern="1200" dirty="0"/>
            <a:t>students’ understanding </a:t>
          </a:r>
          <a:r>
            <a:rPr lang="en-US" altLang="zh-CN" sz="1800" b="1" kern="1200" dirty="0"/>
            <a:t>&amp;</a:t>
          </a:r>
          <a:r>
            <a:rPr lang="en-US" sz="1800" b="1" kern="1200" dirty="0"/>
            <a:t> awareness</a:t>
          </a:r>
        </a:p>
      </dsp:txBody>
      <dsp:txXfrm>
        <a:off x="5573655" y="1564629"/>
        <a:ext cx="2370937" cy="1884731"/>
      </dsp:txXfrm>
    </dsp:sp>
    <dsp:sp modelId="{466E0D51-7ECD-4391-8BB2-E3108ED7B4FB}">
      <dsp:nvSpPr>
        <dsp:cNvPr id="0" name=""/>
        <dsp:cNvSpPr/>
      </dsp:nvSpPr>
      <dsp:spPr>
        <a:xfrm>
          <a:off x="5573655" y="3805953"/>
          <a:ext cx="2370937" cy="52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5256B-B349-4348-B84A-585575CBA135}">
      <dsp:nvSpPr>
        <dsp:cNvPr id="0" name=""/>
        <dsp:cNvSpPr/>
      </dsp:nvSpPr>
      <dsp:spPr>
        <a:xfrm>
          <a:off x="8377796" y="367259"/>
          <a:ext cx="829828" cy="8298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63277-58F7-46F1-81BD-3D3DB26F1F88}">
      <dsp:nvSpPr>
        <dsp:cNvPr id="0" name=""/>
        <dsp:cNvSpPr/>
      </dsp:nvSpPr>
      <dsp:spPr>
        <a:xfrm>
          <a:off x="8361450" y="1553528"/>
          <a:ext cx="2370937" cy="1884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  <a:defRPr b="1"/>
          </a:pPr>
          <a:r>
            <a:rPr lang="en-US" altLang="zh-CN" sz="1800" kern="1200" dirty="0"/>
            <a:t>C</a:t>
          </a:r>
          <a:r>
            <a:rPr lang="en-US" sz="1800" kern="1200" dirty="0"/>
            <a:t>ontribute</a:t>
          </a:r>
          <a:r>
            <a:rPr lang="zh-CN" sz="1800" kern="1200" dirty="0"/>
            <a:t> </a:t>
          </a:r>
          <a:r>
            <a:rPr lang="en-US" sz="1800" kern="1200" dirty="0"/>
            <a:t>to</a:t>
          </a:r>
          <a:r>
            <a:rPr lang="zh-CN" sz="1800" kern="1200" dirty="0"/>
            <a:t> </a:t>
          </a:r>
          <a:r>
            <a:rPr lang="en-US" sz="1800" kern="1200" dirty="0"/>
            <a:t>a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  <a:defRPr b="1"/>
          </a:pPr>
          <a:r>
            <a:rPr lang="zh-CN" sz="1800" kern="1200" dirty="0"/>
            <a:t> </a:t>
          </a:r>
          <a:r>
            <a:rPr lang="en-US" sz="3200" b="1" i="0" kern="1200" dirty="0">
              <a:solidFill>
                <a:schemeClr val="accent2"/>
              </a:solidFill>
              <a:latin typeface="PilGi" pitchFamily="2" charset="-127"/>
              <a:ea typeface="PilGi" pitchFamily="2" charset="-127"/>
            </a:rPr>
            <a:t>real</a:t>
          </a:r>
          <a:r>
            <a:rPr lang="zh-CN" sz="3200" b="1" i="0" kern="1200" dirty="0">
              <a:solidFill>
                <a:schemeClr val="accent2"/>
              </a:solidFill>
              <a:latin typeface="PilGi" pitchFamily="2" charset="-127"/>
            </a:rPr>
            <a:t> </a:t>
          </a:r>
          <a:r>
            <a:rPr lang="en-US" sz="3200" b="1" i="0" kern="1200" dirty="0">
              <a:solidFill>
                <a:schemeClr val="accent2"/>
              </a:solidFill>
              <a:latin typeface="PilGi" pitchFamily="2" charset="-127"/>
              <a:ea typeface="PilGi" pitchFamily="2" charset="-127"/>
            </a:rPr>
            <a:t>green</a:t>
          </a:r>
          <a:r>
            <a:rPr lang="zh-CN" sz="3200" b="1" i="0" kern="1200" dirty="0">
              <a:solidFill>
                <a:schemeClr val="accent2"/>
              </a:solidFill>
              <a:latin typeface="PilGi" pitchFamily="2" charset="-127"/>
            </a:rPr>
            <a:t> </a:t>
          </a:r>
          <a:endParaRPr lang="en-US" altLang="zh-CN" sz="3200" b="1" i="0" kern="1200" dirty="0">
            <a:solidFill>
              <a:schemeClr val="accent2"/>
            </a:solidFill>
            <a:latin typeface="PilGi" pitchFamily="2" charset="-127"/>
          </a:endParaRPr>
        </a:p>
        <a:p>
          <a:pPr marL="0" lvl="0" indent="0" algn="l" defTabSz="800100">
            <a:lnSpc>
              <a:spcPts val="2000"/>
            </a:lnSpc>
            <a:spcBef>
              <a:spcPct val="0"/>
            </a:spcBef>
            <a:spcAft>
              <a:spcPts val="0"/>
            </a:spcAft>
            <a:buNone/>
            <a:defRPr b="1"/>
          </a:pPr>
          <a:r>
            <a:rPr lang="en-US" sz="3200" b="1" i="0" kern="1200" dirty="0">
              <a:solidFill>
                <a:schemeClr val="accent2"/>
              </a:solidFill>
              <a:latin typeface="PilGi" pitchFamily="2" charset="-127"/>
              <a:ea typeface="PilGi" pitchFamily="2" charset="-127"/>
            </a:rPr>
            <a:t>campus</a:t>
          </a:r>
          <a:endParaRPr lang="en-US" sz="1800" kern="1200" dirty="0"/>
        </a:p>
      </dsp:txBody>
      <dsp:txXfrm>
        <a:off x="8361450" y="1553528"/>
        <a:ext cx="2370937" cy="1884731"/>
      </dsp:txXfrm>
    </dsp:sp>
    <dsp:sp modelId="{57926301-571F-4772-960C-EA5DEFE0A31B}">
      <dsp:nvSpPr>
        <dsp:cNvPr id="0" name=""/>
        <dsp:cNvSpPr/>
      </dsp:nvSpPr>
      <dsp:spPr>
        <a:xfrm>
          <a:off x="8359506" y="3805953"/>
          <a:ext cx="2370937" cy="52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0D48-FBB3-D343-8ECC-86C160D2FDA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AF480-BDFF-4A41-B0DA-89165674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AF480-BDFF-4A41-B0DA-8916567453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8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AF480-BDFF-4A41-B0DA-8916567453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6C79-D2C2-7B5A-550E-A97343194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/>
              <a:t>Green</a:t>
            </a:r>
            <a:r>
              <a:rPr lang="zh-CN" altLang="en-US" sz="3600" dirty="0"/>
              <a:t> </a:t>
            </a:r>
            <a:r>
              <a:rPr lang="en-US" altLang="zh-CN" sz="3600" dirty="0"/>
              <a:t>Campus</a:t>
            </a:r>
            <a:r>
              <a:rPr lang="zh-CN" altLang="en-US" sz="3600" dirty="0"/>
              <a:t> </a:t>
            </a:r>
            <a:r>
              <a:rPr lang="en-US" altLang="zh-CN" sz="3600" dirty="0"/>
              <a:t>Simulator</a:t>
            </a:r>
            <a:r>
              <a:rPr lang="zh-CN" altLang="en-US" sz="3600" dirty="0"/>
              <a:t> </a:t>
            </a:r>
            <a:br>
              <a:rPr lang="en-US" altLang="zh-CN" sz="3600" dirty="0"/>
            </a:b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carbon</a:t>
            </a:r>
            <a:r>
              <a:rPr lang="zh-CN" altLang="en-US" sz="3600" dirty="0"/>
              <a:t> </a:t>
            </a:r>
            <a:r>
              <a:rPr lang="en-US" altLang="zh-CN" sz="3600" dirty="0"/>
              <a:t>reducing</a:t>
            </a:r>
            <a:r>
              <a:rPr lang="zh-CN" altLang="en-US" sz="3600" dirty="0"/>
              <a:t> </a:t>
            </a:r>
            <a:r>
              <a:rPr lang="en-US" altLang="zh-CN" sz="3600" dirty="0"/>
              <a:t>game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BE307-D945-5866-7693-B9F73FA28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REN</a:t>
            </a:r>
            <a:r>
              <a:rPr lang="zh-CN" altLang="en-US" dirty="0"/>
              <a:t> </a:t>
            </a:r>
            <a:r>
              <a:rPr lang="en-US" altLang="zh-CN" dirty="0" err="1"/>
              <a:t>Yixiao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YANG</a:t>
            </a:r>
            <a:r>
              <a:rPr lang="zh-CN" altLang="en-US" dirty="0"/>
              <a:t> </a:t>
            </a:r>
            <a:r>
              <a:rPr lang="en-US" altLang="zh-CN" dirty="0"/>
              <a:t>Xikun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8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A83E2-B76B-3B93-8A6D-AE8AA274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&amp;</a:t>
            </a:r>
            <a:r>
              <a:rPr lang="zh-CN" altLang="en-US" b="1" dirty="0"/>
              <a:t> </a:t>
            </a:r>
            <a:r>
              <a:rPr lang="en-US" altLang="zh-CN" b="1" dirty="0"/>
              <a:t>professional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  <a:endParaRPr lang="en-US" b="1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0E9249-D781-4A3A-369D-A1AF732AE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23645"/>
              </p:ext>
            </p:extLst>
          </p:nvPr>
        </p:nvGraphicFramePr>
        <p:xfrm>
          <a:off x="1010871" y="1382258"/>
          <a:ext cx="10732396" cy="5201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67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2847-133F-54F4-8F9E-D7700C53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A224-7499-65A0-111A-7C52DC8F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475"/>
            <a:ext cx="8596668" cy="4526887"/>
          </a:xfrm>
        </p:spPr>
        <p:txBody>
          <a:bodyPr>
            <a:normAutofit/>
          </a:bodyPr>
          <a:lstStyle/>
          <a:p>
            <a:r>
              <a:rPr lang="en-US" sz="2400" dirty="0"/>
              <a:t>Air-conditioned office buildings in subtropical Hong Kong use </a:t>
            </a:r>
            <a:r>
              <a:rPr lang="en-US" sz="2400" b="1" dirty="0">
                <a:highlight>
                  <a:srgbClr val="FFFF00"/>
                </a:highlight>
              </a:rPr>
              <a:t>an average of 270 kWh/m2 per unit gross floor area</a:t>
            </a:r>
            <a:r>
              <a:rPr lang="en-US" sz="2400" dirty="0"/>
              <a:t>, with heating, ventilation, and air conditioning being the major electricity end users.</a:t>
            </a:r>
            <a:r>
              <a:rPr lang="zh-CN" altLang="en-US" sz="2400" dirty="0"/>
              <a:t> </a:t>
            </a:r>
            <a:r>
              <a:rPr lang="en-US" altLang="zh-CN" sz="2400" dirty="0"/>
              <a:t>(Li</a:t>
            </a:r>
            <a:r>
              <a:rPr lang="zh-CN" altLang="en-US" sz="2400" dirty="0"/>
              <a:t> </a:t>
            </a:r>
            <a:r>
              <a:rPr lang="en-US" altLang="zh-CN" sz="2400" i="1" dirty="0"/>
              <a:t>et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al</a:t>
            </a:r>
            <a:r>
              <a:rPr lang="en-US" altLang="zh-CN" sz="2400" dirty="0"/>
              <a:t>.,</a:t>
            </a:r>
            <a:r>
              <a:rPr lang="zh-CN" altLang="en-US" sz="2400" dirty="0"/>
              <a:t> </a:t>
            </a:r>
            <a:r>
              <a:rPr lang="en-US" altLang="zh-CN" sz="2400" dirty="0"/>
              <a:t>2020)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screenshot of a spreadsheet&#10;&#10;Description automatically generated">
            <a:extLst>
              <a:ext uri="{FF2B5EF4-FFF2-40B4-BE49-F238E27FC236}">
                <a16:creationId xmlns:a16="http://schemas.microsoft.com/office/drawing/2014/main" id="{3C80D430-2A1D-2925-0D45-582DEA833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1" y="3069021"/>
            <a:ext cx="11410968" cy="297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6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049A8-4255-343D-814A-4F899C8EF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11972" y="1782698"/>
            <a:ext cx="10930759" cy="1646302"/>
          </a:xfrm>
        </p:spPr>
        <p:txBody>
          <a:bodyPr/>
          <a:lstStyle/>
          <a:p>
            <a:r>
              <a:rPr kumimoji="1" lang="en-US" altLang="zh-CN" dirty="0"/>
              <a:t>Future Potential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4AE9E6-60B2-BD91-E72A-C0EDA67C4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Ren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Yixiao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Yang</a:t>
            </a:r>
            <a:r>
              <a:rPr kumimoji="1" lang="zh-CN" altLang="en-US" dirty="0"/>
              <a:t> </a:t>
            </a:r>
            <a:r>
              <a:rPr kumimoji="1" lang="en-US" altLang="zh-CN" dirty="0"/>
              <a:t>Xikun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779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6F990-5CDF-2F8F-1E38-B7CA41F6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Strategic Promotion Platform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E2862-1127-3636-974A-D1A7ACE95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938114" cy="3880773"/>
          </a:xfrm>
        </p:spPr>
        <p:txBody>
          <a:bodyPr>
            <a:normAutofit/>
          </a:bodyPr>
          <a:lstStyle/>
          <a:p>
            <a:r>
              <a:rPr kumimoji="1" lang="en-US" altLang="zh-CN" sz="2800" b="1" dirty="0">
                <a:cs typeface="Times New Roman" panose="02020603050405020304" pitchFamily="18" charset="0"/>
              </a:rPr>
              <a:t>Platform Potential: </a:t>
            </a:r>
            <a:r>
              <a:rPr kumimoji="1" lang="en-US" altLang="zh-CN" sz="2800" dirty="0">
                <a:cs typeface="Times New Roman" panose="02020603050405020304" pitchFamily="18" charset="0"/>
              </a:rPr>
              <a:t>The game work as a tool for promoting sustainability and increasing student engagement in environmental activities.</a:t>
            </a:r>
          </a:p>
        </p:txBody>
      </p:sp>
    </p:spTree>
    <p:extLst>
      <p:ext uri="{BB962C8B-B14F-4D97-AF65-F5344CB8AC3E}">
        <p14:creationId xmlns:p14="http://schemas.microsoft.com/office/powerpoint/2010/main" val="3846525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876D-3156-C5C8-E20D-5BBE9C12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Increase Awareness and Participation in Environmental Activities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C9ABD-40FA-A3EE-4FDF-B8FD65F6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We plan to engage more students in school environmental activities through gaming. </a:t>
            </a:r>
          </a:p>
          <a:p>
            <a:r>
              <a:rPr lang="en-US" sz="2400" dirty="0"/>
              <a:t>Traditional email notifications often fail to catch sufficient attention.</a:t>
            </a:r>
          </a:p>
          <a:p>
            <a:r>
              <a:rPr lang="en-US" sz="2400" dirty="0"/>
              <a:t> The interactive and fun nature of the gaming platform will significantly boost student interest and participation in topics like sustainability and carbon emissions, </a:t>
            </a:r>
            <a:r>
              <a:rPr lang="en-US" sz="2400" b="1" dirty="0"/>
              <a:t>thereby deepening their awareness and knowledge of environmental issues.</a:t>
            </a:r>
          </a:p>
        </p:txBody>
      </p:sp>
    </p:spTree>
    <p:extLst>
      <p:ext uri="{BB962C8B-B14F-4D97-AF65-F5344CB8AC3E}">
        <p14:creationId xmlns:p14="http://schemas.microsoft.com/office/powerpoint/2010/main" val="135604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1B87-0B9B-7E91-7EF9-4AD12CD7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Establish an Inter-School Interaction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AEDDD-2C5B-9E19-EDF6-12F13605C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this gaming platform, we communicate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collaborate</a:t>
            </a:r>
            <a:r>
              <a:rPr lang="zh-CN" altLang="en-US" sz="2400" dirty="0"/>
              <a:t> </a:t>
            </a:r>
            <a:r>
              <a:rPr lang="en-US" sz="2400" dirty="0"/>
              <a:t>with other schools that have similar green initiatives. </a:t>
            </a:r>
          </a:p>
          <a:p>
            <a:r>
              <a:rPr lang="en-US" sz="2400" dirty="0"/>
              <a:t>By </a:t>
            </a:r>
            <a:r>
              <a:rPr lang="en-US" altLang="zh-CN" sz="2400" dirty="0"/>
              <a:t>sharing</a:t>
            </a:r>
            <a:r>
              <a:rPr lang="en-US" sz="2400" dirty="0"/>
              <a:t> virtual environments and interactive </a:t>
            </a:r>
            <a:r>
              <a:rPr lang="en-US" altLang="zh-CN" sz="2400" dirty="0"/>
              <a:t>games</a:t>
            </a:r>
            <a:r>
              <a:rPr lang="en-US" sz="2400" dirty="0"/>
              <a:t>, schools can exchange green strategies and practices on a broader platform, which will further advance environmental education.</a:t>
            </a:r>
            <a:r>
              <a:rPr lang="zh-CN" altLang="en-US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8777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B359-7190-5070-4A52-D4221A2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Serve the Green Finance </a:t>
            </a:r>
            <a:r>
              <a:rPr lang="en-US" altLang="zh-CN" dirty="0"/>
              <a:t>Industry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1370B-F750-7736-10A3-7C9C966F0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2123090"/>
            <a:ext cx="5732506" cy="373877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We can use the gaming platform as a reference tool for green finance, allowing users to import different maps and set specific parameters to simulate and optimize green strategies in business environments. </a:t>
            </a:r>
          </a:p>
          <a:p>
            <a:r>
              <a:rPr lang="en-US" sz="2400" dirty="0"/>
              <a:t>This will provide a science and data-driven tool to help businesses understand and implement green finance strategies, optimizing their environmental responsibilities and economic benefits.</a:t>
            </a:r>
          </a:p>
        </p:txBody>
      </p:sp>
      <p:pic>
        <p:nvPicPr>
          <p:cNvPr id="1026" name="Picture 2" descr="策略商业策略游戏策略图标图标免费下载-图标0zgeUUUUq-新图网">
            <a:extLst>
              <a:ext uri="{FF2B5EF4-FFF2-40B4-BE49-F238E27FC236}">
                <a16:creationId xmlns:a16="http://schemas.microsoft.com/office/drawing/2014/main" id="{B402D07E-A39C-8692-E8A0-1308D506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8995" y="2123090"/>
            <a:ext cx="3145536" cy="314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88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65793-E0CF-6EB7-8551-8498FEC0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486" y="919163"/>
            <a:ext cx="6960759" cy="2886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600" dirty="0">
                <a:solidFill>
                  <a:srgbClr val="FFFFFF"/>
                </a:solidFill>
              </a:rPr>
              <a:t>Neither the GreenCoins nor the game is our goal. </a:t>
            </a:r>
            <a:br>
              <a:rPr lang="en-US" altLang="zh-CN" sz="4700" dirty="0">
                <a:solidFill>
                  <a:srgbClr val="FFFFFF"/>
                </a:solidFill>
              </a:rPr>
            </a:br>
            <a:br>
              <a:rPr lang="en-US" altLang="zh-CN" sz="4700" dirty="0">
                <a:solidFill>
                  <a:srgbClr val="FFFFFF"/>
                </a:solidFill>
              </a:rPr>
            </a:br>
            <a:r>
              <a:rPr lang="en-US" altLang="zh-CN" sz="5400" dirty="0">
                <a:solidFill>
                  <a:srgbClr val="FFFFFF"/>
                </a:solidFill>
              </a:rPr>
              <a:t>A greener campus is.</a:t>
            </a:r>
            <a:endParaRPr lang="en-US" sz="4700" dirty="0">
              <a:solidFill>
                <a:srgbClr val="FFFFFF"/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0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61C6-6623-3935-552D-9F405580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listening.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36081-A2A3-E502-C1D1-313906830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8" name="Group 1063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7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Isosceles Triangle 1068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Isosceles Triangle 1072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Isosceles Triangle 1073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C3DC1D-4BC7-8B2B-E8EE-1121248E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272" y="2764366"/>
            <a:ext cx="4563875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Problem Existed</a:t>
            </a:r>
            <a:endParaRPr lang="en-US" dirty="0"/>
          </a:p>
        </p:txBody>
      </p:sp>
      <p:pic>
        <p:nvPicPr>
          <p:cNvPr id="4" name="Picture 2" descr="3D小人疑问ppt图片素材,ppt素材- 51PPT模板网">
            <a:extLst>
              <a:ext uri="{FF2B5EF4-FFF2-40B4-BE49-F238E27FC236}">
                <a16:creationId xmlns:a16="http://schemas.microsoft.com/office/drawing/2014/main" id="{B01F5037-1C43-D023-C366-3789273C0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3" r="3" b="3"/>
          <a:stretch/>
        </p:blipFill>
        <p:spPr bwMode="auto">
          <a:xfrm>
            <a:off x="27820" y="-8467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9" name="Isosceles Triangle 1075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617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1C12F-50F8-2817-93E9-06AC9071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293" y="593766"/>
            <a:ext cx="5157420" cy="2243564"/>
          </a:xfrm>
        </p:spPr>
        <p:txBody>
          <a:bodyPr anchor="ctr"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Problem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1.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Students’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lack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of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awareness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Graphic 6" descr="Earth Globe Americas">
            <a:extLst>
              <a:ext uri="{FF2B5EF4-FFF2-40B4-BE49-F238E27FC236}">
                <a16:creationId xmlns:a16="http://schemas.microsoft.com/office/drawing/2014/main" id="{2BC5FA9A-0270-EBDE-4AD0-FEC943CD0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41EE-B365-DB04-AF8E-8018497CE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512" y="2928875"/>
            <a:ext cx="5556687" cy="3226391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Recent studies show that many students are disconnected from the consequences of climate change due to insufficient exposure to its direct impacts </a:t>
            </a:r>
            <a:r>
              <a:rPr lang="en-US" sz="2800" dirty="0">
                <a:solidFill>
                  <a:srgbClr val="FFFFFF"/>
                </a:solidFill>
              </a:rPr>
              <a:t>(Smith, 2024).</a:t>
            </a:r>
            <a:r>
              <a:rPr lang="zh-CN" altLang="en-US" sz="2800" dirty="0">
                <a:solidFill>
                  <a:srgbClr val="FFFFFF"/>
                </a:solidFill>
              </a:rPr>
              <a:t> </a:t>
            </a:r>
            <a:endParaRPr lang="en-US" altLang="zh-CN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0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helf with cans and cans of soda&#10;&#10;Description automatically generated">
            <a:extLst>
              <a:ext uri="{FF2B5EF4-FFF2-40B4-BE49-F238E27FC236}">
                <a16:creationId xmlns:a16="http://schemas.microsoft.com/office/drawing/2014/main" id="{AA95D480-8AE9-B2FE-7D8B-44FC30919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1" r="29611"/>
          <a:stretch/>
        </p:blipFill>
        <p:spPr>
          <a:xfrm>
            <a:off x="4269854" y="846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4C4D0-1F8B-0D86-F391-098BB717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3" y="544651"/>
            <a:ext cx="4421828" cy="13208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/>
              <a:t>Problem</a:t>
            </a:r>
            <a:r>
              <a:rPr lang="zh-CN" altLang="en-US" sz="3200" dirty="0"/>
              <a:t> </a:t>
            </a:r>
            <a:r>
              <a:rPr lang="en-US" altLang="zh-CN" sz="3200" dirty="0"/>
              <a:t>2.</a:t>
            </a:r>
            <a:r>
              <a:rPr lang="zh-CN" altLang="en-US" sz="3200" dirty="0"/>
              <a:t>  </a:t>
            </a:r>
            <a:r>
              <a:rPr lang="en-US" altLang="zh-CN" sz="3200" dirty="0"/>
              <a:t>Limitations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GreenCoin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609D-628A-144D-3935-278398A03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08" y="1741489"/>
            <a:ext cx="5489899" cy="47355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The initiative of Green Coin</a:t>
            </a:r>
          </a:p>
          <a:p>
            <a:pPr>
              <a:lnSpc>
                <a:spcPct val="90000"/>
              </a:lnSpc>
            </a:pPr>
            <a:endParaRPr lang="en-US" sz="2000" b="1" dirty="0"/>
          </a:p>
          <a:p>
            <a:pPr>
              <a:lnSpc>
                <a:spcPct val="90000"/>
              </a:lnSpc>
            </a:pP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800" b="1" dirty="0"/>
              <a:t>The Limitations: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Lack of interaction- reducing the user's sense of </a:t>
            </a:r>
            <a:r>
              <a:rPr lang="en-US" sz="2000" b="1" dirty="0"/>
              <a:t>usability </a:t>
            </a:r>
            <a:r>
              <a:rPr lang="en-US" sz="2000" dirty="0"/>
              <a:t>and </a:t>
            </a:r>
            <a:r>
              <a:rPr lang="en-US" sz="2000" b="1" dirty="0"/>
              <a:t>experience.</a:t>
            </a:r>
          </a:p>
          <a:p>
            <a:pPr lvl="1">
              <a:lnSpc>
                <a:spcPct val="90000"/>
              </a:lnSpc>
            </a:pPr>
            <a:endParaRPr lang="en-US" sz="1800" b="1" dirty="0"/>
          </a:p>
          <a:p>
            <a:pPr lvl="1">
              <a:lnSpc>
                <a:spcPct val="90000"/>
              </a:lnSpc>
            </a:pPr>
            <a:r>
              <a:rPr lang="en-US" sz="2000" b="1" dirty="0"/>
              <a:t>Single collection </a:t>
            </a:r>
            <a:r>
              <a:rPr lang="en-US" sz="2000" dirty="0"/>
              <a:t>method- reducing the audience base.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8" name="Group 207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79" name="Straight Connector 207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0" name="Straight Connector 207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Isosceles Triangle 208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Isosceles Triangle 208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Isosceles Triangle 208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056" name="Picture 8" descr="Free Icons Png - Solution Green Icon Png Transparent PNG - 600x600 - Free  Download on NicePNG">
            <a:extLst>
              <a:ext uri="{FF2B5EF4-FFF2-40B4-BE49-F238E27FC236}">
                <a16:creationId xmlns:a16="http://schemas.microsoft.com/office/drawing/2014/main" id="{0B90529D-418A-B953-C890-F09E417337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9641" b="18749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0" name="Isosceles Triangle 2089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92" name="Parallelogram 2091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4" name="Straight Connector 2093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6" name="Straight Connector 2095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8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00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02" name="Isosceles Triangle 2101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BD67F-13F4-9788-9DE7-33F6428C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5000"/>
              <a:t>Our solution</a:t>
            </a:r>
            <a:r>
              <a:rPr lang="zh-CN" altLang="en-US" sz="5000"/>
              <a:t>：</a:t>
            </a:r>
            <a:br>
              <a:rPr lang="en-US" altLang="zh-CN" sz="5000"/>
            </a:br>
            <a:r>
              <a:rPr lang="en-US" altLang="zh-CN" sz="5000"/>
              <a:t>An interesting strategy game</a:t>
            </a:r>
            <a:endParaRPr lang="en-US" sz="5000"/>
          </a:p>
        </p:txBody>
      </p:sp>
      <p:sp>
        <p:nvSpPr>
          <p:cNvPr id="2104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06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08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10" name="Isosceles Triangle 2109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" name="AutoShape 2" descr="怎样写好一份解决方案- 知乎">
            <a:extLst>
              <a:ext uri="{FF2B5EF4-FFF2-40B4-BE49-F238E27FC236}">
                <a16:creationId xmlns:a16="http://schemas.microsoft.com/office/drawing/2014/main" id="{5E6C0165-273E-C05E-8B85-D2F041597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怎样写好一份解决方案- 知乎">
            <a:extLst>
              <a:ext uri="{FF2B5EF4-FFF2-40B4-BE49-F238E27FC236}">
                <a16:creationId xmlns:a16="http://schemas.microsoft.com/office/drawing/2014/main" id="{02E17155-1F5F-C585-194C-2318183DB6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44062"/>
            <a:ext cx="3289738" cy="328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64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6" name="Rectangle 410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Connector 410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11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115" name="Isosceles Triangle 411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11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119" name="Isosceles Triangle 411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121" name="Freeform: Shape 412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3EEA6-7C5F-347D-15AD-1479971E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131" y="567180"/>
            <a:ext cx="4512989" cy="741211"/>
          </a:xfrm>
        </p:spPr>
        <p:txBody>
          <a:bodyPr anchor="ctr"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Analysis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098" name="Picture 2" descr="分析图标素材免费下载_觅元素">
            <a:extLst>
              <a:ext uri="{FF2B5EF4-FFF2-40B4-BE49-F238E27FC236}">
                <a16:creationId xmlns:a16="http://schemas.microsoft.com/office/drawing/2014/main" id="{2FA18A1B-DFBC-249F-8441-1504F35E8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8937" y="2081750"/>
            <a:ext cx="2565913" cy="256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C396-C284-52A1-33BE-686265B5F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842" y="1428525"/>
            <a:ext cx="6299727" cy="50984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FFFFFF"/>
                </a:solidFill>
              </a:rPr>
              <a:t>Problem</a:t>
            </a:r>
            <a:endParaRPr lang="en-US" sz="36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Low appeal of the </a:t>
            </a:r>
            <a:r>
              <a:rPr lang="en-US" sz="2400" dirty="0" err="1">
                <a:solidFill>
                  <a:srgbClr val="FFFFFF"/>
                </a:solidFill>
              </a:rPr>
              <a:t>GreenCoin</a:t>
            </a:r>
            <a:r>
              <a:rPr lang="en-US" sz="2400" dirty="0">
                <a:solidFill>
                  <a:srgbClr val="FFFFFF"/>
                </a:solidFill>
              </a:rPr>
              <a:t> system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FFFFFF"/>
                </a:solidFill>
              </a:rPr>
              <a:t>Reason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>
                <a:solidFill>
                  <a:srgbClr val="FFFFFF"/>
                </a:solidFill>
              </a:rPr>
              <a:t>Achievement: </a:t>
            </a:r>
            <a:r>
              <a:rPr lang="en-US" altLang="zh-CN" sz="2400" dirty="0">
                <a:solidFill>
                  <a:srgbClr val="FFFFFF"/>
                </a:solidFill>
              </a:rPr>
              <a:t>Lack of rewarding feeling</a:t>
            </a:r>
            <a:endParaRPr lang="en-US" altLang="zh-CN" sz="2400" b="1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400" b="1" dirty="0">
                <a:solidFill>
                  <a:srgbClr val="FFFFFF"/>
                </a:solidFill>
              </a:rPr>
              <a:t>Engagement: </a:t>
            </a:r>
            <a:r>
              <a:rPr lang="en-US" altLang="zh-CN" sz="2400" dirty="0">
                <a:solidFill>
                  <a:srgbClr val="FFFFFF"/>
                </a:solidFill>
              </a:rPr>
              <a:t>No fun or engaging experiences</a:t>
            </a:r>
            <a:endParaRPr lang="en-US" altLang="zh-CN" sz="2400" b="1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400" b="1" dirty="0">
                <a:solidFill>
                  <a:srgbClr val="FFFFFF"/>
                </a:solidFill>
              </a:rPr>
              <a:t>Competition: </a:t>
            </a:r>
            <a:r>
              <a:rPr lang="en-US" altLang="zh-CN" sz="2400" dirty="0">
                <a:solidFill>
                  <a:srgbClr val="FFFFFF"/>
                </a:solidFill>
              </a:rPr>
              <a:t>Absence of a leaderboard.</a:t>
            </a:r>
          </a:p>
          <a:p>
            <a:pPr>
              <a:lnSpc>
                <a:spcPct val="90000"/>
              </a:lnSpc>
            </a:pPr>
            <a:endParaRPr lang="en-US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73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8" name="Picture 16" descr="Play Games Icon | Android Lollipop Iconpack | EatosDesign">
            <a:extLst>
              <a:ext uri="{FF2B5EF4-FFF2-40B4-BE49-F238E27FC236}">
                <a16:creationId xmlns:a16="http://schemas.microsoft.com/office/drawing/2014/main" id="{2858034B-39A2-9F2E-E5C6-B94951DC7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8" b="8815"/>
          <a:stretch/>
        </p:blipFill>
        <p:spPr bwMode="auto">
          <a:xfrm>
            <a:off x="4266678" y="846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A5055-F88A-52A9-85AD-4736DABC0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41132"/>
            <a:ext cx="7688900" cy="59068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b="1" dirty="0"/>
              <a:t>Game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setting</a:t>
            </a:r>
            <a:endParaRPr lang="en-US" sz="3200" b="1" dirty="0"/>
          </a:p>
          <a:p>
            <a:pPr lvl="1">
              <a:lnSpc>
                <a:spcPct val="90000"/>
              </a:lnSpc>
            </a:pPr>
            <a:r>
              <a:rPr lang="en-US" altLang="zh-CN" sz="2400" b="1" dirty="0"/>
              <a:t>Role</a:t>
            </a:r>
            <a:r>
              <a:rPr lang="en-US" altLang="zh-CN" sz="2400" dirty="0"/>
              <a:t>: Head of Environmental Department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/>
              <a:t>Objective: </a:t>
            </a:r>
            <a:r>
              <a:rPr lang="en-US" altLang="zh-CN" sz="2400" dirty="0"/>
              <a:t>Minimize Carbon Emissions</a:t>
            </a:r>
          </a:p>
          <a:p>
            <a:pPr lvl="1">
              <a:lnSpc>
                <a:spcPct val="90000"/>
              </a:lnSpc>
            </a:pP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altLang="zh-CN" sz="3200" b="1" dirty="0"/>
              <a:t>Gameplay</a:t>
            </a:r>
            <a:endParaRPr lang="en-US" sz="3200" b="1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3yrs</a:t>
            </a:r>
            <a:r>
              <a:rPr lang="zh-CN" altLang="en-US" sz="2400" dirty="0"/>
              <a:t> </a:t>
            </a:r>
            <a:r>
              <a:rPr lang="en-US" altLang="zh-CN" sz="2400" dirty="0"/>
              <a:t>office</a:t>
            </a:r>
            <a:r>
              <a:rPr lang="zh-CN" altLang="en-US" sz="2400" dirty="0"/>
              <a:t> </a:t>
            </a:r>
            <a:r>
              <a:rPr lang="en-US" altLang="zh-CN" sz="2400" dirty="0"/>
              <a:t>term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Monthly</a:t>
            </a:r>
            <a:r>
              <a:rPr lang="zh-CN" altLang="en-US" sz="2400" dirty="0"/>
              <a:t> </a:t>
            </a:r>
            <a:r>
              <a:rPr lang="en-US" altLang="zh-CN" sz="2400" dirty="0"/>
              <a:t>budget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Take</a:t>
            </a:r>
            <a:r>
              <a:rPr lang="zh-CN" altLang="en-US" sz="2400" dirty="0"/>
              <a:t> </a:t>
            </a:r>
            <a:r>
              <a:rPr lang="en-US" altLang="zh-CN" sz="2400" dirty="0"/>
              <a:t>combinations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carbon-reducing</a:t>
            </a:r>
            <a:r>
              <a:rPr lang="zh-CN" altLang="en-US" sz="2400" dirty="0"/>
              <a:t> </a:t>
            </a:r>
            <a:r>
              <a:rPr lang="en-US" altLang="zh-CN" sz="2400" dirty="0"/>
              <a:t>measures</a:t>
            </a:r>
          </a:p>
          <a:p>
            <a:pPr lvl="1">
              <a:lnSpc>
                <a:spcPct val="90000"/>
              </a:lnSpc>
            </a:pP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3200" b="1" dirty="0"/>
              <a:t>Why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interesting?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How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challenging?</a:t>
            </a:r>
            <a:endParaRPr lang="en-US" sz="3200" b="1" dirty="0"/>
          </a:p>
          <a:p>
            <a:pPr lvl="1">
              <a:lnSpc>
                <a:spcPct val="90000"/>
              </a:lnSpc>
            </a:pPr>
            <a:r>
              <a:rPr lang="en-US" sz="2400" dirty="0"/>
              <a:t>Combining Strategies Effectively</a:t>
            </a:r>
          </a:p>
        </p:txBody>
      </p:sp>
      <p:cxnSp>
        <p:nvCxnSpPr>
          <p:cNvPr id="3098" name="Straight Connector 3097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0" name="Straight Connector 3099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10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10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10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11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11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114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08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2088D89-0519-CD26-95B0-B353EDBB3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" y="0"/>
            <a:ext cx="11256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65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2A717F-F81B-3135-FFFF-C82F90567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652202"/>
              </p:ext>
            </p:extLst>
          </p:nvPr>
        </p:nvGraphicFramePr>
        <p:xfrm>
          <a:off x="1286933" y="891540"/>
          <a:ext cx="9618133" cy="507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4721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498</Words>
  <Application>Microsoft Macintosh PowerPoint</Application>
  <PresentationFormat>Widescreen</PresentationFormat>
  <Paragraphs>70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PilGi</vt:lpstr>
      <vt:lpstr>Aptos</vt:lpstr>
      <vt:lpstr>Arial</vt:lpstr>
      <vt:lpstr>Stencil</vt:lpstr>
      <vt:lpstr>Times New Roman</vt:lpstr>
      <vt:lpstr>Trebuchet MS</vt:lpstr>
      <vt:lpstr>Wingdings 3</vt:lpstr>
      <vt:lpstr>Facet</vt:lpstr>
      <vt:lpstr>Green Campus Simulator  – A carbon reducing game</vt:lpstr>
      <vt:lpstr>Problem Existed</vt:lpstr>
      <vt:lpstr>Problem 1. Students’ lack of awareness</vt:lpstr>
      <vt:lpstr>Problem 2.  Limitations of the GreenCoin system</vt:lpstr>
      <vt:lpstr>Our solution： An interesting strategy game</vt:lpstr>
      <vt:lpstr>Analysis</vt:lpstr>
      <vt:lpstr>PowerPoint Presentation</vt:lpstr>
      <vt:lpstr>PowerPoint Presentation</vt:lpstr>
      <vt:lpstr>PowerPoint Presentation</vt:lpstr>
      <vt:lpstr>We use data &amp; professional analysis</vt:lpstr>
      <vt:lpstr>Example</vt:lpstr>
      <vt:lpstr>Future Potential</vt:lpstr>
      <vt:lpstr>Strategic Promotion Platform</vt:lpstr>
      <vt:lpstr>Increase Awareness and Participation in Environmental Activities  </vt:lpstr>
      <vt:lpstr>Establish an Inter-School Interaction Platform</vt:lpstr>
      <vt:lpstr>Serve the Green Finance Industry </vt:lpstr>
      <vt:lpstr>Neither the GreenCoins nor the game is our goal.   A greener campus is.</vt:lpstr>
      <vt:lpstr>Thanks for listening.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Campus Simulator  – A carbon reducing game</dc:title>
  <dc:creator>YANG, frank xikun [Student]</dc:creator>
  <cp:lastModifiedBy>YANG, frank xikun [Student]</cp:lastModifiedBy>
  <cp:revision>85</cp:revision>
  <dcterms:created xsi:type="dcterms:W3CDTF">2024-05-19T17:08:14Z</dcterms:created>
  <dcterms:modified xsi:type="dcterms:W3CDTF">2024-05-20T02:32:26Z</dcterms:modified>
</cp:coreProperties>
</file>